
<file path=[Content_Types].xml><?xml version="1.0" encoding="utf-8"?>
<Types xmlns="http://schemas.openxmlformats.org/package/2006/content-types">
  <Default Extension="jpg" ContentType="image/jp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8830" autoAdjust="0"/>
  </p:normalViewPr>
  <p:slideViewPr>
    <p:cSldViewPr>
      <p:cViewPr varScale="1">
        <p:scale>
          <a:sx n="55" d="100"/>
          <a:sy n="55" d="100"/>
        </p:scale>
        <p:origin x="102" y="288"/>
      </p:cViewPr>
      <p:guideLst>
        <p:guide orient="horz" pos="2880"/>
        <p:guide pos="2160"/>
      </p:guideLst>
    </p:cSldViewPr>
  </p:slideViewPr>
  <p:notesTextViewPr>
    <p:cViewPr>
      <p:scale>
        <a:sx n="100" d="100"/>
        <a:sy n="100" d="100"/>
      </p:scale>
      <p:origin x="0" y="-27336"/>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3C282671-86AD-4D80-9706-508C8B34B46B}" type="datetimeFigureOut">
              <a:rPr lang="en-US" smtClean="0"/>
              <a:t>6/9/2024</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DBBCC899-BD89-46C9-A8E0-0F42A1E2A259}" type="slidenum">
              <a:rPr lang="en-US" smtClean="0"/>
              <a:t>‹#›</a:t>
            </a:fld>
            <a:endParaRPr lang="en-US"/>
          </a:p>
        </p:txBody>
      </p:sp>
    </p:spTree>
    <p:extLst>
      <p:ext uri="{BB962C8B-B14F-4D97-AF65-F5344CB8AC3E}">
        <p14:creationId xmlns:p14="http://schemas.microsoft.com/office/powerpoint/2010/main" val="799415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8" Type="http://schemas.openxmlformats.org/officeDocument/2006/relationships/hyperlink" Target="https://www.esd.whs.mil/Portals/54/Documents/DD/issuances/dodi/600011p.pdf?ver=2019-01-31-110326-330" TargetMode="External"/><Relationship Id="rId3" Type="http://schemas.openxmlformats.org/officeDocument/2006/relationships/hyperlink" Target="https://www.ncbi.nlm.nih.gov/books/NBK538431" TargetMode="External"/><Relationship Id="rId7" Type="http://schemas.openxmlformats.org/officeDocument/2006/relationships/hyperlink" Target="https://www.ncbi.nlm.nih.gov/books/NBK482169/" TargetMode="External"/><Relationship Id="rId2" Type="http://schemas.openxmlformats.org/officeDocument/2006/relationships/slide" Target="../slides/slide47.xml"/><Relationship Id="rId1" Type="http://schemas.openxmlformats.org/officeDocument/2006/relationships/notesMaster" Target="../notesMasters/notesMaster1.xml"/><Relationship Id="rId6" Type="http://schemas.openxmlformats.org/officeDocument/2006/relationships/hyperlink" Target="https://deployedmedicine.com/market/31/content/40" TargetMode="External"/><Relationship Id="rId11" Type="http://schemas.openxmlformats.org/officeDocument/2006/relationships/hyperlink" Target="https://www.ncbi.nlm.nih.gov/books/NBK560748/" TargetMode="External"/><Relationship Id="rId5" Type="http://schemas.openxmlformats.org/officeDocument/2006/relationships/hyperlink" Target="https://www.ncbi.nlm.nih.gov/books/NBK350/" TargetMode="External"/><Relationship Id="rId10" Type="http://schemas.openxmlformats.org/officeDocument/2006/relationships/hyperlink" Target="https://www.ncbi.nlm.nih.gov/books/NBK534830/" TargetMode="External"/><Relationship Id="rId4" Type="http://schemas.openxmlformats.org/officeDocument/2006/relationships/hyperlink" Target="https://www.ncbi.nlm.nih.gov/books/NBK542175/" TargetMode="External"/><Relationship Id="rId9" Type="http://schemas.openxmlformats.org/officeDocument/2006/relationships/hyperlink" Target="https://www.ncbi.nlm.nih.gov/books/NBK55321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This module discusses casualty monitoring Tactical Field Care (TFC) setting, emphasizing your role as a Combat Paramedic/Provider (CPP).</a:t>
            </a:r>
          </a:p>
          <a:p>
            <a:pPr algn="l"/>
            <a:r>
              <a:rPr lang="en-US" b="0" i="0" dirty="0">
                <a:solidFill>
                  <a:srgbClr val="212529"/>
                </a:solidFill>
                <a:effectLst/>
                <a:highlight>
                  <a:srgbClr val="FFFFFF"/>
                </a:highlight>
                <a:latin typeface="-apple-system"/>
              </a:rPr>
              <a:t>All Service Members and Combat Lifesaver training educates non-medical personnel about a few monitoring techniques, like assessing peripheral pulses and respiratory rates, and Combat Medic/Corpsman training adds a few other techniques; but as a CPP you will have additional knowledge and equipment that allows you to expand casualty monitoring during TFC, prolonged field care (PFC) settings and in preparation and evacuation to the next echelon of care.</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2</a:t>
            </a:fld>
            <a:endParaRPr lang="en-US"/>
          </a:p>
        </p:txBody>
      </p:sp>
    </p:spTree>
    <p:extLst>
      <p:ext uri="{BB962C8B-B14F-4D97-AF65-F5344CB8AC3E}">
        <p14:creationId xmlns:p14="http://schemas.microsoft.com/office/powerpoint/2010/main" val="1289453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There are five cognitive and four performance-enabling learning objectives in this module.</a:t>
            </a:r>
          </a:p>
          <a:p>
            <a:pPr algn="l"/>
            <a:r>
              <a:rPr lang="en-US" b="0" i="0" dirty="0">
                <a:solidFill>
                  <a:srgbClr val="212529"/>
                </a:solidFill>
                <a:effectLst/>
                <a:highlight>
                  <a:srgbClr val="FFFFFF"/>
                </a:highlight>
                <a:latin typeface="-apple-system"/>
              </a:rPr>
              <a:t>These include understanding the methods and limitations for assessing the casualty’s level of consciousness, pulses, respiratory rate, Foley catheterization and urine output monitoring, lactate monitoring, and point of care ultrasound. Techniques for monitoring trends in vital signs using both manual assessments and electronic monitoring will be reviewed. And the evidence supporting casualty monitoring will be highlighted.</a:t>
            </a:r>
          </a:p>
          <a:p>
            <a:pPr algn="l"/>
            <a:r>
              <a:rPr lang="en-US" b="0" i="0" dirty="0">
                <a:solidFill>
                  <a:srgbClr val="212529"/>
                </a:solidFill>
                <a:effectLst/>
                <a:highlight>
                  <a:srgbClr val="FFFFFF"/>
                </a:highlight>
                <a:latin typeface="-apple-system"/>
              </a:rPr>
              <a:t>Also, you will demonstrate assessments of the level of consciousness, pulses, respiratory rates, the use of pulse oximetry, electronic vital sign monitors, end-tidal CO</a:t>
            </a:r>
            <a:r>
              <a:rPr lang="en-US" b="0" i="0" baseline="-25000" dirty="0">
                <a:solidFill>
                  <a:srgbClr val="212529"/>
                </a:solidFill>
                <a:effectLst/>
                <a:highlight>
                  <a:srgbClr val="FFFFFF"/>
                </a:highlight>
                <a:latin typeface="-apple-system"/>
              </a:rPr>
              <a:t>2</a:t>
            </a:r>
            <a:r>
              <a:rPr lang="en-US" b="0" i="0" dirty="0">
                <a:solidFill>
                  <a:srgbClr val="212529"/>
                </a:solidFill>
                <a:effectLst/>
                <a:highlight>
                  <a:srgbClr val="FFFFFF"/>
                </a:highlight>
                <a:latin typeface="-apple-system"/>
              </a:rPr>
              <a:t> measurements using colorimetric devices and digital readouts, and the insertion of Foley catheters with measurements of urinary output.</a:t>
            </a:r>
          </a:p>
          <a:p>
            <a:br>
              <a:rPr lang="en-US" dirty="0"/>
            </a:br>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3</a:t>
            </a:fld>
            <a:endParaRPr lang="en-US"/>
          </a:p>
        </p:txBody>
      </p:sp>
    </p:spTree>
    <p:extLst>
      <p:ext uri="{BB962C8B-B14F-4D97-AF65-F5344CB8AC3E}">
        <p14:creationId xmlns:p14="http://schemas.microsoft.com/office/powerpoint/2010/main" val="2396521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Casualty monitoring takes place at several points during the tactical trauma assessment and subsequent casualty care, starting with the MARCH sequence and continuing on through Prolonged Casualty Care (PCC) and/or during Tactical Evacuation Care. Information is gathered from both clinical observations and formal assessments. Monitoring should not be limited to specific steps in treatment algorithms but be part of the ongoing care for the casualty.</a:t>
            </a:r>
          </a:p>
          <a:p>
            <a:pPr algn="l"/>
            <a:r>
              <a:rPr lang="en-US" b="0" i="0" dirty="0">
                <a:solidFill>
                  <a:srgbClr val="212529"/>
                </a:solidFill>
                <a:effectLst/>
                <a:highlight>
                  <a:srgbClr val="FFFFFF"/>
                </a:highlight>
                <a:latin typeface="-apple-system"/>
              </a:rPr>
              <a:t>The casualty’s level of consciousness is important from the onset of any assessment and should be informally assessed by the casualty’s response to and participation in their treatment plan, or formally assessed if the casualty is not alert; as it can impact clinical decisions at several different stages.</a:t>
            </a:r>
          </a:p>
          <a:p>
            <a:pPr algn="l"/>
            <a:r>
              <a:rPr lang="en-US" b="0" i="0" dirty="0">
                <a:solidFill>
                  <a:srgbClr val="212529"/>
                </a:solidFill>
                <a:effectLst/>
                <a:highlight>
                  <a:srgbClr val="FFFFFF"/>
                </a:highlight>
                <a:latin typeface="-apple-system"/>
              </a:rPr>
              <a:t>The respiratory rate may help determine whether a casualty is in respiratory distress during the “R” in MARCH, potentially informing the need for treatment.</a:t>
            </a:r>
          </a:p>
          <a:p>
            <a:pPr algn="l"/>
            <a:r>
              <a:rPr lang="en-US" b="0" i="0" dirty="0">
                <a:solidFill>
                  <a:srgbClr val="212529"/>
                </a:solidFill>
                <a:effectLst/>
                <a:highlight>
                  <a:srgbClr val="FFFFFF"/>
                </a:highlight>
                <a:latin typeface="-apple-system"/>
              </a:rPr>
              <a:t>During the “C” in MARCH, circulation, the presence of pulses and the heart rate are part of the determination of shock (along with level of consciousness) and influence decisions on fluid resuscitation.</a:t>
            </a:r>
          </a:p>
          <a:p>
            <a:pPr algn="l"/>
            <a:r>
              <a:rPr lang="en-US" b="0" i="0" dirty="0">
                <a:solidFill>
                  <a:srgbClr val="212529"/>
                </a:solidFill>
                <a:effectLst/>
                <a:highlight>
                  <a:srgbClr val="FFFFFF"/>
                </a:highlight>
                <a:latin typeface="-apple-system"/>
              </a:rPr>
              <a:t>Pulse oximetry is another one of the monitoring tools that can be helpful at many stages in the casualty care process, from determining respiratory status through prolonged field care and evacuation.</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4</a:t>
            </a:fld>
            <a:endParaRPr lang="en-US"/>
          </a:p>
        </p:txBody>
      </p:sp>
    </p:spTree>
    <p:extLst>
      <p:ext uri="{BB962C8B-B14F-4D97-AF65-F5344CB8AC3E}">
        <p14:creationId xmlns:p14="http://schemas.microsoft.com/office/powerpoint/2010/main" val="2107313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5</a:t>
            </a:fld>
            <a:endParaRPr lang="en-US"/>
          </a:p>
        </p:txBody>
      </p:sp>
    </p:spTree>
    <p:extLst>
      <p:ext uri="{BB962C8B-B14F-4D97-AF65-F5344CB8AC3E}">
        <p14:creationId xmlns:p14="http://schemas.microsoft.com/office/powerpoint/2010/main" val="940007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End-tidal CO</a:t>
            </a:r>
            <a:r>
              <a:rPr lang="en-US" baseline="-25000" dirty="0"/>
              <a:t>2</a:t>
            </a:r>
            <a:r>
              <a:rPr lang="en-US" dirty="0"/>
              <a:t> measurements can help establish and maintain a patent airway and ensure adequate ventilation.</a:t>
            </a:r>
          </a:p>
          <a:p>
            <a:r>
              <a:rPr lang="en-US" dirty="0"/>
              <a:t>As Combat Paramedics/Providers you may also be monitoring a few parameters that are not commonly monitored by CMCs, to include urine output in the determination of adequate fluid resuscitation, electronic vital signs monitoring and identifying trends in vital signs.</a:t>
            </a:r>
          </a:p>
          <a:p>
            <a:r>
              <a:rPr lang="en-US" dirty="0"/>
              <a:t>We’ll talk about all of these tools and procedures in more detail throughout this module, but hopefully this serves as an overview of how monitoring is a continuous process in the assessment, reassessment, and management of your casualty.</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6</a:t>
            </a:fld>
            <a:endParaRPr lang="en-US"/>
          </a:p>
        </p:txBody>
      </p:sp>
    </p:spTree>
    <p:extLst>
      <p:ext uri="{BB962C8B-B14F-4D97-AF65-F5344CB8AC3E}">
        <p14:creationId xmlns:p14="http://schemas.microsoft.com/office/powerpoint/2010/main" val="2536952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AVPU method, or </a:t>
            </a:r>
            <a:r>
              <a:rPr lang="en-US" b="1" dirty="0"/>
              <a:t>A</a:t>
            </a:r>
            <a:r>
              <a:rPr lang="en-US" dirty="0"/>
              <a:t>lert, </a:t>
            </a:r>
            <a:r>
              <a:rPr lang="en-US" b="1" dirty="0"/>
              <a:t>V</a:t>
            </a:r>
            <a:r>
              <a:rPr lang="en-US" dirty="0"/>
              <a:t>erbally responsive, </a:t>
            </a:r>
            <a:r>
              <a:rPr lang="en-US" b="1" dirty="0"/>
              <a:t>P</a:t>
            </a:r>
            <a:r>
              <a:rPr lang="en-US" dirty="0"/>
              <a:t>ain responsive, or </a:t>
            </a:r>
            <a:r>
              <a:rPr lang="en-US" b="1" dirty="0"/>
              <a:t>U</a:t>
            </a:r>
            <a:r>
              <a:rPr lang="en-US" dirty="0"/>
              <a:t>nresponsive, provides responders the information they need to make decisions. There are more advanced measures of response, like the Glasgow Coma Scale or the Grady Coma Scale,</a:t>
            </a:r>
            <a:r>
              <a:rPr lang="en-US" baseline="30000" dirty="0"/>
              <a:t>1</a:t>
            </a:r>
            <a:r>
              <a:rPr lang="en-US" dirty="0"/>
              <a:t> but in TFC they seldom provide additional information to guide treatments, and the AVPU method is preferred.</a:t>
            </a:r>
          </a:p>
          <a:p>
            <a:r>
              <a:rPr lang="en-US" dirty="0"/>
              <a:t>Although a formal assessment may be necessary, sometimes the casualty’s response to the tactical trauma assessment and treatments provide their status without taking time to formally check each step. For example, if they are conversing with the responders and engaging in their care, they are alert. And no formal assessment is needed before documenting that in their medical record. Likewise, if they are unconscious and not reacting to wounds and treatments known to be painful, they are unresponsive. Time permitting a formal assessment may be done, but if an important treatment might be delayed, it may not be necessary in those cases.</a:t>
            </a:r>
          </a:p>
          <a:p>
            <a:r>
              <a:rPr lang="en-US" dirty="0"/>
              <a:t>Formally assessing the level of consciousness is a relatively straightforward process. It involves three basic steps:</a:t>
            </a:r>
          </a:p>
          <a:p>
            <a:pPr>
              <a:buFont typeface="Arial" panose="020B0604020202020204" pitchFamily="34" charset="0"/>
              <a:buChar char="•"/>
            </a:pPr>
            <a:r>
              <a:rPr lang="en-US" dirty="0"/>
              <a:t>First, ask in a loud but calm voice, “Are you okay?” if the casualty answers coherently, then they are an A, or Alert on the AVPU scale.</a:t>
            </a:r>
          </a:p>
          <a:p>
            <a:pPr>
              <a:buFont typeface="Arial" panose="020B0604020202020204" pitchFamily="34" charset="0"/>
              <a:buChar char="•"/>
            </a:pPr>
            <a:r>
              <a:rPr lang="en-US" dirty="0"/>
              <a:t>However, if the casualty does not answer or mumbles, you should repeat in a loud but calm voice, “Are you okay?” to make sure they weren’t just distracted, and if the answer is not clear, ask the casualty to squeeze your finger or to move an arm or leg. If they respond to your command, they are V, or verbally responsive.</a:t>
            </a:r>
          </a:p>
          <a:p>
            <a:pPr>
              <a:buFont typeface="Arial" panose="020B0604020202020204" pitchFamily="34" charset="0"/>
              <a:buChar char="•"/>
            </a:pPr>
            <a:r>
              <a:rPr lang="en-US" dirty="0"/>
              <a:t>If they do not respond to voice commands, rub the breastbone briskly with a knuckle or squeeze the first or second toe over the toenail, or if the casualty is wearing individual body armor, pinch their nose or earlobe (but don’t try to elicit pain from any injuries). If the casualty responds in any way to painful stimuli, they are a P, or pain responsive.</a:t>
            </a:r>
          </a:p>
          <a:p>
            <a:pPr>
              <a:buFont typeface="Arial" panose="020B0604020202020204" pitchFamily="34" charset="0"/>
              <a:buChar char="•"/>
            </a:pPr>
            <a:r>
              <a:rPr lang="en-US" dirty="0"/>
              <a:t>And if the casualty does not respond to any of these three attempts, they are a U, or unresponsive.</a:t>
            </a:r>
          </a:p>
          <a:p>
            <a:r>
              <a:rPr lang="en-US" dirty="0"/>
              <a:t>AVPU may be difficult to assess depending on the environment and the mission situation.</a:t>
            </a:r>
          </a:p>
          <a:p>
            <a:r>
              <a:rPr lang="en-US" dirty="0"/>
              <a:t>Remember, all of this should be documented, along with the time of the assessment, on the casualty’s DD Form 1380 TCCC Casualty Card.</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7</a:t>
            </a:fld>
            <a:endParaRPr lang="en-US"/>
          </a:p>
        </p:txBody>
      </p:sp>
    </p:spTree>
    <p:extLst>
      <p:ext uri="{BB962C8B-B14F-4D97-AF65-F5344CB8AC3E}">
        <p14:creationId xmlns:p14="http://schemas.microsoft.com/office/powerpoint/2010/main" val="12978025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video will highlight the procedure of assessing the level of consciousness of a casualty.</a:t>
            </a:r>
          </a:p>
        </p:txBody>
      </p:sp>
      <p:sp>
        <p:nvSpPr>
          <p:cNvPr id="4" name="Slide Number Placeholder 3"/>
          <p:cNvSpPr>
            <a:spLocks noGrp="1"/>
          </p:cNvSpPr>
          <p:nvPr>
            <p:ph type="sldNum" sz="quarter" idx="5"/>
          </p:nvPr>
        </p:nvSpPr>
        <p:spPr/>
        <p:txBody>
          <a:bodyPr/>
          <a:lstStyle/>
          <a:p>
            <a:fld id="{DBBCC899-BD89-46C9-A8E0-0F42A1E2A259}" type="slidenum">
              <a:rPr lang="en-US" smtClean="0"/>
              <a:t>8</a:t>
            </a:fld>
            <a:endParaRPr lang="en-US"/>
          </a:p>
        </p:txBody>
      </p:sp>
    </p:spTree>
    <p:extLst>
      <p:ext uri="{BB962C8B-B14F-4D97-AF65-F5344CB8AC3E}">
        <p14:creationId xmlns:p14="http://schemas.microsoft.com/office/powerpoint/2010/main" val="3599811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Assessing pulses is one of the most important tools available to determine a casualty’s status, and whether they are deteriorating or responding to treatments.</a:t>
            </a:r>
            <a:r>
              <a:rPr lang="en-US" baseline="30000" dirty="0"/>
              <a:t>2</a:t>
            </a:r>
            <a:r>
              <a:rPr lang="en-US" dirty="0"/>
              <a:t> Pulses can be checked at multiple different sites, and CPPs should be proficient at finding pulses at each of them, as the tactical and clinical situation may dictate that one site is most appropriate for the situation.</a:t>
            </a:r>
            <a:r>
              <a:rPr lang="en-US" baseline="30000" dirty="0"/>
              <a:t>3</a:t>
            </a:r>
            <a:r>
              <a:rPr lang="en-US" dirty="0"/>
              <a:t> If not done earlier as part of massive hemorrhage control, pulses should be checked during the circulation assessment, or “C” of MARCH, preferably using the radial arteries, if possible.</a:t>
            </a:r>
            <a:r>
              <a:rPr lang="en-US" baseline="30000" dirty="0"/>
              <a:t>4</a:t>
            </a:r>
            <a:endParaRPr lang="en-US" dirty="0"/>
          </a:p>
          <a:p>
            <a:r>
              <a:rPr lang="en-US" dirty="0"/>
              <a:t>The five pulse sites used in TFC are the carotids, the radials, the femorals, the dorsalis pedis, and the posterior tibials.</a:t>
            </a:r>
          </a:p>
          <a:p>
            <a:r>
              <a:rPr lang="en-US" dirty="0"/>
              <a:t>Estimating perfusion (or blood pressure) in a field setting often relies on determining palpable pulses. Published reports on blood pressure estimates from palpating radial pulses among the civilian trauma population are limited and lack consensus.</a:t>
            </a:r>
            <a:r>
              <a:rPr lang="en-US" baseline="30000" dirty="0"/>
              <a:t>5</a:t>
            </a:r>
            <a:r>
              <a:rPr lang="en-US" dirty="0"/>
              <a:t> One study reported that 83% of subjects with a palpable radial pulse had an SBP &lt; 80 mmHg, whereas another study found that 100% of its subjects with a palpable radial pulse had an SBP &gt; 80 mmHg.</a:t>
            </a:r>
            <a:r>
              <a:rPr lang="en-US" baseline="30000" dirty="0"/>
              <a:t>6</a:t>
            </a:r>
            <a:r>
              <a:rPr lang="en-US" dirty="0"/>
              <a:t> So, the presence or absence of radial pulses has been used as a sign of hypotension for determining shock and recommending fluid resuscitation.</a:t>
            </a:r>
          </a:p>
          <a:p>
            <a:r>
              <a:rPr lang="en-US" dirty="0"/>
              <a:t>That said, a study published in 2020 from the DOD Trauma Registry indicated that although mean systolic blood pressure was associated with radial pulse quality, characterization of the radial pulse was not always a reliable indicator of hypotension.</a:t>
            </a:r>
            <a:r>
              <a:rPr lang="en-US" baseline="30000" dirty="0"/>
              <a:t>7</a:t>
            </a:r>
            <a:r>
              <a:rPr lang="en-US" dirty="0"/>
              <a:t> They recommended assessing the blood pressure if tactically feasible, as some casualties with hypotension still had radial pulses.</a:t>
            </a:r>
          </a:p>
          <a:p>
            <a:r>
              <a:rPr lang="en-US" dirty="0"/>
              <a:t>Also, keep in mind that the pulse rate can help estimate a casualty’s status and provide information about changes in their status, regardless of their blood pressure. For example, the heart rate will increase prior to the blood pressure dropping in the normal hypovolemic response.</a:t>
            </a:r>
          </a:p>
          <a:p>
            <a:r>
              <a:rPr lang="en-US" dirty="0"/>
              <a:t>Landmarks for each pulse site are well-described, but individual anatomy varies. Several studies have reported unacceptably high errors in detecting pulses when they are not present and not detecting pulses when they are present.</a:t>
            </a:r>
            <a:r>
              <a:rPr lang="en-US" baseline="30000" dirty="0"/>
              <a:t>8, 9, 10</a:t>
            </a:r>
            <a:r>
              <a:rPr lang="en-US" dirty="0"/>
              <a:t> So, it is important to practice assessing pulses on a variety of people as you go through your training, as this will help you develop techniques for discovering pulses in those casualties who have anatomical variants. Several of those techniques are described in the detailed skill instructions that accompany this module.</a:t>
            </a:r>
          </a:p>
          <a:p>
            <a:r>
              <a:rPr lang="en-US" dirty="0"/>
              <a:t>Remember to press firmly at the pulse site, but to also avoid causing harm to the casualty by pressing too hard. This is more of an issue with the carotid arteries, where you can cause lightheadedness with excessive pressure, checking femoral pulses in the presence of a suspected pelvic fracture, and when checking pulses on injured extremities.</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9</a:t>
            </a:fld>
            <a:endParaRPr lang="en-US"/>
          </a:p>
        </p:txBody>
      </p:sp>
    </p:spTree>
    <p:extLst>
      <p:ext uri="{BB962C8B-B14F-4D97-AF65-F5344CB8AC3E}">
        <p14:creationId xmlns:p14="http://schemas.microsoft.com/office/powerpoint/2010/main" val="25871744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following video will highlight how to assess radial pulses.</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10</a:t>
            </a:fld>
            <a:endParaRPr lang="en-US"/>
          </a:p>
        </p:txBody>
      </p:sp>
    </p:spTree>
    <p:extLst>
      <p:ext uri="{BB962C8B-B14F-4D97-AF65-F5344CB8AC3E}">
        <p14:creationId xmlns:p14="http://schemas.microsoft.com/office/powerpoint/2010/main" val="577973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following video will highlight how to assess carotid pulses.</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11</a:t>
            </a:fld>
            <a:endParaRPr lang="en-US"/>
          </a:p>
        </p:txBody>
      </p:sp>
    </p:spTree>
    <p:extLst>
      <p:ext uri="{BB962C8B-B14F-4D97-AF65-F5344CB8AC3E}">
        <p14:creationId xmlns:p14="http://schemas.microsoft.com/office/powerpoint/2010/main" val="4263293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following video will highlight how to assess femoral pulses.</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12</a:t>
            </a:fld>
            <a:endParaRPr lang="en-US"/>
          </a:p>
        </p:txBody>
      </p:sp>
    </p:spTree>
    <p:extLst>
      <p:ext uri="{BB962C8B-B14F-4D97-AF65-F5344CB8AC3E}">
        <p14:creationId xmlns:p14="http://schemas.microsoft.com/office/powerpoint/2010/main" val="2682950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following video will highlight how to assess dorsalis pedis pulses.</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13</a:t>
            </a:fld>
            <a:endParaRPr lang="en-US"/>
          </a:p>
        </p:txBody>
      </p:sp>
    </p:spTree>
    <p:extLst>
      <p:ext uri="{BB962C8B-B14F-4D97-AF65-F5344CB8AC3E}">
        <p14:creationId xmlns:p14="http://schemas.microsoft.com/office/powerpoint/2010/main" val="3594493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following video will highlight how to assess posterior tibial pulses.</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14</a:t>
            </a:fld>
            <a:endParaRPr lang="en-US"/>
          </a:p>
        </p:txBody>
      </p:sp>
    </p:spTree>
    <p:extLst>
      <p:ext uri="{BB962C8B-B14F-4D97-AF65-F5344CB8AC3E}">
        <p14:creationId xmlns:p14="http://schemas.microsoft.com/office/powerpoint/2010/main" val="2961398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thorough respiratory assessment consists of inspection, palpation, percussion, and auscultation;</a:t>
            </a:r>
            <a:r>
              <a:rPr lang="en-US" baseline="30000" dirty="0"/>
              <a:t>11</a:t>
            </a:r>
            <a:r>
              <a:rPr lang="en-US" dirty="0"/>
              <a:t> but in the field extraneous noises and tactical limitations make percussion and auscultation very difficult. As a result, inspection and palpation, looking at the respiratory rate and the respiratory effort, are the main tools the CPP will be able to use.</a:t>
            </a:r>
          </a:p>
          <a:p>
            <a:r>
              <a:rPr lang="en-US" dirty="0"/>
              <a:t>In the modules on airway and respiration, the concept of look, listen, and feel was discussed – looking at the rise and fall of the chest, as well as the effort to breath, listening for the sounds of breathing (or when possible, auscultating lung sounds), and feeling the breath against your cheek or the rise of the chest.</a:t>
            </a:r>
          </a:p>
          <a:p>
            <a:r>
              <a:rPr lang="en-US" dirty="0"/>
              <a:t>When assessing the rate, it is important to remember that body armor, ambient noises, and other tactical or environmental factors can make it very hard to see, hear, or feel the casualty’s breaths, especially if their effort is reduced, and you may need to reposition yourself or the casualty. Also, be sure to measure for at least 15 seconds, as slower rates often provide misleading information if measured for short time periods.</a:t>
            </a:r>
            <a:r>
              <a:rPr lang="en-US" baseline="30000" dirty="0"/>
              <a:t>12, 13</a:t>
            </a:r>
            <a:endParaRPr lang="en-US" dirty="0"/>
          </a:p>
          <a:p>
            <a:r>
              <a:rPr lang="en-US" dirty="0"/>
              <a:t>In addition, assess the respiratory effort. As discussed in the respiration module, basic signs and symptoms of respiratory distress include tripod respirations, orthopnea, nasal flaring, and retractions or any abnormal breath sounds. These can be an independent sign of distress</a:t>
            </a:r>
            <a:r>
              <a:rPr lang="en-US" baseline="30000" dirty="0"/>
              <a:t>14</a:t>
            </a:r>
            <a:r>
              <a:rPr lang="en-US" dirty="0"/>
              <a:t> and should also be documented along with the respiratory rate. The respiration assessment in both the clinical and tactical settings has been well-studied, and the level of evidence supporting the assessment of respirations and vital signs is based on prospective and retrospective observational studies.</a:t>
            </a:r>
          </a:p>
          <a:p>
            <a:r>
              <a:rPr lang="en-US" dirty="0"/>
              <a:t>Vital signs, to include the assessment of the level of consciousness, have been a cornerstone to clinical decision-making in the prehospital, transport, and hospitalization phases in civilian and military settings for many decades, with ample studies validating their utility.</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15</a:t>
            </a:fld>
            <a:endParaRPr lang="en-US"/>
          </a:p>
        </p:txBody>
      </p:sp>
    </p:spTree>
    <p:extLst>
      <p:ext uri="{BB962C8B-B14F-4D97-AF65-F5344CB8AC3E}">
        <p14:creationId xmlns:p14="http://schemas.microsoft.com/office/powerpoint/2010/main" val="19690199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Pulse oximetry measures peripheral arterial oxygen saturation which is a surrogate marker for tissue oxygenation. Pulse oximeters are now commonly included in the medical kits carried by Combat Paramedic/Providers and are a useful adjunct to physical examination skills during clinical assessments. Physical findings like cyanosis and pallor are very difficult to assess in low-light operations and hypoxemia can easily be missed.</a:t>
            </a:r>
            <a:r>
              <a:rPr lang="en-US" baseline="30000" dirty="0"/>
              <a:t>15</a:t>
            </a:r>
            <a:endParaRPr lang="en-US" dirty="0"/>
          </a:p>
          <a:p>
            <a:r>
              <a:rPr lang="en-US" dirty="0"/>
              <a:t>Normal pulse oximetry, or pulse ox, values are in the high 90s, unless at altitude, in which case they may be significantly lower. For example, a healthy person at 12,000 feet may have a pulse ox in the high 80s. This is an important point to remember during aeromedical evacuations when cabin altitudes may trigger a decrease in the pulse ox readings.</a:t>
            </a:r>
            <a:r>
              <a:rPr lang="en-US" baseline="30000" dirty="0"/>
              <a:t>16</a:t>
            </a:r>
            <a:r>
              <a:rPr lang="en-US" dirty="0"/>
              <a:t> Low saturation levels and trends to lower saturations can be indicative of respiratory compromise and should trigger further assessment to rule out life-threatening conditions.</a:t>
            </a:r>
          </a:p>
          <a:p>
            <a:r>
              <a:rPr lang="en-US" dirty="0"/>
              <a:t>There are several factors that can affect the pulse oximetry readings. Lowered readings can be caused by shock (where the poor perfusion affects the signal and causes a low reading) and cold temperatures (which cause peripheral vasoconstriction with a similar drop in perfusion). On the other hand, carboxyhemoglobin (seen in carbon monoxide poisoning) can cause a falsely elevated reading. And other conditions can interfere with the readings by altering the perceived intensity of the light signal, like very well-lit environments, nail polish, some skin pigmentations, and motion artifact.</a:t>
            </a:r>
            <a:r>
              <a:rPr lang="en-US" baseline="30000" dirty="0"/>
              <a:t>17</a:t>
            </a:r>
            <a:endParaRPr lang="en-US" dirty="0"/>
          </a:p>
          <a:p>
            <a:r>
              <a:rPr lang="en-US" dirty="0"/>
              <a:t>Pulse ox monitoring should be initiated in casualties who are unconscious or who have injuries associated with impaired oxygenation (like blast injuries, chest contusion, and penetrating injuries of the chest). It should also be used to monitor casualties who have TBI, in order to ensure that their oxygen saturations remain above 90%,</a:t>
            </a:r>
            <a:r>
              <a:rPr lang="en-US" baseline="30000" dirty="0"/>
              <a:t>18</a:t>
            </a:r>
            <a:r>
              <a:rPr lang="en-US" dirty="0"/>
              <a:t> as hypoxemia will worsen their clinical outcomes.</a:t>
            </a:r>
            <a:r>
              <a:rPr lang="en-US" baseline="30000" dirty="0"/>
              <a:t>19, 20</a:t>
            </a:r>
            <a:endParaRPr lang="en-US" dirty="0"/>
          </a:p>
          <a:p>
            <a:r>
              <a:rPr lang="en-US" dirty="0"/>
              <a:t>Keep in mind that saturation levels may not signal impending shock, as good hemoglobin oxygen saturations may be seen in casualties shortly before they go into hypovolemic shock.</a:t>
            </a:r>
            <a:r>
              <a:rPr lang="en-US" baseline="30000" dirty="0"/>
              <a:t>21, 22</a:t>
            </a:r>
            <a:r>
              <a:rPr lang="en-US" dirty="0"/>
              <a:t> Also, if a casualty has obvious signs of airway obstruction, tension pneumothorax, or hemorrhage, their treatment should not be delayed to establish pulse oximetry.</a:t>
            </a:r>
          </a:p>
          <a:p>
            <a:r>
              <a:rPr lang="en-US" dirty="0"/>
              <a:t>The use of pulse oximetry in both the clinical and tactical settings has been well-studied, and the level of evidence supporting the use of pulse oximetry is based on prospective and retrospective observational studies.</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16</a:t>
            </a:fld>
            <a:endParaRPr lang="en-US"/>
          </a:p>
        </p:txBody>
      </p:sp>
    </p:spTree>
    <p:extLst>
      <p:ext uri="{BB962C8B-B14F-4D97-AF65-F5344CB8AC3E}">
        <p14:creationId xmlns:p14="http://schemas.microsoft.com/office/powerpoint/2010/main" val="17441460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following video will highlight how to use a pulse oximeter.</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17</a:t>
            </a:fld>
            <a:endParaRPr lang="en-US"/>
          </a:p>
        </p:txBody>
      </p:sp>
    </p:spTree>
    <p:extLst>
      <p:ext uri="{BB962C8B-B14F-4D97-AF65-F5344CB8AC3E}">
        <p14:creationId xmlns:p14="http://schemas.microsoft.com/office/powerpoint/2010/main" val="17012198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End-tidal carbon dioxide (CO</a:t>
            </a:r>
            <a:r>
              <a:rPr lang="en-US" baseline="-25000" dirty="0"/>
              <a:t>2</a:t>
            </a:r>
            <a:r>
              <a:rPr lang="en-US" dirty="0"/>
              <a:t>) colorimetric devices provide a qualitative measure of the CO2 being exhaled to help confirm that an advanced airway is properly positioned or that a casualty is being properly ventilated,</a:t>
            </a:r>
            <a:r>
              <a:rPr lang="en-US" baseline="30000" dirty="0"/>
              <a:t>23, 24, 25</a:t>
            </a:r>
            <a:r>
              <a:rPr lang="en-US" dirty="0"/>
              <a:t> and may provide some insight into whether ventilations during cardiopulmonary resuscitation are effective.</a:t>
            </a:r>
            <a:r>
              <a:rPr lang="en-US" baseline="30000" dirty="0"/>
              <a:t>26, 27</a:t>
            </a:r>
            <a:endParaRPr lang="en-US" dirty="0"/>
          </a:p>
          <a:p>
            <a:r>
              <a:rPr lang="en-US" dirty="0"/>
              <a:t>The colorimetric detector produces a color change as carbon dioxide flows through a pH sensitive indicator paper in the airway circuit.</a:t>
            </a:r>
            <a:r>
              <a:rPr lang="en-US" baseline="30000" dirty="0"/>
              <a:t>28</a:t>
            </a:r>
            <a:r>
              <a:rPr lang="en-US" dirty="0"/>
              <a:t> These detectors are very simple, light, and portable devices that do not require power, and are adaptable to the TFC environment. </a:t>
            </a:r>
          </a:p>
          <a:p>
            <a:r>
              <a:rPr lang="en-US" dirty="0"/>
              <a:t>Colorimetric end-tidal CO</a:t>
            </a:r>
            <a:r>
              <a:rPr lang="en-US" baseline="-25000" dirty="0"/>
              <a:t>2</a:t>
            </a:r>
            <a:r>
              <a:rPr lang="en-US" dirty="0"/>
              <a:t> devices are relatively easy to use. When removed from its package, the paper color should match the color in the “check” area of the color chart that surrounds it. A tapered female end fits over the standard airway tube (endotracheal tube, tracheostomy tube, or extraglottic airway).  The male end is the same standardized size as the airway to allow for attachment of a bag valve mask or other ventilation asset. When placed, the device is “in line” and the air will pass through it during both inhalation and exhalation. It may take a few breaths to clear the line of any CO</a:t>
            </a:r>
            <a:r>
              <a:rPr lang="en-US" baseline="-25000" dirty="0"/>
              <a:t>2</a:t>
            </a:r>
            <a:r>
              <a:rPr lang="en-US" dirty="0"/>
              <a:t> build-up not related to ventilations, so don’t assess the color change until six breaths have occurred. Then, check the paper sensor color against the color chart that surrounds it. The absence of color change indicates an improperly placed airway, which should be repositioned and reassessed; while a color change indicates proper placement (the reaction of the reagents on the paper with the exhaled CO</a:t>
            </a:r>
            <a:r>
              <a:rPr lang="en-US" baseline="-25000" dirty="0"/>
              <a:t>2</a:t>
            </a:r>
            <a:r>
              <a:rPr lang="en-US" dirty="0"/>
              <a:t>), after which it should be monitored to ensure nothing changes.</a:t>
            </a:r>
          </a:p>
          <a:p>
            <a:r>
              <a:rPr lang="en-US" dirty="0"/>
              <a:t>Of note, the detector paper in colorimetric units is particularly sensitive to fluids; and fluids such as vomitus, frothy secretions from a casualty with traumatic pulmonary injuries, sputum, or moisture can render CO</a:t>
            </a:r>
            <a:r>
              <a:rPr lang="en-US" baseline="-25000" dirty="0"/>
              <a:t>2</a:t>
            </a:r>
            <a:r>
              <a:rPr lang="en-US" dirty="0"/>
              <a:t> detectors ineffective. Also, a false negative CO</a:t>
            </a:r>
            <a:r>
              <a:rPr lang="en-US" baseline="-25000" dirty="0"/>
              <a:t>2</a:t>
            </a:r>
            <a:r>
              <a:rPr lang="en-US" dirty="0"/>
              <a:t> reading may occur in cases of cardiac arrest when there is no cardiopulmonary circulation to carry CO</a:t>
            </a:r>
            <a:r>
              <a:rPr lang="en-US" baseline="-25000" dirty="0"/>
              <a:t>2</a:t>
            </a:r>
            <a:r>
              <a:rPr lang="en-US" dirty="0"/>
              <a:t> to the alveoli and ultimately to the detector. Replace colorimetric devices after two hours, unless using a pull-tab device that is good for 24 hours, as the litmus reaction may diminish and provide false readings.</a:t>
            </a:r>
            <a:r>
              <a:rPr lang="en-US" baseline="30000" dirty="0"/>
              <a:t>29</a:t>
            </a:r>
            <a:endParaRPr lang="en-US" dirty="0"/>
          </a:p>
          <a:p>
            <a:r>
              <a:rPr lang="en-US" dirty="0"/>
              <a:t>Ensure that the manufactures’ guidelines are followed when reviewing the color-coded portion on the device.</a:t>
            </a:r>
          </a:p>
          <a:p>
            <a:r>
              <a:rPr lang="en-US" dirty="0"/>
              <a:t>The evidence supporting the use of end-tidal colorimetric devices in civilian prehospital care dates back several years and is fairly robust, but there is a paucity of studies in military settings. Nevertheless, the level of evidence supporting its use, based on the similarities of prehospital airway and respiratory management, is based on prospective and retrospective observational studies.</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18</a:t>
            </a:fld>
            <a:endParaRPr lang="en-US"/>
          </a:p>
        </p:txBody>
      </p:sp>
    </p:spTree>
    <p:extLst>
      <p:ext uri="{BB962C8B-B14F-4D97-AF65-F5344CB8AC3E}">
        <p14:creationId xmlns:p14="http://schemas.microsoft.com/office/powerpoint/2010/main" val="14519903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Study the following TCCC Combat Paramedic/Provider Module 20 End-Tidal Carbon Dioxide (ETCO</a:t>
            </a:r>
            <a:r>
              <a:rPr lang="en-US" baseline="-25000" dirty="0"/>
              <a:t>2</a:t>
            </a:r>
            <a:r>
              <a:rPr lang="en-US" dirty="0"/>
              <a:t>) Monitoring Colorimetric Detector Skill Instruction Sheet</a:t>
            </a:r>
          </a:p>
        </p:txBody>
      </p:sp>
      <p:sp>
        <p:nvSpPr>
          <p:cNvPr id="4" name="Slide Number Placeholder 3"/>
          <p:cNvSpPr>
            <a:spLocks noGrp="1"/>
          </p:cNvSpPr>
          <p:nvPr>
            <p:ph type="sldNum" sz="quarter" idx="5"/>
          </p:nvPr>
        </p:nvSpPr>
        <p:spPr/>
        <p:txBody>
          <a:bodyPr/>
          <a:lstStyle/>
          <a:p>
            <a:fld id="{DBBCC899-BD89-46C9-A8E0-0F42A1E2A259}" type="slidenum">
              <a:rPr lang="en-US" smtClean="0"/>
              <a:t>19</a:t>
            </a:fld>
            <a:endParaRPr lang="en-US"/>
          </a:p>
        </p:txBody>
      </p:sp>
    </p:spTree>
    <p:extLst>
      <p:ext uri="{BB962C8B-B14F-4D97-AF65-F5344CB8AC3E}">
        <p14:creationId xmlns:p14="http://schemas.microsoft.com/office/powerpoint/2010/main" val="19946368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STEP 9 NOTE: </a:t>
            </a:r>
            <a:r>
              <a:rPr lang="en-US" dirty="0"/>
              <a:t>While in use, the detector will continuously change colors with inspiration and expiration. If the detector becomes permanently yellow, discard and replace as needed.</a:t>
            </a:r>
          </a:p>
        </p:txBody>
      </p:sp>
      <p:sp>
        <p:nvSpPr>
          <p:cNvPr id="4" name="Slide Number Placeholder 3"/>
          <p:cNvSpPr>
            <a:spLocks noGrp="1"/>
          </p:cNvSpPr>
          <p:nvPr>
            <p:ph type="sldNum" sz="quarter" idx="5"/>
          </p:nvPr>
        </p:nvSpPr>
        <p:spPr/>
        <p:txBody>
          <a:bodyPr/>
          <a:lstStyle/>
          <a:p>
            <a:fld id="{DBBCC899-BD89-46C9-A8E0-0F42A1E2A259}" type="slidenum">
              <a:rPr lang="en-US" smtClean="0"/>
              <a:t>21</a:t>
            </a:fld>
            <a:endParaRPr lang="en-US"/>
          </a:p>
        </p:txBody>
      </p:sp>
    </p:spTree>
    <p:extLst>
      <p:ext uri="{BB962C8B-B14F-4D97-AF65-F5344CB8AC3E}">
        <p14:creationId xmlns:p14="http://schemas.microsoft.com/office/powerpoint/2010/main" val="26937806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Joint Trauma System (JTS) Airway Management in Prolonged Field Care clinical practice guideline (ID:80), the use of portable capnography for monitoring is listed as a “better” practice,</a:t>
            </a:r>
            <a:r>
              <a:rPr lang="en-US" baseline="30000" dirty="0"/>
              <a:t>30</a:t>
            </a:r>
            <a:r>
              <a:rPr lang="en-US" dirty="0"/>
              <a:t> and its use in advance airway tube placement confirmation is also listed as a “better” practice.</a:t>
            </a:r>
            <a:r>
              <a:rPr lang="en-US" baseline="30000" dirty="0"/>
              <a:t>31</a:t>
            </a:r>
            <a:r>
              <a:rPr lang="en-US" dirty="0"/>
              <a:t> The “best” practice for both monitoring and validating advanced airway placement is waveform capnography. The previously mentioned limitations to electronic monitoring in a field environment make the use of digital/waveform capnography a less than ideal solution in many Tactical Field Care settings, but casualties experiencing delayed and prolonged evacuation times can often benefit from its use.</a:t>
            </a:r>
          </a:p>
          <a:p>
            <a:r>
              <a:rPr lang="en-US" dirty="0"/>
              <a:t>Digital capnography involves the use of an electronic monitoring with a CO</a:t>
            </a:r>
            <a:r>
              <a:rPr lang="en-US" baseline="-25000" dirty="0"/>
              <a:t>2</a:t>
            </a:r>
            <a:r>
              <a:rPr lang="en-US" dirty="0"/>
              <a:t> sensor located in line with the patient’s breathing circuit (mainstream) or remote from the circuit (sidestream). The advantage of the sidestream, which uses a small aspiration pump, is that it can be used even if the casualty does not have an advanced airway and is ventilating on their own, as you might see in conscious sedation. An infrared (IR) spectroscope, filtered to include only the bandwidth corresponding to the absorption peak of CO</a:t>
            </a:r>
            <a:r>
              <a:rPr lang="en-US" baseline="-25000" dirty="0"/>
              <a:t>2</a:t>
            </a:r>
            <a:r>
              <a:rPr lang="en-US" dirty="0"/>
              <a:t>, senses the amount of carbon dioxide and can provide either a qualitative or quantitative assessment of the CO</a:t>
            </a:r>
            <a:r>
              <a:rPr lang="en-US" baseline="-25000" dirty="0"/>
              <a:t>2</a:t>
            </a:r>
            <a:r>
              <a:rPr lang="en-US" dirty="0"/>
              <a:t> concentration.</a:t>
            </a:r>
            <a:r>
              <a:rPr lang="en-US" baseline="30000" dirty="0"/>
              <a:t>32</a:t>
            </a:r>
            <a:endParaRPr lang="en-US" dirty="0"/>
          </a:p>
          <a:p>
            <a:r>
              <a:rPr lang="en-US" dirty="0"/>
              <a:t>Capnometry is the term used to describe the numerical reading corresponding to a CO</a:t>
            </a:r>
            <a:r>
              <a:rPr lang="en-US" baseline="-25000" dirty="0"/>
              <a:t>2</a:t>
            </a:r>
            <a:r>
              <a:rPr lang="en-US" dirty="0"/>
              <a:t> concentration, for example, 40 mm Hg, which is in the normal range of 35-45 mm Hg. Capnography is the waveform produced with continuous measurement of CO</a:t>
            </a:r>
            <a:r>
              <a:rPr lang="en-US" baseline="-25000" dirty="0"/>
              <a:t>2</a:t>
            </a:r>
            <a:r>
              <a:rPr lang="en-US" dirty="0"/>
              <a:t> concentrations, and not only provides the numerical value seen in capnometry, but certain waveforms can provide clues to a casualty’s underlying respiratory or perfusion status. Both of these are considered digital capnography. Some studies have indicated that waveform capnography is better than capnometry in certain situations.</a:t>
            </a:r>
            <a:r>
              <a:rPr lang="en-US" baseline="30000" dirty="0"/>
              <a:t>33, 34, 35</a:t>
            </a:r>
            <a:r>
              <a:rPr lang="en-US" dirty="0"/>
              <a:t> For this reason, the JTS Airway Management in Prolonged Field Care clinical practice guideline section on capnography lists monitoring options in this order: minimum – colorimetric ETCO</a:t>
            </a:r>
            <a:r>
              <a:rPr lang="en-US" baseline="-25000" dirty="0"/>
              <a:t>2</a:t>
            </a:r>
            <a:r>
              <a:rPr lang="en-US" dirty="0"/>
              <a:t> detector, better – portable capnometer, and best – waveform capnography on a patient monitor,</a:t>
            </a:r>
            <a:r>
              <a:rPr lang="en-US" baseline="30000" dirty="0"/>
              <a:t>36</a:t>
            </a:r>
            <a:r>
              <a:rPr lang="en-US" dirty="0"/>
              <a:t> with an appendix dedicated to waveform capnography.</a:t>
            </a:r>
          </a:p>
          <a:p>
            <a:r>
              <a:rPr lang="en-US" dirty="0"/>
              <a:t>A tactical advantage to portable capnometry devices is their size and weight. They can be much smaller than a monitor that provides waveform capnography and their battery life is usually superior.</a:t>
            </a:r>
          </a:p>
          <a:p>
            <a:r>
              <a:rPr lang="en-US" dirty="0"/>
              <a:t>Several studies have looked at the efficacy of colorimetric devices versus waveform capnography. A review by Hogg in the Emergency Medicine Journal looked at 69 studies and felt that four provided the best evidence for determining if colorimetric devices provided equivalent information to digital capnography. Their conclusion was that colorimetric CO</a:t>
            </a:r>
            <a:r>
              <a:rPr lang="en-US" baseline="-25000" dirty="0"/>
              <a:t>2</a:t>
            </a:r>
            <a:r>
              <a:rPr lang="en-US" dirty="0"/>
              <a:t> detectors are as accurate as IR capnography at detecting tracheal intubation, but is potentially less accurate at detecting esophageal intubation.</a:t>
            </a:r>
            <a:r>
              <a:rPr lang="en-US" baseline="30000" dirty="0"/>
              <a:t>37</a:t>
            </a:r>
            <a:endParaRPr lang="en-US" dirty="0"/>
          </a:p>
          <a:p>
            <a:r>
              <a:rPr lang="en-US" dirty="0"/>
              <a:t>Each manufacturer provides specific instructions on the set-up and functions of their digital capnography devices. As with all of your equipment, it is important to train on the devices that you will encounter when deployed, so that you are not having to learn about them during the deployment or while tending to a casualty.</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23</a:t>
            </a:fld>
            <a:endParaRPr lang="en-US"/>
          </a:p>
        </p:txBody>
      </p:sp>
    </p:spTree>
    <p:extLst>
      <p:ext uri="{BB962C8B-B14F-4D97-AF65-F5344CB8AC3E}">
        <p14:creationId xmlns:p14="http://schemas.microsoft.com/office/powerpoint/2010/main" val="35087426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End-tidal carbon dioxide (ETCO</a:t>
            </a:r>
            <a:r>
              <a:rPr lang="en-US" baseline="-25000" dirty="0"/>
              <a:t>2</a:t>
            </a:r>
            <a:r>
              <a:rPr lang="en-US" dirty="0"/>
              <a:t>) monitoring provides valuable information about CO</a:t>
            </a:r>
            <a:r>
              <a:rPr lang="en-US" baseline="-25000" dirty="0"/>
              <a:t>2</a:t>
            </a:r>
            <a:r>
              <a:rPr lang="en-US" dirty="0"/>
              <a:t> production and clearance (ventilation). Also called capnometry or capnography, this noninvasive technique provides a breath-by-breath analysis and a continuous recording of ventilatory status. In fact, it’s commonly called the “ventilation vital sign.”</a:t>
            </a:r>
          </a:p>
          <a:p>
            <a:r>
              <a:rPr lang="en-US" dirty="0"/>
              <a:t>By providing instantaneous feedback on the patient’s ventilation effectiveness, ETCO</a:t>
            </a:r>
            <a:r>
              <a:rPr lang="en-US" baseline="-25000" dirty="0"/>
              <a:t>2</a:t>
            </a:r>
            <a:r>
              <a:rPr lang="en-US" dirty="0"/>
              <a:t> monitoring gives early warning of respiratory compromise. It also may reflect cardiac perfusion changes and has been used to indicate the effectiveness of chest compressions in cardiac arrest. What’s more, it confirms endotracheal tube placement and helps monitor ventilator circuit integrity.</a:t>
            </a:r>
          </a:p>
          <a:p>
            <a:r>
              <a:rPr lang="en-US" b="1" dirty="0"/>
              <a:t>The Science Behind the Technique</a:t>
            </a:r>
          </a:p>
          <a:p>
            <a:r>
              <a:rPr lang="en-US" dirty="0"/>
              <a:t>CO</a:t>
            </a:r>
            <a:r>
              <a:rPr lang="en-US" baseline="-25000" dirty="0"/>
              <a:t>2</a:t>
            </a:r>
            <a:r>
              <a:rPr lang="en-US" dirty="0"/>
              <a:t> is a byproduct of cellular metabolism. Cells take in oxygen and glucose and release water, carbon dioxide, and energy. CO</a:t>
            </a:r>
            <a:r>
              <a:rPr lang="en-US" baseline="-25000" dirty="0"/>
              <a:t>2</a:t>
            </a:r>
            <a:r>
              <a:rPr lang="en-US" dirty="0"/>
              <a:t> plays an important role in acid–base buffering. Depending on blood pH at any given time, CO</a:t>
            </a:r>
            <a:r>
              <a:rPr lang="en-US" baseline="-25000" dirty="0"/>
              <a:t>2</a:t>
            </a:r>
            <a:r>
              <a:rPr lang="en-US" dirty="0"/>
              <a:t> converts either to carbonic acid (H</a:t>
            </a:r>
            <a:r>
              <a:rPr lang="en-US" baseline="-25000" dirty="0"/>
              <a:t>2</a:t>
            </a:r>
            <a:r>
              <a:rPr lang="en-US" dirty="0"/>
              <a:t>CO</a:t>
            </a:r>
            <a:r>
              <a:rPr lang="en-US" baseline="-25000" dirty="0"/>
              <a:t>3</a:t>
            </a:r>
            <a:r>
              <a:rPr lang="en-US" dirty="0"/>
              <a:t>, an acid) or to bicarbonate (HCO</a:t>
            </a:r>
            <a:r>
              <a:rPr lang="en-US" baseline="-25000" dirty="0"/>
              <a:t>3</a:t>
            </a:r>
            <a:r>
              <a:rPr lang="en-US" dirty="0"/>
              <a:t>-, a base).</a:t>
            </a:r>
          </a:p>
          <a:p>
            <a:r>
              <a:rPr lang="en-US" dirty="0"/>
              <a:t>CO</a:t>
            </a:r>
            <a:r>
              <a:rPr lang="en-US" baseline="-25000" dirty="0"/>
              <a:t>2</a:t>
            </a:r>
            <a:r>
              <a:rPr lang="en-US" dirty="0"/>
              <a:t> exists in three primary states in the blood: as HCO</a:t>
            </a:r>
            <a:r>
              <a:rPr lang="en-US" baseline="-25000" dirty="0"/>
              <a:t>3</a:t>
            </a:r>
            <a:r>
              <a:rPr lang="en-US" dirty="0"/>
              <a:t>– (70%), bound to hemoglobin (20%), and dissolved in the plasma (10%). As HCO</a:t>
            </a:r>
            <a:r>
              <a:rPr lang="en-US" baseline="-25000" dirty="0"/>
              <a:t>3</a:t>
            </a:r>
            <a:r>
              <a:rPr lang="en-US" dirty="0"/>
              <a:t>-, CO</a:t>
            </a:r>
            <a:r>
              <a:rPr lang="en-US" baseline="-25000" dirty="0"/>
              <a:t>2</a:t>
            </a:r>
            <a:r>
              <a:rPr lang="en-US" dirty="0"/>
              <a:t> influences blood pH; direct CO</a:t>
            </a:r>
            <a:r>
              <a:rPr lang="en-US" baseline="-25000" dirty="0"/>
              <a:t>2</a:t>
            </a:r>
            <a:r>
              <a:rPr lang="en-US" dirty="0"/>
              <a:t> measurement indicates ventilatory effectiveness. Both pH and CO</a:t>
            </a:r>
            <a:r>
              <a:rPr lang="en-US" baseline="-25000" dirty="0"/>
              <a:t>2</a:t>
            </a:r>
            <a:r>
              <a:rPr lang="en-US" dirty="0"/>
              <a:t> are measured from arterial blood gas (ABG) samples. While ETCO</a:t>
            </a:r>
            <a:r>
              <a:rPr lang="en-US" baseline="-25000" dirty="0"/>
              <a:t>2</a:t>
            </a:r>
            <a:r>
              <a:rPr lang="en-US" dirty="0"/>
              <a:t> monitoring doesn’t directly indicate acid-base balance, it can shed light on ventilation efficacy.</a:t>
            </a:r>
          </a:p>
          <a:p>
            <a:r>
              <a:rPr lang="en-US" dirty="0"/>
              <a:t>CO</a:t>
            </a:r>
            <a:r>
              <a:rPr lang="en-US" baseline="-25000" dirty="0"/>
              <a:t>2</a:t>
            </a:r>
            <a:r>
              <a:rPr lang="en-US" dirty="0"/>
              <a:t> combines with water to create H</a:t>
            </a:r>
            <a:r>
              <a:rPr lang="en-US" baseline="-25000" dirty="0"/>
              <a:t>2</a:t>
            </a:r>
            <a:r>
              <a:rPr lang="en-US" dirty="0"/>
              <a:t>CO</a:t>
            </a:r>
            <a:r>
              <a:rPr lang="en-US" baseline="-25000" dirty="0"/>
              <a:t>3</a:t>
            </a:r>
            <a:r>
              <a:rPr lang="en-US" dirty="0"/>
              <a:t>, which can degrade to bicarbonate, water, and CO</a:t>
            </a:r>
            <a:r>
              <a:rPr lang="en-US" baseline="-25000" dirty="0"/>
              <a:t>2</a:t>
            </a:r>
            <a:r>
              <a:rPr lang="en-US" dirty="0"/>
              <a:t>. This process occurs in red blood cells, where HCO</a:t>
            </a:r>
            <a:r>
              <a:rPr lang="en-US" baseline="-25000" dirty="0"/>
              <a:t>3</a:t>
            </a:r>
            <a:r>
              <a:rPr lang="en-US" dirty="0"/>
              <a:t>– is released back into the plasma ready to accept another hydrogen ion (H+), while CO</a:t>
            </a:r>
            <a:r>
              <a:rPr lang="en-US" baseline="-25000" dirty="0"/>
              <a:t>2</a:t>
            </a:r>
            <a:r>
              <a:rPr lang="en-US" dirty="0"/>
              <a:t> and H</a:t>
            </a:r>
            <a:r>
              <a:rPr lang="en-US" baseline="-25000" dirty="0"/>
              <a:t>2</a:t>
            </a:r>
            <a:r>
              <a:rPr lang="en-US" dirty="0"/>
              <a:t>O are carried to the arterial-alveolar junction for release into the atmosphere. The lungs serve as a pump to promote the activity of ventilation.</a:t>
            </a:r>
          </a:p>
          <a:p>
            <a:r>
              <a:rPr lang="en-US" dirty="0"/>
              <a:t>Capnography is an instrument used to measure the amount of carbon dioxide in exhaled air and represents the readings in a waveform tracing. These are vital monitoring devices found in wards, ambulances, operating rooms and intensive and critical care.</a:t>
            </a:r>
            <a:r>
              <a:rPr lang="en-US" baseline="30000" dirty="0"/>
              <a:t>38</a:t>
            </a:r>
            <a:endParaRPr lang="en-US" dirty="0"/>
          </a:p>
          <a:p>
            <a:r>
              <a:rPr lang="en-US" dirty="0"/>
              <a:t>We all know that oxygen is vital for life. Oxygen goes through several steps in your body before it reaches the body cells. Once you breathe in oxygen, it is taken by your body cells which utilizes it and releases carbon dioxide as unwanted product. Carbon dioxide also goes through several steps before it is removed out of the body.</a:t>
            </a:r>
          </a:p>
          <a:p>
            <a:r>
              <a:rPr lang="en-US" dirty="0"/>
              <a:t>Capnography provides measurement that can help detect if there are problems in your body.</a:t>
            </a:r>
          </a:p>
          <a:p>
            <a:r>
              <a:rPr lang="en-US" b="1" dirty="0"/>
              <a:t>How It Works?</a:t>
            </a:r>
          </a:p>
          <a:p>
            <a:r>
              <a:rPr lang="en-US" dirty="0"/>
              <a:t>Capnography uses infrared waves to measure carbon dioxide. Infrared waves have a lower frequency compared to light and it is not visible to the naked eye. Infrared is absorbed by gases that have at least two different atoms. Since oxygen has two similar atoms, therefore it cannot absorb infrared waves. Carbon dioxide has two different atoms, thus it can absorb infrared waves.</a:t>
            </a:r>
            <a:r>
              <a:rPr lang="en-US" baseline="30000" dirty="0"/>
              <a:t>39</a:t>
            </a:r>
            <a:endParaRPr lang="en-US" dirty="0"/>
          </a:p>
          <a:p>
            <a:r>
              <a:rPr lang="en-US" dirty="0"/>
              <a:t>Beside carbon dioxide, infrared can measure other gases such as isoflurane and nitrous oxide. Advances in infrared technology has made it easy to reduce the response time and boost its accuracy and create high quality capnography waveforms in untimely babies with faster respiratory rates and small tidal volumes. Carbon dioxide values are shown as partial pressure.</a:t>
            </a:r>
          </a:p>
          <a:p>
            <a:r>
              <a:rPr lang="en-US" b="1" dirty="0"/>
              <a:t>Types of Sensors</a:t>
            </a:r>
          </a:p>
          <a:p>
            <a:r>
              <a:rPr lang="en-US" dirty="0"/>
              <a:t>Infrared technology consists of two sensors named according to the area where the capnograhy is placed. The following are types of sensors:</a:t>
            </a:r>
            <a:r>
              <a:rPr lang="en-US" baseline="30000" dirty="0"/>
              <a:t>40</a:t>
            </a:r>
            <a:endParaRPr lang="en-US" dirty="0"/>
          </a:p>
          <a:p>
            <a:r>
              <a:rPr lang="en-US" b="1" dirty="0"/>
              <a:t>Mainstream Sensors</a:t>
            </a:r>
          </a:p>
          <a:p>
            <a:r>
              <a:rPr lang="en-US" dirty="0"/>
              <a:t>In this kind of sensor, the adapter is put in between the breathing circuit and tracheal tube. Carbon dioxide is then measured across your air passage.</a:t>
            </a:r>
          </a:p>
          <a:p>
            <a:r>
              <a:rPr lang="en-US" b="1" dirty="0"/>
              <a:t>Side Stream Sensors</a:t>
            </a:r>
          </a:p>
          <a:p>
            <a:r>
              <a:rPr lang="en-US" dirty="0"/>
              <a:t>In side stream sensors, a sampling tube and an adaptor are used to aspirate the gases from your respiratory system. These gases are then transported to the infrared sensor. The transport of carbon dioxide to the infrared sensor is slow and it results in delay of measuring carbon dioxide and display of the capnography values</a:t>
            </a:r>
          </a:p>
          <a:p>
            <a:pPr>
              <a:buFont typeface="Arial" panose="020B0604020202020204" pitchFamily="34" charset="0"/>
              <a:buChar char="•"/>
            </a:pPr>
            <a:r>
              <a:rPr lang="en-US" dirty="0"/>
              <a:t>Proper means that you should know the normal readings for quantity, rate, shape and trending of EtCO</a:t>
            </a:r>
            <a:r>
              <a:rPr lang="en-US" baseline="-25000" dirty="0"/>
              <a:t>2</a:t>
            </a:r>
            <a:r>
              <a:rPr lang="en-US" dirty="0"/>
              <a:t>. In this case, normal means what we find in a healthy person with no metabolism, ventilation or perfusion problems. One of the great things about EtCO</a:t>
            </a:r>
            <a:r>
              <a:rPr lang="en-US" baseline="-25000" dirty="0"/>
              <a:t>2</a:t>
            </a:r>
            <a:r>
              <a:rPr lang="en-US" dirty="0"/>
              <a:t> is that although ventilation rates vary based on age, normal readings for quantity, shape and trends are the same for men and women of all age groups, making them easy to remember.</a:t>
            </a:r>
          </a:p>
          <a:p>
            <a:pPr>
              <a:buFont typeface="Arial" panose="020B0604020202020204" pitchFamily="34" charset="0"/>
              <a:buChar char="•"/>
            </a:pPr>
            <a:r>
              <a:rPr lang="en-US" dirty="0"/>
              <a:t>Quantity; target EtCO</a:t>
            </a:r>
            <a:r>
              <a:rPr lang="en-US" baseline="-25000" dirty="0"/>
              <a:t>2</a:t>
            </a:r>
            <a:r>
              <a:rPr lang="en-US" dirty="0"/>
              <a:t> value should be 35-45 mmHg.</a:t>
            </a:r>
          </a:p>
          <a:p>
            <a:pPr>
              <a:buFont typeface="Arial" panose="020B0604020202020204" pitchFamily="34" charset="0"/>
              <a:buChar char="•"/>
            </a:pPr>
            <a:r>
              <a:rPr lang="en-US" dirty="0"/>
              <a:t>Rate of ventilation should be 12-20 breaths per minute (bpm) for adults if the patient is breathing on their own and 10-12 bpm if you’re ventilating them. Children should be ventilated at a rate of 15-30 bpm; 25-50 bpm for infants. Ventilating too quickly won’t let enough CO</a:t>
            </a:r>
            <a:r>
              <a:rPr lang="en-US" baseline="-25000" dirty="0"/>
              <a:t>2</a:t>
            </a:r>
            <a:r>
              <a:rPr lang="en-US" dirty="0"/>
              <a:t> build up in the alveoli, resulting in lower EtCO</a:t>
            </a:r>
            <a:r>
              <a:rPr lang="en-US" baseline="-25000" dirty="0"/>
              <a:t>2</a:t>
            </a:r>
            <a:r>
              <a:rPr lang="en-US" dirty="0"/>
              <a:t> readings. Ventilating too slowly will allow extra CO</a:t>
            </a:r>
            <a:r>
              <a:rPr lang="en-US" baseline="-25000" dirty="0"/>
              <a:t>2</a:t>
            </a:r>
            <a:r>
              <a:rPr lang="en-US" dirty="0"/>
              <a:t> to build up, resulting in higher readings.</a:t>
            </a:r>
          </a:p>
          <a:p>
            <a:pPr>
              <a:buFont typeface="Arial" panose="020B0604020202020204" pitchFamily="34" charset="0"/>
              <a:buChar char="•"/>
            </a:pPr>
            <a:r>
              <a:rPr lang="en-US" dirty="0"/>
              <a:t>Shape of the waveform should normally be a rectangle with rounded corners. Different waveform shapes can indicate different conditions.</a:t>
            </a:r>
          </a:p>
          <a:p>
            <a:pPr>
              <a:buFont typeface="Arial" panose="020B0604020202020204" pitchFamily="34" charset="0"/>
              <a:buChar char="•"/>
            </a:pPr>
            <a:r>
              <a:rPr lang="en-US" dirty="0"/>
              <a:t>Trending of the quantity, rate and shape of EtCO</a:t>
            </a:r>
            <a:r>
              <a:rPr lang="en-US" baseline="30000" dirty="0"/>
              <a:t>2</a:t>
            </a:r>
            <a:r>
              <a:rPr lang="en-US" dirty="0"/>
              <a:t> should be stable or improving. </a:t>
            </a:r>
          </a:p>
          <a:p>
            <a:pPr>
              <a:buFont typeface="Arial" panose="020B0604020202020204" pitchFamily="34" charset="0"/>
              <a:buChar char="•"/>
            </a:pPr>
            <a:endParaRPr lang="en-US" dirty="0"/>
          </a:p>
          <a:p>
            <a:r>
              <a:rPr lang="en-US" b="1" dirty="0"/>
              <a:t>Why EtCO</a:t>
            </a:r>
            <a:r>
              <a:rPr lang="en-US" b="1" baseline="-25000" dirty="0"/>
              <a:t>2</a:t>
            </a:r>
            <a:r>
              <a:rPr lang="en-US" b="1" dirty="0"/>
              <a:t> Monitoring Is Important</a:t>
            </a:r>
          </a:p>
          <a:p>
            <a:r>
              <a:rPr lang="en-US" dirty="0"/>
              <a:t>It is generally accepted that EtCO</a:t>
            </a:r>
            <a:r>
              <a:rPr lang="en-US" baseline="-25000" dirty="0"/>
              <a:t>2</a:t>
            </a:r>
            <a:r>
              <a:rPr lang="en-US" dirty="0"/>
              <a:t> monitoring is the practice standard for determining whether endotracheal tubes are correctly placed. However, there are other important indications for its use as well.</a:t>
            </a:r>
          </a:p>
          <a:p>
            <a:endParaRPr lang="en-US" dirty="0"/>
          </a:p>
          <a:p>
            <a:r>
              <a:rPr lang="en-US" dirty="0"/>
              <a:t>Ventilatory monitoring by EtCO</a:t>
            </a:r>
            <a:r>
              <a:rPr lang="en-US" baseline="-25000" dirty="0"/>
              <a:t>2</a:t>
            </a:r>
            <a:r>
              <a:rPr lang="en-US" dirty="0"/>
              <a:t> measurement has long been a standard in the surgical and intensive care patient populations. Carbon dioxide monitoring should be regarded similarly in the pre-hospital setting: as a vital sign of a patient’s ventilatory status, helping to guide immediate and future treatment. Increasingly, scientific evidence underscores the importance of monitoring both ventilation and oxygenation in the critically ill or injured patient and supports protocols that include this vital parameter. Yet, the applications of CO</a:t>
            </a:r>
            <a:r>
              <a:rPr lang="en-US" baseline="-25000" dirty="0"/>
              <a:t>2</a:t>
            </a:r>
            <a:r>
              <a:rPr lang="en-US" dirty="0"/>
              <a:t> monitoring in this setting have been limited despite data demonstrating its value.</a:t>
            </a:r>
            <a:r>
              <a:rPr lang="en-US" baseline="30000" dirty="0"/>
              <a:t>41</a:t>
            </a:r>
            <a:r>
              <a:rPr lang="en-US" dirty="0"/>
              <a:t> That CO</a:t>
            </a:r>
            <a:r>
              <a:rPr lang="en-US" baseline="-25000" dirty="0"/>
              <a:t>2</a:t>
            </a:r>
            <a:r>
              <a:rPr lang="en-US" dirty="0"/>
              <a:t> monitoring is not as widely utilized as it could be in pre-hospital medicine is an issue that deserves new consideration.</a:t>
            </a:r>
            <a:r>
              <a:rPr lang="en-US" baseline="30000" dirty="0"/>
              <a:t>42</a:t>
            </a:r>
            <a:endParaRPr lang="en-US" dirty="0"/>
          </a:p>
          <a:p>
            <a:r>
              <a:rPr lang="en-US" dirty="0"/>
              <a:t>Capnography can be a life-saving modality because changes in EtCO</a:t>
            </a:r>
            <a:r>
              <a:rPr lang="en-US" baseline="-25000" dirty="0"/>
              <a:t>2</a:t>
            </a:r>
            <a:r>
              <a:rPr lang="en-US" dirty="0"/>
              <a:t> levels are an early indicator of several potentially dangerous conditions. Too much or too little exhaled CO</a:t>
            </a:r>
            <a:r>
              <a:rPr lang="en-US" baseline="-25000" dirty="0"/>
              <a:t>2</a:t>
            </a:r>
            <a:r>
              <a:rPr lang="en-US" dirty="0"/>
              <a:t> not only foreshadows deleterious physiological trends in critically ill or injured patients, but abnormal blood CO</a:t>
            </a:r>
            <a:r>
              <a:rPr lang="en-US" baseline="-25000" dirty="0"/>
              <a:t>2</a:t>
            </a:r>
            <a:r>
              <a:rPr lang="en-US" dirty="0"/>
              <a:t> in itself can have serious consequences. A sudden decrease can indicate hyperventilation or impending shock, while a sudden increase can indicate malignant hyperthermia in the absence of ventilatory changes. The absence of EtCO</a:t>
            </a:r>
            <a:r>
              <a:rPr lang="en-US" baseline="-25000" dirty="0"/>
              <a:t>2</a:t>
            </a:r>
            <a:r>
              <a:rPr lang="en-US" dirty="0"/>
              <a:t> in an intubated patient is an indicator of a misplaced endotracheal tube—a life-threatening situation.</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24</a:t>
            </a:fld>
            <a:endParaRPr lang="en-US"/>
          </a:p>
        </p:txBody>
      </p:sp>
    </p:spTree>
    <p:extLst>
      <p:ext uri="{BB962C8B-B14F-4D97-AF65-F5344CB8AC3E}">
        <p14:creationId xmlns:p14="http://schemas.microsoft.com/office/powerpoint/2010/main" val="7866161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electronic monitoring devices have become lighter and smaller, they have been introduced further forward on the battlefield. They are commonly seen in Battle Aid Stations, and in evacuation platforms, but may also be found elsewhere in the tactical environment.</a:t>
            </a:r>
            <a:r>
              <a:rPr lang="en-US" baseline="30000" dirty="0"/>
              <a:t>45</a:t>
            </a:r>
            <a:r>
              <a:rPr lang="en-US" dirty="0"/>
              <a:t> That said, limitations include their costs, the weight and size commitment to move them to a forward location, limited battery life, and the tactical considerations of applying and moving a monitor in an austere environment.</a:t>
            </a:r>
          </a:p>
          <a:p>
            <a:r>
              <a:rPr lang="en-US" dirty="0"/>
              <a:t>Electronic vital signs monitoring has been used in the prehospital and inpatient setting for several decades</a:t>
            </a:r>
            <a:r>
              <a:rPr lang="en-US" baseline="30000" dirty="0"/>
              <a:t>46</a:t>
            </a:r>
            <a:r>
              <a:rPr lang="en-US" dirty="0"/>
              <a:t> with enhanced patient outcomes noted for those patients who are monitored with an automated process, as opposed to those who have their vitals measured manually.</a:t>
            </a:r>
            <a:r>
              <a:rPr lang="en-US" baseline="30000" dirty="0"/>
              <a:t>47, 48, 49</a:t>
            </a:r>
            <a:r>
              <a:rPr lang="en-US" dirty="0"/>
              <a:t> The level of evidence supporting the use of vital sign monitors to aid in casualty care is considered high.</a:t>
            </a:r>
          </a:p>
          <a:p>
            <a:r>
              <a:rPr lang="en-US" dirty="0"/>
              <a:t>There isn’t a specific monitoring device that is universally utilized by all medics. The Patient Movement Items program</a:t>
            </a:r>
            <a:r>
              <a:rPr lang="en-US" baseline="30000" dirty="0"/>
              <a:t>50</a:t>
            </a:r>
            <a:r>
              <a:rPr lang="en-US" dirty="0"/>
              <a:t> has standardized an approach, but this principally applies to the field hospitals, fixed facilities and the medical evacuation system, and does not mandate a certain monitor type be adopted for Tactical Field Care. That said, all monitors have a few basic capabilities that every CPP should know about.</a:t>
            </a:r>
            <a:r>
              <a:rPr lang="en-US" baseline="30000" dirty="0"/>
              <a:t>51</a:t>
            </a:r>
            <a:endParaRPr lang="en-US" dirty="0"/>
          </a:p>
          <a:p>
            <a:r>
              <a:rPr lang="en-US" dirty="0"/>
              <a:t>The first is their cardiac monitoring capability. This involves application of monitor leads directly on the casualty’s skin, with manufacturer guidelines identifying the electrode locations and device operation. Although the primary function of this in TFC is to evaluate the heart rate, if there are irregularities to the rhythm this might also indicate a need for further evaluation by an advanced provider.</a:t>
            </a:r>
          </a:p>
          <a:p>
            <a:r>
              <a:rPr lang="en-US" dirty="0"/>
              <a:t>Another feature is an integrated pulse oximeter. The application of the probe is the same as a portable pulse ox, usually using a finger, or perhaps a toe. And the functionality and limitations just discussed all apply, as well.</a:t>
            </a:r>
          </a:p>
          <a:p>
            <a:r>
              <a:rPr lang="en-US" dirty="0"/>
              <a:t>The automated blood pressure capability allows the responder to place a cuff on the casualty and set a timer for serial pressure measurements without having to manually assess the pressure each time. Of course, a new assessment can be initiated at any time through a simple request. The machine also stores the results of each pressure reading, in case the CPP has been dedicated to other casualty care and was unable to document the findings after each cycle.</a:t>
            </a:r>
          </a:p>
          <a:p>
            <a:r>
              <a:rPr lang="en-US" dirty="0"/>
              <a:t>Some monitors will have additional capabilities for more advanced monitoring, like end-tidal carbon dioxide or temperature monitors; which may require more advanced training.</a:t>
            </a:r>
          </a:p>
          <a:p>
            <a:r>
              <a:rPr lang="en-US" dirty="0"/>
              <a:t>Although the monitors do run on batteries, the battery life is not always optimal for the situation. So, when possible, keep the monitor plugged into an electrical source during use and between uses.</a:t>
            </a:r>
          </a:p>
          <a:p>
            <a:r>
              <a:rPr lang="en-US" dirty="0"/>
              <a:t>Also, since every monitor is a little different than the next, make sure that you familiarize yourself with the monitors you are likely to encounter when deployed, and use that type of monitor in your routine training at home station. The use of electronic monitoring devices in both the clinical and tactical settings has been well-studied, and the level of evidence supporting the use of electronic monitoring devices is based on prospective and retrospective observational studies.</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25</a:t>
            </a:fld>
            <a:endParaRPr lang="en-US"/>
          </a:p>
        </p:txBody>
      </p:sp>
    </p:spTree>
    <p:extLst>
      <p:ext uri="{BB962C8B-B14F-4D97-AF65-F5344CB8AC3E}">
        <p14:creationId xmlns:p14="http://schemas.microsoft.com/office/powerpoint/2010/main" val="10692075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video will highlight how to use an electronic monitor.</a:t>
            </a:r>
          </a:p>
        </p:txBody>
      </p:sp>
      <p:sp>
        <p:nvSpPr>
          <p:cNvPr id="4" name="Slide Number Placeholder 3"/>
          <p:cNvSpPr>
            <a:spLocks noGrp="1"/>
          </p:cNvSpPr>
          <p:nvPr>
            <p:ph type="sldNum" sz="quarter" idx="5"/>
          </p:nvPr>
        </p:nvSpPr>
        <p:spPr/>
        <p:txBody>
          <a:bodyPr/>
          <a:lstStyle/>
          <a:p>
            <a:fld id="{DBBCC899-BD89-46C9-A8E0-0F42A1E2A259}" type="slidenum">
              <a:rPr lang="en-US" smtClean="0"/>
              <a:t>26</a:t>
            </a:fld>
            <a:endParaRPr lang="en-US"/>
          </a:p>
        </p:txBody>
      </p:sp>
    </p:spTree>
    <p:extLst>
      <p:ext uri="{BB962C8B-B14F-4D97-AF65-F5344CB8AC3E}">
        <p14:creationId xmlns:p14="http://schemas.microsoft.com/office/powerpoint/2010/main" val="6789623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urine output as a monitoring tool is not mentioned in the TCCC Guidelines, but it is discussed in several of the JTS clinical practice guidelines, to include burn care,</a:t>
            </a:r>
            <a:r>
              <a:rPr lang="en-US" baseline="30000" dirty="0"/>
              <a:t>52, 53</a:t>
            </a:r>
            <a:r>
              <a:rPr lang="en-US" dirty="0"/>
              <a:t> burn wound management in PFC,</a:t>
            </a:r>
            <a:r>
              <a:rPr lang="en-US" baseline="30000" dirty="0"/>
              <a:t>54</a:t>
            </a:r>
            <a:r>
              <a:rPr lang="en-US" dirty="0"/>
              <a:t> damage control resuscitation in PFC,</a:t>
            </a:r>
            <a:r>
              <a:rPr lang="en-US" baseline="30000" dirty="0"/>
              <a:t>55</a:t>
            </a:r>
            <a:r>
              <a:rPr lang="en-US" dirty="0"/>
              <a:t> and nursing intervention in PFC,</a:t>
            </a:r>
            <a:r>
              <a:rPr lang="en-US" baseline="30000" dirty="0"/>
              <a:t>56</a:t>
            </a:r>
            <a:r>
              <a:rPr lang="en-US" dirty="0"/>
              <a:t> as well as the Borden Institute Emergency War Surgery book.</a:t>
            </a:r>
            <a:r>
              <a:rPr lang="en-US" baseline="30000" dirty="0"/>
              <a:t>57</a:t>
            </a:r>
            <a:endParaRPr lang="en-US" dirty="0"/>
          </a:p>
          <a:p>
            <a:r>
              <a:rPr lang="en-US" dirty="0"/>
              <a:t>Primary indications for measuring urine output in austere conditions are to indicate adequate resuscitation from hemorrhagic shock,</a:t>
            </a:r>
            <a:r>
              <a:rPr lang="en-US" baseline="30000" dirty="0"/>
              <a:t>58</a:t>
            </a:r>
            <a:r>
              <a:rPr lang="en-US" dirty="0"/>
              <a:t> to monitor fluid status in burn patients,</a:t>
            </a:r>
            <a:r>
              <a:rPr lang="en-US" baseline="30000" dirty="0"/>
              <a:t>59</a:t>
            </a:r>
            <a:r>
              <a:rPr lang="en-US" dirty="0"/>
              <a:t> and to ensure ongoing volume status stability in prolonged field care settings, regardless of the nature of the injury or illness.</a:t>
            </a:r>
            <a:r>
              <a:rPr lang="en-US" baseline="30000" dirty="0"/>
              <a:t>60, 61, 62, 63</a:t>
            </a:r>
            <a:r>
              <a:rPr lang="en-US" dirty="0"/>
              <a:t> A less commonly discussed benefit to catheterization is the decompression of the bladder in a trauma patient who may be unable to void normally due to pain (or pain medications) or the nature of their injuries. There are several studies that demonstrate improved outcomes from following standards of care or clinical practice guidelines that advocate for monitoring urine output,</a:t>
            </a:r>
            <a:r>
              <a:rPr lang="en-US" baseline="30000" dirty="0"/>
              <a:t>64</a:t>
            </a:r>
            <a:r>
              <a:rPr lang="en-US" dirty="0"/>
              <a:t> however, it is difficult to draw a direct cause and effect relationship between urine output and the outcome, as there are several factors in addition to urine output that contribute to those improved outcomes. That said, the repeated emphasis on urine output in a wide variety of practice guidelines and best practices provide a moderate to high level of evidence supporting its use.</a:t>
            </a:r>
          </a:p>
          <a:p>
            <a:r>
              <a:rPr lang="en-US" dirty="0"/>
              <a:t>Urine output can be measured with or without a catheter in place. In the JTS Damage Control Resuscitation CPG they offer a minimum and best practice approach. Minimum is, if a casualty can void, to capture urine in premade or improvised graduated cylinder (like a Nalgene bottle). This involves collecting all spontaneously voided urine and carefully measuring it. A goal for adequate urine output would be 30-50 ml/hour (0.5-1.0 ml/kg/hr), so more than 180ml every 6 hours is adequate for adults. And a best practice would be to place a Foley catheter and measure the urine output hourly.</a:t>
            </a:r>
            <a:r>
              <a:rPr lang="en-US" baseline="30000" dirty="0"/>
              <a:t>65</a:t>
            </a:r>
            <a:r>
              <a:rPr lang="en-US" dirty="0"/>
              <a:t> The same recommendations apply to managing sepsis resuscitation in PFC.</a:t>
            </a:r>
            <a:r>
              <a:rPr lang="en-US" baseline="30000" dirty="0"/>
              <a:t>66</a:t>
            </a:r>
            <a:endParaRPr lang="en-US" dirty="0"/>
          </a:p>
          <a:p>
            <a:r>
              <a:rPr lang="en-US" dirty="0"/>
              <a:t>A primary reason for the best practice involving a catheter and hourly urine output measurements is that it is less than optimal to wait for up to 6 hours to begin an intervention or correct a suboptimal resuscitation effort because the casualty has not needed to void, yet. Additionally, even if a casualty is maintaining an acceptable blood pressure, they may not be perfusing their vital organs adequately,</a:t>
            </a:r>
            <a:r>
              <a:rPr lang="en-US" baseline="30000" dirty="0"/>
              <a:t>67, 68</a:t>
            </a:r>
            <a:r>
              <a:rPr lang="en-US" dirty="0"/>
              <a:t> and a low urine output may uncover that situation faster when assessing output on an hourly basis. Additionally, having a catheter in place in casualties who are not ambulatory provides additional comfort for the patient and facilitates care and transport of the casualty.</a:t>
            </a:r>
          </a:p>
          <a:p>
            <a:r>
              <a:rPr lang="en-US" dirty="0"/>
              <a:t>Of course, there are several limitations to monitoring urine output in a tactical environment. Resource limitations include the time and trained personnel to perform a catheterization or even to dedicate time to each casualty that should be monitored. Because of the time commitments it is not common to have urine output monitored in a Tactical Field Care situation where the casualty will be evacuated fairly quickly. And not all units/equipment bags have catheters and/or collection devices. The tactical situation may also present difficulties in safely performing procedures or routinely monitoring the casualty, in general. Contraindications to Foley placement (not urine monitoring) include obvious trauma with blood at the urethral meatus, gross hematuria, evidence of urethral infection, and significant urethral pain or discomfort on insertion (or inability to relatively easily pass the catheter).</a:t>
            </a:r>
            <a:r>
              <a:rPr lang="en-US" baseline="30000" dirty="0"/>
              <a:t>69</a:t>
            </a:r>
            <a:endParaRPr lang="en-US" dirty="0"/>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27</a:t>
            </a:fld>
            <a:endParaRPr lang="en-US"/>
          </a:p>
        </p:txBody>
      </p:sp>
    </p:spTree>
    <p:extLst>
      <p:ext uri="{BB962C8B-B14F-4D97-AF65-F5344CB8AC3E}">
        <p14:creationId xmlns:p14="http://schemas.microsoft.com/office/powerpoint/2010/main" val="38455421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basic steps involved in inserting a Foley catheter are essentially the same in most reference materials. They involve preparing the equipment, positioning the casualty, donning sterile gloves and draping the casualty, sterilizing the urethral meatus and surrounding tissue, lubricating the meatus with a water-based gel, preferably one with a topical anesthetic, and then inserting and advancing the catheter through the meatus.</a:t>
            </a:r>
            <a:r>
              <a:rPr lang="en-US" baseline="30000" dirty="0"/>
              <a:t>70</a:t>
            </a:r>
            <a:r>
              <a:rPr lang="en-US" dirty="0"/>
              <a:t> Proper placement is usually confirmed by the presence of urine in the catheter (or collection bag). The balloon can then be inflated to keep the catheter in place, although it is still a good idea to tape the external tubing to prevent it from getting caught and potentially dislodged during casualty movements.</a:t>
            </a:r>
          </a:p>
          <a:p>
            <a:r>
              <a:rPr lang="en-US" dirty="0"/>
              <a:t>In the tactical environment, it isn’t uncommon to forego sterility from time to time based on the circumstances. But with Foley catheterization, every effort should be made to perform the procedure under sterile conditions, and not potentially create another problem for the casualty by introducing an infection.</a:t>
            </a:r>
          </a:p>
          <a:p>
            <a:r>
              <a:rPr lang="en-US" dirty="0"/>
              <a:t>Connecting a collecting bag to the catheter is ideal, if one is available. They sometimes come with a urometer which allows for accurate assessment of output, but sometimes the markings are not very accurate and it is difficult to get an exact measurement. Keep in mind that if the collection device you use or improvise doesn’t have volume markings, you can use a syringe and some water to establish volume markings.</a:t>
            </a:r>
          </a:p>
          <a:p>
            <a:r>
              <a:rPr lang="en-US" dirty="0"/>
              <a:t>If no collecting bag is available there are a few options. One would be to improvise a collection device, preferably with something that could be marked to help determine the urine volume (a Nalgene bottle, as previously mentioned, a sturdy plastic bag, etc.), and the other would be to clamp/close off the catheter and then release it every hour, measuring the output. This does have a slightly higher risk of introducing an infection, but may be expedient depending on the situation.</a:t>
            </a:r>
          </a:p>
          <a:p>
            <a:r>
              <a:rPr lang="en-US" dirty="0"/>
              <a:t>Remember, you should not use the initial void to determine hourly urine outputs, as you do not know who long it may have been since the casualty last fully emptied their bladder.</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28</a:t>
            </a:fld>
            <a:endParaRPr lang="en-US"/>
          </a:p>
        </p:txBody>
      </p:sp>
    </p:spTree>
    <p:extLst>
      <p:ext uri="{BB962C8B-B14F-4D97-AF65-F5344CB8AC3E}">
        <p14:creationId xmlns:p14="http://schemas.microsoft.com/office/powerpoint/2010/main" val="31678089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Study the following TCCC Combat Paramedic/Provider Module 20 Foley Catheter Skill Instruction Sheet.</a:t>
            </a:r>
          </a:p>
        </p:txBody>
      </p:sp>
      <p:sp>
        <p:nvSpPr>
          <p:cNvPr id="4" name="Slide Number Placeholder 3"/>
          <p:cNvSpPr>
            <a:spLocks noGrp="1"/>
          </p:cNvSpPr>
          <p:nvPr>
            <p:ph type="sldNum" sz="quarter" idx="5"/>
          </p:nvPr>
        </p:nvSpPr>
        <p:spPr/>
        <p:txBody>
          <a:bodyPr/>
          <a:lstStyle/>
          <a:p>
            <a:fld id="{DBBCC899-BD89-46C9-A8E0-0F42A1E2A259}" type="slidenum">
              <a:rPr lang="en-US" smtClean="0"/>
              <a:t>29</a:t>
            </a:fld>
            <a:endParaRPr lang="en-US"/>
          </a:p>
        </p:txBody>
      </p:sp>
    </p:spTree>
    <p:extLst>
      <p:ext uri="{BB962C8B-B14F-4D97-AF65-F5344CB8AC3E}">
        <p14:creationId xmlns:p14="http://schemas.microsoft.com/office/powerpoint/2010/main" val="20847241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skill cards will demonstrate the use of an end-tidal CO</a:t>
            </a:r>
            <a:r>
              <a:rPr lang="en-US" baseline="-25000" dirty="0"/>
              <a:t>2</a:t>
            </a:r>
            <a:r>
              <a:rPr lang="en-US" dirty="0"/>
              <a:t> colorimetric device, digital capnography, the use of an electronic monitor, Foley catheter insertion, and the measurement of urine output.</a:t>
            </a:r>
          </a:p>
        </p:txBody>
      </p:sp>
      <p:sp>
        <p:nvSpPr>
          <p:cNvPr id="4" name="Slide Number Placeholder 3"/>
          <p:cNvSpPr>
            <a:spLocks noGrp="1"/>
          </p:cNvSpPr>
          <p:nvPr>
            <p:ph type="sldNum" sz="quarter" idx="5"/>
          </p:nvPr>
        </p:nvSpPr>
        <p:spPr/>
        <p:txBody>
          <a:bodyPr/>
          <a:lstStyle/>
          <a:p>
            <a:fld id="{DBBCC899-BD89-46C9-A8E0-0F42A1E2A259}" type="slidenum">
              <a:rPr lang="en-US" smtClean="0"/>
              <a:t>40</a:t>
            </a:fld>
            <a:endParaRPr lang="en-US"/>
          </a:p>
        </p:txBody>
      </p:sp>
    </p:spTree>
    <p:extLst>
      <p:ext uri="{BB962C8B-B14F-4D97-AF65-F5344CB8AC3E}">
        <p14:creationId xmlns:p14="http://schemas.microsoft.com/office/powerpoint/2010/main" val="34467813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set of vital signs, urine output, and level of consciousness assessment provides a snapshot of the casualty’s status at the time they are taken. Often, that is enough information to help the responder make decisions on casualty care and when interventions are appropriate. But sometimes an isolated set of vital signs may look reasonable and not trigger any action, yet represent a change from baseline that could alter the treatment plan if the responding medic was aware of the change.71</a:t>
            </a:r>
          </a:p>
          <a:p>
            <a:r>
              <a:rPr lang="en-US" dirty="0"/>
              <a:t>Examples of this would include an increasing heart rate over time when serial measurements are available. This is often indicative of persistent blood loss and would normally lead to a reassessment of all hemorrhage control measures and a search for sources of occult blood loss. The same could be said for a decreasing level of consciousness over time, which might represent worsening shock, or progressive damage from brain injuries.</a:t>
            </a:r>
          </a:p>
          <a:p>
            <a:r>
              <a:rPr lang="en-US" dirty="0"/>
              <a:t>Trends in vital signs provide insight into the casualty’s clinical course that helps the responder identify the need for interventions or assessments earlier than would happen with a single set of vital signs.</a:t>
            </a:r>
            <a:r>
              <a:rPr lang="en-US" baseline="30000" dirty="0"/>
              <a:t>72, 73</a:t>
            </a:r>
            <a:r>
              <a:rPr lang="en-US" dirty="0"/>
              <a:t> Not all trends are signs of deterioration, though. With fluid resuscitation or other interventions, vital signs often trend towards normal when responding properly.</a:t>
            </a:r>
          </a:p>
          <a:p>
            <a:r>
              <a:rPr lang="en-US" dirty="0"/>
              <a:t>When caring for multiple casualties, it is very difficult to remember the vital signs of each casualty and the changes that occur over time. This is why it is so important to document all of these findings on the DD Form 1380 TCCC Casualty Card after each assessment.</a:t>
            </a:r>
          </a:p>
          <a:p>
            <a:r>
              <a:rPr lang="en-US" dirty="0"/>
              <a:t>Another time when trends in vital signs are very important is during the transition of casualty care from the Combat Paramedic/Provider to the medical evacuation team. This is the first time they have seen the casualty, and objectively demonstrating how they progressed (or regressed) during the TFC or PFC treatment phase helps the evacuation team know how to respond to in-transit changes.</a:t>
            </a:r>
          </a:p>
          <a:p>
            <a:r>
              <a:rPr lang="en-US" dirty="0"/>
              <a:t>Even if your casualty appears stable and is being evacuated, routinely and continuously reassess their status and document their vital signs, looking for any trends that might change your treatment plan.</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41</a:t>
            </a:fld>
            <a:endParaRPr lang="en-US"/>
          </a:p>
        </p:txBody>
      </p:sp>
    </p:spTree>
    <p:extLst>
      <p:ext uri="{BB962C8B-B14F-4D97-AF65-F5344CB8AC3E}">
        <p14:creationId xmlns:p14="http://schemas.microsoft.com/office/powerpoint/2010/main" val="24381569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the evidence for the current guidelines and recommendations varies from consensus subject matter opinion to prospective studies and systematic reviews, most of the evidence reaches the level of moderate or high quality.</a:t>
            </a:r>
          </a:p>
          <a:p>
            <a:r>
              <a:rPr lang="en-US" dirty="0"/>
              <a:t>Longstanding evidence with prehospital, clinical, and military-based studies in austere conditions all validate the high-quality evidence for standard vital signs to include pulses, respirations, and levels of consciousness assessment, as well as pulse oximetry. The evidence is a little less robust, particularly in the military literature, for end-tidal CO</a:t>
            </a:r>
            <a:r>
              <a:rPr lang="en-US" baseline="-25000" dirty="0"/>
              <a:t>2</a:t>
            </a:r>
            <a:r>
              <a:rPr lang="en-US" dirty="0"/>
              <a:t> monitoring, but there is still a moderate to high level of evidence present.</a:t>
            </a:r>
          </a:p>
          <a:p>
            <a:r>
              <a:rPr lang="en-US" dirty="0"/>
              <a:t>Electronic monitors have a high level of evidence supporting their use, both in the civilian and military prehospital settings. The use of urine output and the need for bladder catheterization is well-studied in the hospitalized setting, but less information is available on its use in the combat casualty care setting. But there is still a moderate to high level of evidence-based on its integration into CPGs and subject matter expert recommendations. Point-of-care lactate monitoring is still a matter of research in the combat care community, but enough support can be extrapolated from the civilian prehospital information to give it a moderate level of evidence. Point-of-care ultrasound, on the other hand, has had a lot more experience and research on the military side, and the level of confidence for its inclusion as a monitoring aid is moderate to high.</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42</a:t>
            </a:fld>
            <a:endParaRPr lang="en-US"/>
          </a:p>
        </p:txBody>
      </p:sp>
    </p:spTree>
    <p:extLst>
      <p:ext uri="{BB962C8B-B14F-4D97-AF65-F5344CB8AC3E}">
        <p14:creationId xmlns:p14="http://schemas.microsoft.com/office/powerpoint/2010/main" val="35821327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this module, we went over the basics of monitoring casualties in the Tactical Field Care phase. </a:t>
            </a:r>
          </a:p>
          <a:p>
            <a:r>
              <a:rPr lang="en-US" dirty="0"/>
              <a:t>Assessing the level of consciousness, identifying pulses, and determining the respiratory rate and effort, as well as using pulse oximetry and end-tidal carbon dioxide colorimetric and digital devices were all reviewed. Additionally, the potential use of Foley catheterizations and urine output and electronic monitoring was introduced. And the importance of continuous reassessment and monitoring trends in vital signs was emphasized.</a:t>
            </a:r>
          </a:p>
          <a:p>
            <a:r>
              <a:rPr lang="en-US" dirty="0"/>
              <a:t>Afterward, in the skill stations, the procedures for assessing the AVPU status of a casualty, checking the various pulses, and measuring the respiratory rate were all demonstrated. Also, the use of electronic monitors and the application and assessment of pulse oximetry, end-tidal CO2 colorimeters, and digital capnometry were demonstrated. Lastly, the insertion of Foley catheters and monitoring urine output were also demonstrated.</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44</a:t>
            </a:fld>
            <a:endParaRPr lang="en-US"/>
          </a:p>
        </p:txBody>
      </p:sp>
    </p:spTree>
    <p:extLst>
      <p:ext uri="{BB962C8B-B14F-4D97-AF65-F5344CB8AC3E}">
        <p14:creationId xmlns:p14="http://schemas.microsoft.com/office/powerpoint/2010/main" val="4914626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close out this module, check your learning with the questions below (answers under the image).</a:t>
            </a:r>
          </a:p>
          <a:p>
            <a:endParaRPr lang="en-US" dirty="0"/>
          </a:p>
          <a:p>
            <a:r>
              <a:rPr lang="en-US" b="1" dirty="0"/>
              <a:t>Answers</a:t>
            </a:r>
          </a:p>
          <a:p>
            <a:r>
              <a:rPr lang="en-US" b="1" dirty="0"/>
              <a:t>What does AVPU stand for?</a:t>
            </a:r>
          </a:p>
          <a:p>
            <a:pPr>
              <a:buFont typeface="Arial" panose="020B0604020202020204" pitchFamily="34" charset="0"/>
              <a:buChar char="•"/>
            </a:pPr>
            <a:r>
              <a:rPr lang="en-US" dirty="0"/>
              <a:t>The AVPU method, or </a:t>
            </a:r>
            <a:r>
              <a:rPr lang="en-US" b="1" dirty="0"/>
              <a:t>A</a:t>
            </a:r>
            <a:r>
              <a:rPr lang="en-US" dirty="0"/>
              <a:t>lert, </a:t>
            </a:r>
            <a:r>
              <a:rPr lang="en-US" b="1" dirty="0"/>
              <a:t>V</a:t>
            </a:r>
            <a:r>
              <a:rPr lang="en-US" dirty="0"/>
              <a:t>erbally responsive, </a:t>
            </a:r>
            <a:r>
              <a:rPr lang="en-US" b="1" dirty="0"/>
              <a:t>P</a:t>
            </a:r>
            <a:r>
              <a:rPr lang="en-US" dirty="0"/>
              <a:t>ain responsive or </a:t>
            </a:r>
            <a:r>
              <a:rPr lang="en-US" b="1" dirty="0"/>
              <a:t>U</a:t>
            </a:r>
            <a:r>
              <a:rPr lang="en-US" dirty="0"/>
              <a:t>nresponsive, provides responders the information they need to make decisions.</a:t>
            </a:r>
          </a:p>
          <a:p>
            <a:r>
              <a:rPr lang="en-US" b="1" dirty="0"/>
              <a:t>Why do the TCCC Guidelines recommend checking a radial pulse?</a:t>
            </a:r>
          </a:p>
          <a:p>
            <a:pPr>
              <a:buFont typeface="Arial" panose="020B0604020202020204" pitchFamily="34" charset="0"/>
              <a:buChar char="•"/>
            </a:pPr>
            <a:r>
              <a:rPr lang="en-US" dirty="0"/>
              <a:t>The presence or absence of radial pulses is used as a sign of hypotension for determining shock and recommending fluid resuscitation.</a:t>
            </a:r>
          </a:p>
          <a:p>
            <a:r>
              <a:rPr lang="en-US" b="1" dirty="0"/>
              <a:t>What is the importance of following trends in vital signs?</a:t>
            </a:r>
          </a:p>
          <a:p>
            <a:pPr>
              <a:buFont typeface="Arial" panose="020B0604020202020204" pitchFamily="34" charset="0"/>
              <a:buChar char="•"/>
            </a:pPr>
            <a:r>
              <a:rPr lang="en-US" dirty="0"/>
              <a:t>Trends in vital signs provide insight into the casualty’s clinical course that help the responder identify the need for interventions or assessments earlier than would happen with a single set of vital signs.</a:t>
            </a:r>
          </a:p>
          <a:p>
            <a:endParaRPr lang="en-US" dirty="0"/>
          </a:p>
        </p:txBody>
      </p:sp>
      <p:sp>
        <p:nvSpPr>
          <p:cNvPr id="4" name="Slide Number Placeholder 3"/>
          <p:cNvSpPr>
            <a:spLocks noGrp="1"/>
          </p:cNvSpPr>
          <p:nvPr>
            <p:ph type="sldNum" sz="quarter" idx="5"/>
          </p:nvPr>
        </p:nvSpPr>
        <p:spPr/>
        <p:txBody>
          <a:bodyPr/>
          <a:lstStyle/>
          <a:p>
            <a:fld id="{DBBCC899-BD89-46C9-A8E0-0F42A1E2A259}" type="slidenum">
              <a:rPr lang="en-US" smtClean="0"/>
              <a:t>45</a:t>
            </a:fld>
            <a:endParaRPr lang="en-US"/>
          </a:p>
        </p:txBody>
      </p:sp>
    </p:spTree>
    <p:extLst>
      <p:ext uri="{BB962C8B-B14F-4D97-AF65-F5344CB8AC3E}">
        <p14:creationId xmlns:p14="http://schemas.microsoft.com/office/powerpoint/2010/main" val="9409020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30000" dirty="0"/>
              <a:t>1</a:t>
            </a:r>
            <a:r>
              <a:rPr lang="en-US" dirty="0"/>
              <a:t> Romanelli D, Farrell MW. AVPU Score. [Updated 2021 Apr 14]. In: StatPearls [Internet]. Treasure Island (FL): StatPearls Publishing; 2021 Jan-. Available from: </a:t>
            </a:r>
            <a:r>
              <a:rPr lang="en-US" dirty="0">
                <a:hlinkClick r:id="rId3"/>
              </a:rPr>
              <a:t>https://www.ncbi.nlm.nih.gov/books/NBK538431</a:t>
            </a:r>
            <a:r>
              <a:rPr lang="en-US" dirty="0"/>
              <a:t>, accessed 13 Dec 21.</a:t>
            </a:r>
          </a:p>
          <a:p>
            <a:r>
              <a:rPr lang="en-US" baseline="30000" dirty="0"/>
              <a:t>2</a:t>
            </a:r>
            <a:r>
              <a:rPr lang="en-US" dirty="0"/>
              <a:t> Zimmerman B, Williams D. Peripheral Pulse. [Updated 2021 Sep 2]. In: StatPearls [Internet]. Treasure Island (FL): StatPearls Publishing; 2021 Jan-. Available from: </a:t>
            </a:r>
            <a:r>
              <a:rPr lang="en-US" dirty="0">
                <a:hlinkClick r:id="rId4"/>
              </a:rPr>
              <a:t>https://www.ncbi.nlm.nih.gov/books/NBK542175/</a:t>
            </a:r>
            <a:r>
              <a:rPr lang="en-US" dirty="0"/>
              <a:t>, accessed 13 Dec 21.</a:t>
            </a:r>
          </a:p>
          <a:p>
            <a:r>
              <a:rPr lang="en-US" baseline="30000" dirty="0"/>
              <a:t>3</a:t>
            </a:r>
            <a:r>
              <a:rPr lang="en-US" dirty="0"/>
              <a:t> Hill RD, Smith RB III. Examination of the Extremities: Pulses, Bruits, and Phlebitis. In: Walker HK, Hall WD, Hurst JW, editors. Clinical Methods: The History, Physical, and Laboratory Examinations. 3rd edition. Boston: Butterworths; 1990. Chapter 30. Available from: </a:t>
            </a:r>
            <a:r>
              <a:rPr lang="en-US" dirty="0">
                <a:hlinkClick r:id="rId5"/>
              </a:rPr>
              <a:t>https://www.ncbi.nlm.nih.gov/books/NBK350/</a:t>
            </a:r>
            <a:r>
              <a:rPr lang="en-US" dirty="0"/>
              <a:t>, accessed 13 Dec 21.</a:t>
            </a:r>
          </a:p>
          <a:p>
            <a:r>
              <a:rPr lang="en-US" baseline="30000" dirty="0"/>
              <a:t>4</a:t>
            </a:r>
            <a:r>
              <a:rPr lang="en-US" dirty="0"/>
              <a:t> Tactical Combat Casualty Care Guidelines, 15 December 2021, para 6.b. </a:t>
            </a:r>
            <a:r>
              <a:rPr lang="en-US" dirty="0">
                <a:hlinkClick r:id="rId6"/>
              </a:rPr>
              <a:t>https://deployedmedicine.com/market/31/content/40</a:t>
            </a:r>
            <a:r>
              <a:rPr lang="en-US" dirty="0"/>
              <a:t>, accessed 17 Dec 21.</a:t>
            </a:r>
          </a:p>
          <a:p>
            <a:r>
              <a:rPr lang="en-US" baseline="30000" dirty="0"/>
              <a:t>5</a:t>
            </a:r>
            <a:r>
              <a:rPr lang="en-US" dirty="0"/>
              <a:t> Deakin CD, Low JL. Accuracy of the advanced trauma life support guidelines for predicting systolic blood pressure using carotid, femoral, and radial pulses: observational study. BMJ. 2000;321(7262): 673-674.</a:t>
            </a:r>
          </a:p>
          <a:p>
            <a:r>
              <a:rPr lang="en-US" baseline="30000" dirty="0"/>
              <a:t>6</a:t>
            </a:r>
            <a:r>
              <a:rPr lang="en-US" dirty="0"/>
              <a:t> McManus J, Yershov AL, Ludwig D, et al: Radial pulse character relationships to systolic blood pressure and trauma outcomes. Prehosp Emerg Care 2005; 9(4): 423–8.</a:t>
            </a:r>
          </a:p>
          <a:p>
            <a:r>
              <a:rPr lang="en-US" baseline="30000" dirty="0"/>
              <a:t>7</a:t>
            </a:r>
            <a:r>
              <a:rPr lang="en-US" dirty="0"/>
              <a:t> Naylor JF, Fisher AD, April MD, Schauer SG. An analysis of radial pulse strength to recorded blood pressure in the Department of Defense Trauma Registry. Military Medicine, Volume 185, Issue 11-12, November-December 2020: e1903–e1907.</a:t>
            </a:r>
          </a:p>
          <a:p>
            <a:r>
              <a:rPr lang="en-US" baseline="30000" dirty="0"/>
              <a:t>8</a:t>
            </a:r>
            <a:r>
              <a:rPr lang="en-US" dirty="0"/>
              <a:t> Eberle B, Dick W, Schneider T, Wisser G, Doetsch S, Tzanova I. Checking the carotid pulse check: diagnostic accuracy of first responders in patients with and without a pulse. Resuscitation 1996; 33(2): 107–16.</a:t>
            </a:r>
          </a:p>
          <a:p>
            <a:r>
              <a:rPr lang="en-US" baseline="30000" dirty="0"/>
              <a:t>9</a:t>
            </a:r>
            <a:r>
              <a:rPr lang="en-US" dirty="0"/>
              <a:t> Lundin M, Wiksten J-P, Peräkylä T, et al. Distal pulse palpation: is it reliable? World J Surg 1999; 23(3): 252–5.</a:t>
            </a:r>
          </a:p>
          <a:p>
            <a:r>
              <a:rPr lang="en-US" baseline="30000" dirty="0"/>
              <a:t>10</a:t>
            </a:r>
            <a:r>
              <a:rPr lang="en-US" dirty="0"/>
              <a:t> Mather C, O’Kelly S. The palpation of pulses. Anaesthesia 1996; 51(2): 189–91.</a:t>
            </a:r>
          </a:p>
          <a:p>
            <a:r>
              <a:rPr lang="en-US" baseline="30000" dirty="0"/>
              <a:t>11</a:t>
            </a:r>
            <a:r>
              <a:rPr lang="en-US" dirty="0"/>
              <a:t> Mehta M. Performing a respiratory assessment. Nursing Critical Care. May 2010; vol 5, issue 3: 45-47.</a:t>
            </a:r>
          </a:p>
          <a:p>
            <a:r>
              <a:rPr lang="en-US" baseline="30000" dirty="0"/>
              <a:t>12</a:t>
            </a:r>
            <a:r>
              <a:rPr lang="en-US" dirty="0"/>
              <a:t> Flenady T, Dwyer T, Applegarth J. Accurate respiratory rates count: So should you! Australas Emerg Nurs J. 2017 Feb;20(1):45-47.</a:t>
            </a:r>
          </a:p>
          <a:p>
            <a:r>
              <a:rPr lang="en-US" baseline="30000" dirty="0"/>
              <a:t>13</a:t>
            </a:r>
            <a:r>
              <a:rPr lang="en-US" dirty="0"/>
              <a:t> Parkes R. Rate of respiration: the forgotten vital sign. Emerg Nurse. 2011 May;19(2): 12-7.</a:t>
            </a:r>
          </a:p>
          <a:p>
            <a:r>
              <a:rPr lang="en-US" baseline="30000" dirty="0"/>
              <a:t>14</a:t>
            </a:r>
            <a:r>
              <a:rPr lang="en-US" dirty="0"/>
              <a:t> Prekker ME, Feemster LC, Hough CL, et al. The epidemiology and outcome of prehospital respiratory distress. Acad Emerg Med. 2014;21(5): 543-550.</a:t>
            </a:r>
          </a:p>
          <a:p>
            <a:r>
              <a:rPr lang="en-US" baseline="30000" dirty="0"/>
              <a:t>15</a:t>
            </a:r>
            <a:r>
              <a:rPr lang="en-US" dirty="0"/>
              <a:t> DeMeulenaere, Susan. (2007). Pulse Oximetry: Uses and Limitations. The Journal for Nurse Practitioners. 3. 312-317.</a:t>
            </a:r>
          </a:p>
          <a:p>
            <a:r>
              <a:rPr lang="en-US" baseline="30000" dirty="0"/>
              <a:t>16</a:t>
            </a:r>
            <a:r>
              <a:rPr lang="en-US" dirty="0"/>
              <a:t> Ross EM, Matteucci MJ, Shepherd M, Barker M, Orr L. Measuring arterial oxygenation in a high-altitude field environment: comparing portable pulse oximetry with blood gas analysis. Wilderness Environ Med. 2013 Jun;24(2): 112-7.</a:t>
            </a:r>
          </a:p>
          <a:p>
            <a:r>
              <a:rPr lang="en-US" baseline="30000" dirty="0"/>
              <a:t>17</a:t>
            </a:r>
            <a:r>
              <a:rPr lang="en-US" dirty="0"/>
              <a:t> Mark N, Lyubin A, Gerasi R, Ofir D, Tsur AM, Chen J, Bader T. Comparison of the Effects of Motion and Environment Conditions on Accuracy of Handheld and Finger-Based Pulse Oximeters. Mil Med. 2021 Jan 25;186(Suppl 1): 465-472.</a:t>
            </a:r>
          </a:p>
          <a:p>
            <a:r>
              <a:rPr lang="en-US" baseline="30000" dirty="0"/>
              <a:t>18</a:t>
            </a:r>
            <a:r>
              <a:rPr lang="en-US" dirty="0"/>
              <a:t> Tactical Combat Casualty Care Guidelines, 15 November 2021. </a:t>
            </a:r>
            <a:r>
              <a:rPr lang="en-US" dirty="0">
                <a:hlinkClick r:id="rId6"/>
              </a:rPr>
              <a:t>https://deployedmedicine.com/market/31/content/40</a:t>
            </a:r>
            <a:r>
              <a:rPr lang="en-US" dirty="0"/>
              <a:t>, accessed 17 Dec 21.</a:t>
            </a:r>
          </a:p>
          <a:p>
            <a:r>
              <a:rPr lang="en-US" baseline="30000" dirty="0"/>
              <a:t>19</a:t>
            </a:r>
            <a:r>
              <a:rPr lang="en-US" dirty="0"/>
              <a:t> Yan EB, Satgunaseelan L, Paul E, et al. Post-traumatic hypoxia is associated with prolonged cerebral cytokine production, higher serum biomarker levels, and poor outcome in patients with severe traumatic brain injury. J Neurotrauma. 2014;31(7):618-629.</a:t>
            </a:r>
          </a:p>
          <a:p>
            <a:r>
              <a:rPr lang="en-US" baseline="30000" dirty="0"/>
              <a:t>20</a:t>
            </a:r>
            <a:r>
              <a:rPr lang="en-US" dirty="0"/>
              <a:t> Chi JH, et al. Prehospital Hypoxia Affects Outcome in Patients With Traumatic Brain Injury: A Prospective Multicenter Study, The Journal of Trauma: Injury, Infection, and Critical Care: November 2006 - Volume 61 - Issue 5 - p 1134-1141.</a:t>
            </a:r>
          </a:p>
          <a:p>
            <a:r>
              <a:rPr lang="en-US" baseline="30000" dirty="0"/>
              <a:t>21</a:t>
            </a:r>
            <a:r>
              <a:rPr lang="en-US" dirty="0"/>
              <a:t> Jeong JH, Park YJ, Kim DH, et al. The new trauma score (NTS): a modification of the revised trauma score for better trauma mortality prediction. BMC Surg. 2017;17(1): 77.</a:t>
            </a:r>
          </a:p>
          <a:p>
            <a:r>
              <a:rPr lang="en-US" baseline="30000" dirty="0"/>
              <a:t>22</a:t>
            </a:r>
            <a:r>
              <a:rPr lang="en-US" dirty="0"/>
              <a:t> Qi J, Ding L, Bao L, Chen D. The ratio of shock index to pulse oxygen saturation predicting mortality of emergency trauma patients. PLoS One. 2020;15(7): e0236094.</a:t>
            </a:r>
          </a:p>
          <a:p>
            <a:r>
              <a:rPr lang="en-US" baseline="30000" dirty="0"/>
              <a:t>23</a:t>
            </a:r>
            <a:r>
              <a:rPr lang="en-US" dirty="0"/>
              <a:t> Hayden SR, Sciammarella J, Viccellio P, Thode H, Delagi R. Colorimetric end-tidal CO2 detector for verification of endotracheal tube placement in out-of-hospital cardiac arrest. Acad Emerg Med. 1995 Jun;2(6): 499-502.</a:t>
            </a:r>
          </a:p>
          <a:p>
            <a:r>
              <a:rPr lang="en-US" baseline="30000" dirty="0"/>
              <a:t>24</a:t>
            </a:r>
            <a:r>
              <a:rPr lang="en-US" dirty="0"/>
              <a:t> Nowicki T, Jamal Z, London S. Carbon Dioxide Detector. [Updated 2021 Aug 12]. In: StatPearls [Internet]. Treasure Island (FL): StatPearls Publishing; 2021 Jan-. Available from: </a:t>
            </a:r>
            <a:r>
              <a:rPr lang="en-US" dirty="0">
                <a:hlinkClick r:id="rId7"/>
              </a:rPr>
              <a:t>https://www.ncbi.nlm.nih.gov/books/NBK482169/</a:t>
            </a:r>
            <a:r>
              <a:rPr lang="en-US" dirty="0"/>
              <a:t>; accessed 13 Dec 21.</a:t>
            </a:r>
          </a:p>
          <a:p>
            <a:r>
              <a:rPr lang="en-US" baseline="30000" dirty="0"/>
              <a:t>25</a:t>
            </a:r>
            <a:r>
              <a:rPr lang="en-US" dirty="0"/>
              <a:t> Goldberg JS, Rawle PR, Zehnder JL, Sladen RN. Colorimetric end-tidal carbon dioxide monitoring for tracheal intubation. Anesth Analg. 1990 Feb;70(2): 191-4.</a:t>
            </a:r>
          </a:p>
          <a:p>
            <a:r>
              <a:rPr lang="en-US" baseline="30000" dirty="0"/>
              <a:t>26</a:t>
            </a:r>
            <a:r>
              <a:rPr lang="en-US" dirty="0"/>
              <a:t> Sheak KR, Wiebe DJ, Leary M, Babaeizadeh S, Yuen TC, Zive D, Owens PC, Edelson DP, Daya MR, Idris AH, Abella BS. Quantitative relationship between end-tidal carbon dioxide and CPR quality during both in-hospital and out-of-hospital cardiac arrest. Resuscitation. 2015 Apr;89: 149-54.</a:t>
            </a:r>
          </a:p>
          <a:p>
            <a:r>
              <a:rPr lang="en-US" baseline="30000" dirty="0"/>
              <a:t>27</a:t>
            </a:r>
            <a:r>
              <a:rPr lang="en-US" dirty="0"/>
              <a:t> Nakatani K, Yukioka H, Fujimori M, Maeda C, Noguchi H, Ishihara S, Yamanaka I, Tase C. Utility of colorimetric end-tidal carbon dioxide detector for monitoring during prehospital cardiopulmonary resuscitation. Am J Emerg Med. 1999 Mar;17(2): 203-6.</a:t>
            </a:r>
          </a:p>
          <a:p>
            <a:r>
              <a:rPr lang="en-US" baseline="30000" dirty="0"/>
              <a:t>28</a:t>
            </a:r>
            <a:r>
              <a:rPr lang="en-US" dirty="0"/>
              <a:t> Aminiahidashti H, Shafiee S, Zamani Kiasari A, Sazgar M. Applications of End-Tidal Carbon Dioxide (ETCO2) Monitoring in Emergency Department; a Narrative Review. Emerg (Tehran). 2018;6(1): e5.</a:t>
            </a:r>
          </a:p>
          <a:p>
            <a:r>
              <a:rPr lang="en-US" baseline="30000" dirty="0"/>
              <a:t>29</a:t>
            </a:r>
            <a:r>
              <a:rPr lang="en-US" dirty="0"/>
              <a:t> Nowicki T, Jamal Z, London S. Carbon Dioxide Detector. [Updated 2021 Aug 12]. In: StatPearls [Internet]. Treasure Island (FL): StatPearls Publishing; 2021 Jan-. Available from: </a:t>
            </a:r>
            <a:r>
              <a:rPr lang="en-US" dirty="0">
                <a:hlinkClick r:id="rId7"/>
              </a:rPr>
              <a:t>https://www.ncbi.nlm.nih.gov/books/NBK482169/</a:t>
            </a:r>
            <a:r>
              <a:rPr lang="en-US" dirty="0"/>
              <a:t>; accessed 13 Dec 21.</a:t>
            </a:r>
          </a:p>
          <a:p>
            <a:r>
              <a:rPr lang="en-US" baseline="30000" dirty="0"/>
              <a:t>30</a:t>
            </a:r>
            <a:r>
              <a:rPr lang="en-US" dirty="0"/>
              <a:t> Dye C, et al. Airway Management in Prolonged Field Care (CPG ID:80). Joint Trauma System Clinical Practice Guideline. 1 May 2020, page 6.</a:t>
            </a:r>
          </a:p>
          <a:p>
            <a:r>
              <a:rPr lang="en-US" baseline="30000" dirty="0"/>
              <a:t>31</a:t>
            </a:r>
            <a:r>
              <a:rPr lang="en-US" dirty="0"/>
              <a:t> Dye C, et al. Airway Management in Prolonged Field Care (CPG ID:80). Joint Trauma System Clinical Practice Guideline. 1 May 2020, page 9.</a:t>
            </a:r>
          </a:p>
          <a:p>
            <a:r>
              <a:rPr lang="en-US" baseline="30000" dirty="0"/>
              <a:t>32</a:t>
            </a:r>
            <a:r>
              <a:rPr lang="en-US" dirty="0"/>
              <a:t> Donald MJ, Paterson B. End tidal carbon dioxide monitoring in prehospital and retrieval medicine: a review. Emerg Med J. 2006;23(9): 728-730.</a:t>
            </a:r>
          </a:p>
          <a:p>
            <a:r>
              <a:rPr lang="en-US" baseline="30000" dirty="0"/>
              <a:t>33</a:t>
            </a:r>
            <a:r>
              <a:rPr lang="en-US" dirty="0"/>
              <a:t> Grmec S. Comparison of three different methods to confirm tracheal tube placement in emergency intubation. Intensive Care Med 2002; 28: 701.</a:t>
            </a:r>
          </a:p>
          <a:p>
            <a:r>
              <a:rPr lang="en-US" baseline="30000" dirty="0"/>
              <a:t>34</a:t>
            </a:r>
            <a:r>
              <a:rPr lang="en-US" dirty="0"/>
              <a:t> Nagler J, Krauss B. Capnography: a valuable tool for airway management. Emerg Med Clin North Am. 2008 Nov;26(4): 881-97, vii.</a:t>
            </a:r>
          </a:p>
          <a:p>
            <a:r>
              <a:rPr lang="en-US" baseline="30000" dirty="0"/>
              <a:t>35</a:t>
            </a:r>
            <a:r>
              <a:rPr lang="en-US" dirty="0"/>
              <a:t> Bhende MS, LaCovey DC. End-tidal carbon dioxide monitoring in the prehospital setting. Prehosp Emerg Care. 2001 Apr-Jun;5(2): 208-13.</a:t>
            </a:r>
          </a:p>
          <a:p>
            <a:r>
              <a:rPr lang="en-US" baseline="30000" dirty="0"/>
              <a:t>36</a:t>
            </a:r>
            <a:r>
              <a:rPr lang="en-US" dirty="0"/>
              <a:t> Dye C, et al. Airway Management in Prolonged Field Care (CPG ID:80). Joint Trauma System Clinical Practice Guideline. 1 May 2020, page 13.</a:t>
            </a:r>
          </a:p>
          <a:p>
            <a:r>
              <a:rPr lang="en-US" baseline="30000" dirty="0"/>
              <a:t>37</a:t>
            </a:r>
            <a:r>
              <a:rPr lang="en-US" dirty="0"/>
              <a:t> Hogg K, Teece S. Colourimetric CO2 detector compared with capnography for confirming ET tube placement. Emergency Medicine Journal. 2003;20: 265-266.</a:t>
            </a:r>
          </a:p>
          <a:p>
            <a:r>
              <a:rPr lang="en-US" baseline="30000" dirty="0"/>
              <a:t>38</a:t>
            </a:r>
            <a:r>
              <a:rPr lang="en-US" dirty="0"/>
              <a:t> Brochard L, Martin GS, Blanch L, et al. Clinical review: Respiratory monitoring in the ICU—a consensus of 16. Crit Care. 2012 Apr 36; 16(2):219.</a:t>
            </a:r>
          </a:p>
          <a:p>
            <a:r>
              <a:rPr lang="en-US" baseline="30000" dirty="0"/>
              <a:t>39</a:t>
            </a:r>
            <a:r>
              <a:rPr lang="en-US" dirty="0"/>
              <a:t> Lah K, Križmari´c M, Grmec S. The dynamic pattern of end-tidal carbon dioxide during cardiopulmonary resuscitation: difference between asphyxial cardiac arrest and ventricular fibrillation/pulseless ventricular tachycardia cardiac arrest. Crit Care. 2011;15(1):R13.</a:t>
            </a:r>
          </a:p>
          <a:p>
            <a:r>
              <a:rPr lang="en-US" baseline="30000" dirty="0"/>
              <a:t>40</a:t>
            </a:r>
            <a:r>
              <a:rPr lang="en-US" dirty="0"/>
              <a:t> McSwain SD, Hamel DSS, Smith PB, et al. End-tidal and arterial carbon dioxide measurements correlate across all levels of physiologic dead space. Respir Care. 2010 Mar;55(3):288-93.</a:t>
            </a:r>
          </a:p>
          <a:p>
            <a:r>
              <a:rPr lang="en-US" baseline="30000" dirty="0"/>
              <a:t>41</a:t>
            </a:r>
            <a:r>
              <a:rPr lang="en-US" dirty="0"/>
              <a:t> Porth CM, Matfin G. Pathophysiology: Concepts of Altered Health States. 8th ed. Phila-delphia: Lippincott Williams &amp; Wilkins; 2010.</a:t>
            </a:r>
          </a:p>
          <a:p>
            <a:r>
              <a:rPr lang="en-US" baseline="30000" dirty="0"/>
              <a:t>42</a:t>
            </a:r>
            <a:r>
              <a:rPr lang="en-US" dirty="0"/>
              <a:t> Walsh BL, Crotwell DN, Restrepo RD, (2011) Capnography/Capnometry during mechanical ventilation: 2011. Resp Care. 2011 Apr;56(4):503-9.</a:t>
            </a:r>
          </a:p>
          <a:p>
            <a:r>
              <a:rPr lang="en-US" baseline="30000" dirty="0"/>
              <a:t>43</a:t>
            </a:r>
            <a:r>
              <a:rPr lang="en-US" dirty="0"/>
              <a:t> West JB, Dollery CT, Naimark A. Distribution of blood flow in isolated lung; relation to vascular and alveolar pressures. J Appl Physiol. 1964 Jul;19:713-24.</a:t>
            </a:r>
          </a:p>
          <a:p>
            <a:r>
              <a:rPr lang="en-US" baseline="30000" dirty="0"/>
              <a:t>44</a:t>
            </a:r>
            <a:r>
              <a:rPr lang="en-US" dirty="0"/>
              <a:t> Whitaker DK. Time for capnography—everywhere. Anaesthesia. 2011 Jul;66(7):544-9.</a:t>
            </a:r>
          </a:p>
          <a:p>
            <a:r>
              <a:rPr lang="en-US" baseline="30000" dirty="0"/>
              <a:t>45</a:t>
            </a:r>
            <a:r>
              <a:rPr lang="en-US" dirty="0"/>
              <a:t> Carius BM, et al. Battlefield Vital Sign Monitoring in Role 1 Military Treatment Facilities: A Thematic Analysis of After-Action Reviews from the Prehospital Trauma Registry. Mil Med. 2020 Nov 26: usaa515. Epub ahead of print. PMID: 33242098.</a:t>
            </a:r>
          </a:p>
          <a:p>
            <a:r>
              <a:rPr lang="en-US" baseline="30000" dirty="0"/>
              <a:t>46</a:t>
            </a:r>
            <a:r>
              <a:rPr lang="en-US" dirty="0"/>
              <a:t> Cooper RJ, Schriger DL, Flaherty HL, Lin EJ, Hubbell KA. Effect of vital signs on triage decisions. Ann Emerg Med. 2002 Mar;39(3): 223-32.</a:t>
            </a:r>
          </a:p>
          <a:p>
            <a:r>
              <a:rPr lang="en-US" baseline="30000" dirty="0"/>
              <a:t>47</a:t>
            </a:r>
            <a:r>
              <a:rPr lang="en-US" dirty="0"/>
              <a:t> Liu NT, Holcomb JB, Wade CE, Darrah MI, Salinas J. Evaluation of standard versus nonstandard vital signs monitors in the prehospital and emergency departments: results and lessons learned from a trauma patient care protocol. J Trauma Acute Care Surg. 2014 Sep;77(3 Suppl 2): S121-6.</a:t>
            </a:r>
          </a:p>
          <a:p>
            <a:r>
              <a:rPr lang="en-US" baseline="30000" dirty="0"/>
              <a:t>48</a:t>
            </a:r>
            <a:r>
              <a:rPr lang="en-US" dirty="0"/>
              <a:t> Downey C, Chapman S, Randell R, Brown J, Jayne D. The impact of continuous versus intermittent vital signs monitoring in hospitals: A systematic review and narrative synthesis. Int J Nurs Stud. 2018 Aug;84: 19–27.</a:t>
            </a:r>
          </a:p>
          <a:p>
            <a:r>
              <a:rPr lang="en-US" baseline="30000" dirty="0"/>
              <a:t>49</a:t>
            </a:r>
            <a:r>
              <a:rPr lang="en-US" dirty="0"/>
              <a:t> Leenen JPL, Leerentveld C, van Dijk JD, van Westreenen HL, Schoonhoven L, Patijn GA. Current Evidence for Continuous Vital Signs Monitoring by Wearable Wireless Devices in Hospitalized Adults: Systematic Review. J Med Internet Res. 2020;22(6): e18636. Published 2020 Jun 17.</a:t>
            </a:r>
          </a:p>
          <a:p>
            <a:r>
              <a:rPr lang="en-US" baseline="30000" dirty="0"/>
              <a:t>50</a:t>
            </a:r>
            <a:r>
              <a:rPr lang="en-US" dirty="0"/>
              <a:t> DODI 6000.11. Patient Movement Items. 22 Jun 2018. Available at </a:t>
            </a:r>
            <a:r>
              <a:rPr lang="en-US" dirty="0">
                <a:hlinkClick r:id="rId8"/>
              </a:rPr>
              <a:t>https://www.esd.whs.mil/Portals/54/Documents/DD/issuances/dodi/600011p.pdf?ver=2019-01-31-110326-330</a:t>
            </a:r>
            <a:r>
              <a:rPr lang="en-US" dirty="0"/>
              <a:t>, accessed 13 Dec 21.</a:t>
            </a:r>
          </a:p>
          <a:p>
            <a:r>
              <a:rPr lang="en-US" baseline="30000" dirty="0"/>
              <a:t>51</a:t>
            </a:r>
            <a:r>
              <a:rPr lang="en-US" dirty="0"/>
              <a:t> Sapra A, Malik A, Bhandari P. Vital Sign Assessment. [Updated 2021 May 12]. In: StatPearls [Internet]. Treasure Island (FL): StatPearls Publishing; 2021 Jan-. Available from: </a:t>
            </a:r>
            <a:r>
              <a:rPr lang="en-US" dirty="0">
                <a:hlinkClick r:id="rId9"/>
              </a:rPr>
              <a:t>https://www.ncbi.nlm.nih.gov/books/NBK553213/</a:t>
            </a:r>
            <a:r>
              <a:rPr lang="en-US" dirty="0"/>
              <a:t>, accessed 13 Dec 21.</a:t>
            </a:r>
          </a:p>
          <a:p>
            <a:r>
              <a:rPr lang="en-US" baseline="30000" dirty="0"/>
              <a:t>52</a:t>
            </a:r>
            <a:r>
              <a:rPr lang="en-US" dirty="0"/>
              <a:t> Driscoll IR, et al. Burn Casualty Care in the Deployed Setting. Military Medicine. Volume 183, Issue supplement 2, September-October 2018, Pages 161–167.</a:t>
            </a:r>
          </a:p>
          <a:p>
            <a:r>
              <a:rPr lang="en-US" baseline="30000" dirty="0"/>
              <a:t>53</a:t>
            </a:r>
            <a:r>
              <a:rPr lang="en-US" dirty="0"/>
              <a:t> Driscoll, IR. Burn Care (CPG ID: 12). Joint Trauma System Clinical Practice Guideline. 11 May 2016.</a:t>
            </a:r>
          </a:p>
          <a:p>
            <a:r>
              <a:rPr lang="en-US" baseline="30000" dirty="0"/>
              <a:t>54</a:t>
            </a:r>
            <a:r>
              <a:rPr lang="en-US" dirty="0"/>
              <a:t> Cancio, LC. Burn Wound Management in Prolonged Field Care (CPG ID: 57). Joint Trauma System Clinical Practice Guideline. 13 Jan 2017.</a:t>
            </a:r>
          </a:p>
          <a:p>
            <a:r>
              <a:rPr lang="en-US" baseline="30000" dirty="0"/>
              <a:t>55</a:t>
            </a:r>
            <a:r>
              <a:rPr lang="en-US" dirty="0"/>
              <a:t> Fisher AD. Damage Control Resuscitation (DCR) in Prolonged Field Care (PFC) (CPG ID:73). Joint Trauma System Clinical Practice Guideline. 1 Oct 2018.</a:t>
            </a:r>
          </a:p>
          <a:p>
            <a:r>
              <a:rPr lang="en-US" baseline="30000" dirty="0"/>
              <a:t>56</a:t>
            </a:r>
            <a:r>
              <a:rPr lang="en-US" dirty="0"/>
              <a:t> Ostberg D. Nursing Intervention in Prolonged Field Care (CPG ID: 70). Joint Trauma System Clinical Practice Guideline. 22 Jul 2018.</a:t>
            </a:r>
          </a:p>
          <a:p>
            <a:r>
              <a:rPr lang="en-US" baseline="30000" dirty="0"/>
              <a:t>57</a:t>
            </a:r>
            <a:r>
              <a:rPr lang="en-US" dirty="0"/>
              <a:t> Cubano, M. A., In Butler, F. K., Borden Institute. (2018). Emergency war surgery.</a:t>
            </a:r>
          </a:p>
          <a:p>
            <a:r>
              <a:rPr lang="en-US" baseline="30000" dirty="0"/>
              <a:t>58</a:t>
            </a:r>
            <a:r>
              <a:rPr lang="en-US" dirty="0"/>
              <a:t> Fisher AD. Damage Control Resuscitation (DCR) in Prolonged Field Care (PFC) (CPG ID:73). Joint Trauma System Clinical Practice Guideline. 1 Oct 2018, page 10.</a:t>
            </a:r>
          </a:p>
          <a:p>
            <a:r>
              <a:rPr lang="en-US" baseline="30000" dirty="0"/>
              <a:t>59</a:t>
            </a:r>
            <a:r>
              <a:rPr lang="en-US" dirty="0"/>
              <a:t> Driscoll, IR. Burn Care (CPG ID: 12). Joint Trauma System Clinical Practice Guideline. 11 May 2016, pp 4,5.</a:t>
            </a:r>
          </a:p>
          <a:p>
            <a:r>
              <a:rPr lang="en-US" baseline="30000" dirty="0"/>
              <a:t>60</a:t>
            </a:r>
            <a:r>
              <a:rPr lang="en-US" dirty="0"/>
              <a:t> Lipman GS, Gaudio FG, Eifling KP, Ellis MA, Otten EM, Grissom CK. Wilderness Medical Society Clinical Practice Guidelines for the Prevention and Treatment of Heat Illness: 2019 Update. Wilderness Environ Med. 2019 Dec;30(4S): S33-S46.</a:t>
            </a:r>
          </a:p>
          <a:p>
            <a:r>
              <a:rPr lang="en-US" baseline="30000" dirty="0"/>
              <a:t>61</a:t>
            </a:r>
            <a:r>
              <a:rPr lang="en-US" dirty="0"/>
              <a:t> McIntosh SE, Freer L, Grissom CK, Auerbach PS, Rodway GW, Cochran A, Giesbrecht GG, McDevitt M, Imray CH, Johnson EL, Pandey P, Dow J, Hackett PH. Wilderness Medical Society Clinical Practice Guidelines for the Prevention and Treatment of Frostbite: 2019 Update. Wilderness Environ Med. 2019 Dec;30(4S): S19-S32.</a:t>
            </a:r>
          </a:p>
          <a:p>
            <a:r>
              <a:rPr lang="en-US" baseline="30000" dirty="0"/>
              <a:t>62</a:t>
            </a:r>
            <a:r>
              <a:rPr lang="en-US" dirty="0"/>
              <a:t> Benjamin JM. Global Snake Envenomation Management (CPG ID: 81). Joint Trauma System Clinical Practice Guideline. 30 Jun 2020.</a:t>
            </a:r>
          </a:p>
          <a:p>
            <a:r>
              <a:rPr lang="en-US" baseline="30000" dirty="0"/>
              <a:t>63</a:t>
            </a:r>
            <a:r>
              <a:rPr lang="en-US" dirty="0"/>
              <a:t> Rapp J. Sepsis Management in Prolonged Field Care (CPG ID:83). Joint Trauma System Clinical Practice Guideline. 28 Oct 2020.</a:t>
            </a:r>
          </a:p>
          <a:p>
            <a:r>
              <a:rPr lang="en-US" baseline="30000" dirty="0"/>
              <a:t>64</a:t>
            </a:r>
            <a:r>
              <a:rPr lang="en-US" dirty="0"/>
              <a:t> Ennis JL, Chung KK, Renz EM, et al. Joint Theater Trauma System implementation of burn resuscitation guidelines improves outcomes in severely burned military casualties. J Trauma2008; 64(2 Suppl): S146–51; discussion S151–42.</a:t>
            </a:r>
          </a:p>
          <a:p>
            <a:r>
              <a:rPr lang="en-US" baseline="30000" dirty="0"/>
              <a:t>65</a:t>
            </a:r>
            <a:r>
              <a:rPr lang="en-US" dirty="0"/>
              <a:t> Fisher AD. Damage Control Resuscitation (DCR) in Prolonged Field Care (PFC) (CPG ID:73). Joint Trauma System Clinical Practice Guideline. 1 Oct 2018, page 10.</a:t>
            </a:r>
          </a:p>
          <a:p>
            <a:r>
              <a:rPr lang="en-US" baseline="30000" dirty="0"/>
              <a:t>66</a:t>
            </a:r>
            <a:r>
              <a:rPr lang="en-US" dirty="0"/>
              <a:t> Rapp J. Sepsis Management in Prolonged Field Care (CPG ID:83). Joint Trauma System Clinical Practice Guideline. 28 Oct 2020, page 9.</a:t>
            </a:r>
          </a:p>
          <a:p>
            <a:r>
              <a:rPr lang="en-US" baseline="30000" dirty="0"/>
              <a:t>67</a:t>
            </a:r>
            <a:r>
              <a:rPr lang="en-US" dirty="0"/>
              <a:t> Dünser MW, Takala J, Brunauer A, Bakker J. Re-thinking resuscitation: leaving blood pressure cosmetics behind and moving forward to permissive hypotension and a tissue perfusion-based approach. Crit Care. 2013;17(5):326. Published 2013 Oct 8.</a:t>
            </a:r>
          </a:p>
          <a:p>
            <a:r>
              <a:rPr lang="en-US" baseline="30000" dirty="0"/>
              <a:t>68</a:t>
            </a:r>
            <a:r>
              <a:rPr lang="en-US" dirty="0"/>
              <a:t> Kowalski A, Brandis D. Shock Resuscitation. [Updated 2021 May 30]. In: StatPearls [Internet]. Treasure Island (FL): StatPearls Publishing; 2021 Jan-. Available from: </a:t>
            </a:r>
            <a:r>
              <a:rPr lang="en-US" dirty="0">
                <a:hlinkClick r:id="rId10"/>
              </a:rPr>
              <a:t>https://www.ncbi.nlm.nih.gov/books/NBK534830/</a:t>
            </a:r>
            <a:r>
              <a:rPr lang="en-US" dirty="0"/>
              <a:t>, accessed 14 Dec 21.</a:t>
            </a:r>
          </a:p>
          <a:p>
            <a:r>
              <a:rPr lang="en-US" baseline="30000" dirty="0"/>
              <a:t>69</a:t>
            </a:r>
            <a:r>
              <a:rPr lang="en-US" dirty="0"/>
              <a:t> Haider MZ, Annamaraju P. Bladder Catheterization. [Updated 2021 Aug 22]. In: StatPearls [Internet]. Treasure Island (FL): StatPearls Publishing; 2021 Jan-. Available from: </a:t>
            </a:r>
            <a:r>
              <a:rPr lang="en-US" dirty="0">
                <a:hlinkClick r:id="rId11"/>
              </a:rPr>
              <a:t>https://www.ncbi.nlm.nih.gov/books/NBK560748/</a:t>
            </a:r>
            <a:r>
              <a:rPr lang="en-US" dirty="0"/>
              <a:t>, accessed 14 Dec 21.</a:t>
            </a:r>
          </a:p>
          <a:p>
            <a:r>
              <a:rPr lang="en-US" baseline="30000" dirty="0"/>
              <a:t>70</a:t>
            </a:r>
            <a:r>
              <a:rPr lang="en-US" dirty="0"/>
              <a:t> Haider MZ, Annamaraju P. Bladder Catheterization. [Updated 2021 Aug 22]. In: StatPearls [Internet]. Treasure Island (FL): StatPearls Publishing; 2021 Jan-. Available from: </a:t>
            </a:r>
            <a:r>
              <a:rPr lang="en-US" dirty="0">
                <a:hlinkClick r:id="rId11"/>
              </a:rPr>
              <a:t>https://www.ncbi.nlm.nih.gov/books/NBK560748/</a:t>
            </a:r>
            <a:r>
              <a:rPr lang="en-US" dirty="0"/>
              <a:t>, accessed 14 Dec 21.</a:t>
            </a:r>
          </a:p>
          <a:p>
            <a:r>
              <a:rPr lang="en-US" baseline="30000" dirty="0"/>
              <a:t>71</a:t>
            </a:r>
            <a:r>
              <a:rPr lang="en-US" dirty="0"/>
              <a:t> Brekke IJ, Puntervoll LH, Pedersen PB, Kellett J, Brabrand M. The value of vital sign trends in predicting and monitoring clinical deterioration: A systematic review. </a:t>
            </a:r>
            <a:r>
              <a:rPr lang="en-US" i="1" dirty="0"/>
              <a:t>PLoS One</a:t>
            </a:r>
            <a:r>
              <a:rPr lang="en-US" dirty="0"/>
              <a:t>. 2019;14(1): e0210875. Published 2019 Jan 15.</a:t>
            </a:r>
          </a:p>
          <a:p>
            <a:r>
              <a:rPr lang="en-US" baseline="30000" dirty="0"/>
              <a:t>72</a:t>
            </a:r>
            <a:r>
              <a:rPr lang="en-US" dirty="0"/>
              <a:t> Leuvan CH, Mitchell I. Missed opportunities? An observational study of vital sign measurements. </a:t>
            </a:r>
            <a:r>
              <a:rPr lang="en-US" i="1" dirty="0"/>
              <a:t>Crit Care Resusc</a:t>
            </a:r>
            <a:r>
              <a:rPr lang="en-US" dirty="0"/>
              <a:t>. 2008;10(2): 111–15. Epub 2008/06/05.</a:t>
            </a:r>
          </a:p>
          <a:p>
            <a:r>
              <a:rPr lang="en-US" baseline="30000" dirty="0"/>
              <a:t>73</a:t>
            </a:r>
            <a:r>
              <a:rPr lang="en-US" dirty="0"/>
              <a:t> Churpek MM, Adhikari R, Edelson DP. The value of vital sign trends for detecting clinical deterioration on the wards. Resuscitation. 2016; 102:1–5. Epub 2016/02/24.</a:t>
            </a:r>
          </a:p>
          <a:p>
            <a:r>
              <a:rPr lang="en-US" baseline="30000" dirty="0"/>
              <a:t>74</a:t>
            </a:r>
            <a:r>
              <a:rPr lang="en-US" dirty="0"/>
              <a:t> Mather C, O’Kelly S. The palpation of pulses. Anaesthesia 1996; 51(2): 189–91  </a:t>
            </a:r>
            <a:r>
              <a:rPr lang="en-US" b="1" dirty="0"/>
              <a:t>B-NR</a:t>
            </a:r>
            <a:endParaRPr lang="en-US" dirty="0"/>
          </a:p>
          <a:p>
            <a:r>
              <a:rPr lang="en-US" baseline="30000" dirty="0"/>
              <a:t>75</a:t>
            </a:r>
            <a:r>
              <a:rPr lang="en-US" dirty="0"/>
              <a:t> Aminiahidashti H, Shafiee S, Zamani Kiasari A, Sazgar M. Applications of End-Tidal Carbon Dioxide (ETCO2) Monitoring in Emergency Department; a Narrative Review. Emerg (Tehran). 2018;6(1): e5  </a:t>
            </a:r>
            <a:r>
              <a:rPr lang="en-US" b="1" dirty="0"/>
              <a:t>B-NR</a:t>
            </a:r>
            <a:endParaRPr lang="en-US" dirty="0"/>
          </a:p>
          <a:p>
            <a:r>
              <a:rPr lang="en-US" baseline="30000" dirty="0"/>
              <a:t>76</a:t>
            </a:r>
            <a:r>
              <a:rPr lang="en-US" dirty="0"/>
              <a:t> Backlund BH, Bonnett CJ, Faragher JP, Haukoos JS, Kendall JL. Pilot study to determine the feasibility of training Army National Guard medics to perform focused cardiac ultrasonography. Prehosp Emerg Care. 2010;14(1): 118-123  </a:t>
            </a:r>
            <a:r>
              <a:rPr lang="en-US" b="1" dirty="0"/>
              <a:t>C-LD</a:t>
            </a:r>
            <a:endParaRPr lang="en-US" dirty="0"/>
          </a:p>
          <a:p>
            <a:r>
              <a:rPr lang="en-US" baseline="30000" dirty="0"/>
              <a:t>77</a:t>
            </a:r>
            <a:r>
              <a:rPr lang="en-US" dirty="0"/>
              <a:t> Bakker J, Nijsten MW, Jansen TC. Clinical use of lactate monitoring in critically ill patients. Ann Intensive Care. 2013 May 10;3(1):12  </a:t>
            </a:r>
            <a:r>
              <a:rPr lang="en-US" b="1" dirty="0"/>
              <a:t>B-R</a:t>
            </a:r>
            <a:endParaRPr lang="en-US" dirty="0"/>
          </a:p>
          <a:p>
            <a:r>
              <a:rPr lang="en-US" baseline="30000" dirty="0"/>
              <a:t>78</a:t>
            </a:r>
            <a:r>
              <a:rPr lang="en-US" dirty="0"/>
              <a:t> Bhende MS, LaCovey DC. End-tidal carbon dioxide monitoring in the prehospital setting. Prehosp Emerg Care. 2001 Apr-Jun;5(2): 208-13  </a:t>
            </a:r>
            <a:r>
              <a:rPr lang="en-US" b="1" dirty="0"/>
              <a:t>C-LD</a:t>
            </a:r>
            <a:endParaRPr lang="en-US" dirty="0"/>
          </a:p>
          <a:p>
            <a:r>
              <a:rPr lang="en-US" baseline="30000" dirty="0"/>
              <a:t>79</a:t>
            </a:r>
            <a:r>
              <a:rPr lang="en-US" dirty="0"/>
              <a:t> Botker MT, Jacobson L, Rudolph SS, Knudsen L. The role of point of care ultrasound in prehospital critical care: a systematic review. Scand J Trauma, Resus, Emerg Med. 2018; 26:51  </a:t>
            </a:r>
            <a:r>
              <a:rPr lang="en-US" b="1" dirty="0"/>
              <a:t>B-R</a:t>
            </a:r>
            <a:endParaRPr lang="en-US" dirty="0"/>
          </a:p>
          <a:p>
            <a:r>
              <a:rPr lang="en-US" baseline="30000" dirty="0"/>
              <a:t>80</a:t>
            </a:r>
            <a:r>
              <a:rPr lang="en-US" dirty="0"/>
              <a:t> Brekke IJ, Puntervoll LH, Pedersen PB, Kellett J, Brabrand M. The value of vital sign trends in predicting and monitoring clinical deterioration: A systematic review. PLoS One. 2019;14(1): e0210875  </a:t>
            </a:r>
            <a:r>
              <a:rPr lang="en-US" b="1" dirty="0"/>
              <a:t>C-LD</a:t>
            </a:r>
            <a:endParaRPr lang="en-US" dirty="0"/>
          </a:p>
          <a:p>
            <a:r>
              <a:rPr lang="en-US" baseline="30000" dirty="0"/>
              <a:t>81</a:t>
            </a:r>
            <a:r>
              <a:rPr lang="en-US" dirty="0"/>
              <a:t> Canepa CA, Harris NS. Ultrasound in austere environments. High Altitude Medicine &amp; Biology. 2019;20(2): 103-111  </a:t>
            </a:r>
            <a:r>
              <a:rPr lang="en-US" b="1" dirty="0"/>
              <a:t>C-LD</a:t>
            </a:r>
            <a:endParaRPr lang="en-US" dirty="0"/>
          </a:p>
          <a:p>
            <a:r>
              <a:rPr lang="en-US" baseline="30000" dirty="0"/>
              <a:t>82</a:t>
            </a:r>
            <a:r>
              <a:rPr lang="en-US" dirty="0"/>
              <a:t> Carius BM, et al. Battlefield Vital Sign Monitoring in Role 1 Military Treatment Facilities: A Thematic Analysis of After-Action Reviews from the Prehospital Trauma Registry. Mil Med. 2020 Nov 26: usaa515  </a:t>
            </a:r>
            <a:r>
              <a:rPr lang="en-US" b="1" dirty="0"/>
              <a:t>B-NR</a:t>
            </a:r>
            <a:endParaRPr lang="en-US" dirty="0"/>
          </a:p>
          <a:p>
            <a:r>
              <a:rPr lang="en-US" baseline="30000" dirty="0"/>
              <a:t>83</a:t>
            </a:r>
            <a:r>
              <a:rPr lang="en-US" dirty="0"/>
              <a:t> Chi JH, et al. Prehospital Hypoxia Affects Outcome in Patients With Traumatic Brain Injury: A Prospective Multicenter Study, The Journal of Trauma: Injury, Infection, and Critical Care: November 2006 - Volume 61 - Issue 5 - p 1134-1141  </a:t>
            </a:r>
            <a:r>
              <a:rPr lang="en-US" b="1" dirty="0"/>
              <a:t>B-NR</a:t>
            </a:r>
            <a:endParaRPr lang="en-US" dirty="0"/>
          </a:p>
          <a:p>
            <a:r>
              <a:rPr lang="en-US" baseline="30000" dirty="0"/>
              <a:t>84</a:t>
            </a:r>
            <a:r>
              <a:rPr lang="en-US" dirty="0"/>
              <a:t> Churpek MM, Adhikari R, Edelson DP. The value of vital sign trends for detecting clinical deterioration on the wards. Resuscitation. 2016; 102:1–5  </a:t>
            </a:r>
            <a:r>
              <a:rPr lang="en-US" b="1" dirty="0"/>
              <a:t>B-NR</a:t>
            </a:r>
            <a:endParaRPr lang="en-US" dirty="0"/>
          </a:p>
          <a:p>
            <a:r>
              <a:rPr lang="en-US" baseline="30000" dirty="0"/>
              <a:t>85</a:t>
            </a:r>
            <a:r>
              <a:rPr lang="en-US" dirty="0"/>
              <a:t> Cooper RJ, Schriger DL, Flaherty HL, Lin EJ, Hubbell KA. Effect of vital signs on triage decisions. Ann Emerg Med. 2002 Mar;39(3): 223-32  </a:t>
            </a:r>
            <a:r>
              <a:rPr lang="en-US" b="1" dirty="0"/>
              <a:t>B-NR</a:t>
            </a:r>
            <a:endParaRPr lang="en-US" dirty="0"/>
          </a:p>
          <a:p>
            <a:r>
              <a:rPr lang="en-US" baseline="30000" dirty="0"/>
              <a:t>86</a:t>
            </a:r>
            <a:r>
              <a:rPr lang="en-US" dirty="0"/>
              <a:t> Cubano, M. A., In Butler, F. K., Borden Institute. (2018). Emergency war surgery  </a:t>
            </a:r>
            <a:r>
              <a:rPr lang="en-US" b="1" dirty="0"/>
              <a:t>B-NR</a:t>
            </a:r>
            <a:endParaRPr lang="en-US" dirty="0"/>
          </a:p>
          <a:p>
            <a:r>
              <a:rPr lang="en-US" baseline="30000" dirty="0"/>
              <a:t>87</a:t>
            </a:r>
            <a:r>
              <a:rPr lang="en-US" dirty="0"/>
              <a:t> Deakin CD, Low JL. Accuracy of the advanced trauma life support guidelines for predicting systolic blood pressure using carotid, femoral, and radial pulses: observational study. BMJ. 2000;321(7262): 673-674  </a:t>
            </a:r>
            <a:r>
              <a:rPr lang="en-US" b="1" dirty="0"/>
              <a:t>B-NR</a:t>
            </a:r>
            <a:endParaRPr lang="en-US" dirty="0"/>
          </a:p>
          <a:p>
            <a:r>
              <a:rPr lang="en-US" baseline="30000" dirty="0"/>
              <a:t>88</a:t>
            </a:r>
            <a:r>
              <a:rPr lang="en-US" dirty="0"/>
              <a:t> DeMeulenaere, Susan. (2007). Pulse Oximetry: Uses and Limitations. The Journal for Nurse Practitioners. 3. 312-317  </a:t>
            </a:r>
            <a:r>
              <a:rPr lang="en-US" b="1" dirty="0"/>
              <a:t>C-LD</a:t>
            </a:r>
            <a:endParaRPr lang="en-US" dirty="0"/>
          </a:p>
          <a:p>
            <a:r>
              <a:rPr lang="en-US" baseline="30000" dirty="0"/>
              <a:t>89</a:t>
            </a:r>
            <a:r>
              <a:rPr lang="en-US" dirty="0"/>
              <a:t> Donald MJ, Paterson B. End tidal carbon dioxide monitoring in prehospital and retrieval medicine: a review. Emerg Med J. 2006;23(9): 728-730  </a:t>
            </a:r>
            <a:r>
              <a:rPr lang="en-US" b="1" dirty="0"/>
              <a:t>C-LD</a:t>
            </a:r>
            <a:endParaRPr lang="en-US" dirty="0"/>
          </a:p>
          <a:p>
            <a:r>
              <a:rPr lang="en-US" baseline="30000" dirty="0"/>
              <a:t>90</a:t>
            </a:r>
            <a:r>
              <a:rPr lang="en-US" dirty="0"/>
              <a:t> Downey C, Chapman S, Randell R, Brown J, Jayne D. The impact of continuous versus intermittent vital signs monitoring in hospitals: A systematic review and narrative synthesis. Int J Nurs Stud. 2018 Aug;84: 19–27  </a:t>
            </a:r>
            <a:r>
              <a:rPr lang="en-US" b="1" dirty="0"/>
              <a:t>B-NR</a:t>
            </a:r>
            <a:endParaRPr lang="en-US" dirty="0"/>
          </a:p>
          <a:p>
            <a:r>
              <a:rPr lang="en-US" baseline="30000" dirty="0"/>
              <a:t>91</a:t>
            </a:r>
            <a:r>
              <a:rPr lang="en-US" dirty="0"/>
              <a:t> Driscoll IR, et al. Burn Casualty Care in the Deployed Setting. Military Medicine. Volume 183, Issue supplement 2, September-October 2018, Pages 161–167  C-EO</a:t>
            </a:r>
          </a:p>
          <a:p>
            <a:r>
              <a:rPr lang="en-US" baseline="30000" dirty="0"/>
              <a:t>92</a:t>
            </a:r>
            <a:r>
              <a:rPr lang="en-US" dirty="0"/>
              <a:t> Dünser MW, Takala J, Brunauer A, Bakker J. Re-thinking resuscitation: leaving blood pressure cosmetics behind and moving forward to permissive hypotension and a tissue perfusion-based approach. Crit Care. 2013;17(5):326. Published 2013 Oct 8  </a:t>
            </a:r>
            <a:r>
              <a:rPr lang="en-US" b="1" dirty="0"/>
              <a:t>C-LD</a:t>
            </a:r>
            <a:endParaRPr lang="en-US" dirty="0"/>
          </a:p>
          <a:p>
            <a:r>
              <a:rPr lang="en-US" baseline="30000" dirty="0"/>
              <a:t>93</a:t>
            </a:r>
            <a:r>
              <a:rPr lang="en-US" dirty="0"/>
              <a:t> Eberle B, Dick W, Schneider T, Wisser G, Doetsch S, Tzanova I. Checking the carotid pulse check: diagnostic accuracy of first responders in patients with and without a pulse. Resuscitation 1996; 33(2): 107–16  </a:t>
            </a:r>
            <a:r>
              <a:rPr lang="en-US" b="1" dirty="0"/>
              <a:t>B-NR</a:t>
            </a:r>
            <a:endParaRPr lang="en-US" dirty="0"/>
          </a:p>
          <a:p>
            <a:r>
              <a:rPr lang="en-US" baseline="30000" dirty="0"/>
              <a:t>94</a:t>
            </a:r>
            <a:r>
              <a:rPr lang="en-US" dirty="0"/>
              <a:t> Ennis JL, Chung KK, Renz EM, et al. Joint Theater Trauma System implementation of burn resuscitation guidelines improves outcomes in severely burned military casualties. J Trauma2008; 64(2 Suppl): S146–51; discussion S151–42  </a:t>
            </a:r>
            <a:r>
              <a:rPr lang="en-US" b="1" dirty="0"/>
              <a:t>B-NR</a:t>
            </a:r>
            <a:endParaRPr lang="en-US" dirty="0"/>
          </a:p>
          <a:p>
            <a:r>
              <a:rPr lang="en-US" baseline="30000" dirty="0"/>
              <a:t>95</a:t>
            </a:r>
            <a:r>
              <a:rPr lang="en-US" dirty="0"/>
              <a:t> Fisher AD, Miles EA, Cap AP, StrandenesG, Kane SF. Tactical Damage Control Resuscitation. Military Medicine. Volume 180, Issue 8, August 2015: 869–875  </a:t>
            </a:r>
            <a:r>
              <a:rPr lang="en-US" b="1" dirty="0"/>
              <a:t>C-LD</a:t>
            </a:r>
            <a:endParaRPr lang="en-US" dirty="0"/>
          </a:p>
          <a:p>
            <a:r>
              <a:rPr lang="en-US" baseline="30000" dirty="0"/>
              <a:t>96</a:t>
            </a:r>
            <a:r>
              <a:rPr lang="en-US" dirty="0"/>
              <a:t> Flenady T, Dwyer T, Applegarth J. Accurate respiratory rates count: So should you! Australas Emerg Nurs J. 2017 Feb;20(1):45-47  </a:t>
            </a:r>
            <a:r>
              <a:rPr lang="en-US" b="1" dirty="0"/>
              <a:t>C-LD</a:t>
            </a:r>
            <a:endParaRPr lang="en-US" dirty="0"/>
          </a:p>
          <a:p>
            <a:r>
              <a:rPr lang="en-US" baseline="30000" dirty="0"/>
              <a:t>97</a:t>
            </a:r>
            <a:r>
              <a:rPr lang="en-US" dirty="0"/>
              <a:t> Gharahbaghian L, Anderson KL, Lobo V, Huang RW, Poffenberger CM, Nguyen PD. Point-of-care ultrasound in austere environments: A complete review of its utilization, pitfalls, and technique for common applications in austere settings. Emerg Med Clin N Am. 2017;35: 409–441  </a:t>
            </a:r>
            <a:r>
              <a:rPr lang="en-US" b="1" dirty="0"/>
              <a:t>B-NR</a:t>
            </a:r>
            <a:endParaRPr lang="en-US" dirty="0"/>
          </a:p>
          <a:p>
            <a:r>
              <a:rPr lang="en-US" baseline="30000" dirty="0"/>
              <a:t>98</a:t>
            </a:r>
            <a:r>
              <a:rPr lang="en-US" dirty="0"/>
              <a:t> Goldberg JS, Rawle PR, Zehnder JL, Sladen RN. Colorimetric end-tidal carbon dioxide monitoring for tracheal intubation. Anesth Analg. 1990 Feb;70(2): 191-4  </a:t>
            </a:r>
            <a:r>
              <a:rPr lang="en-US" b="1" dirty="0"/>
              <a:t>B-NR</a:t>
            </a:r>
            <a:endParaRPr lang="en-US" dirty="0"/>
          </a:p>
          <a:p>
            <a:r>
              <a:rPr lang="en-US" baseline="30000" dirty="0"/>
              <a:t>99</a:t>
            </a:r>
            <a:r>
              <a:rPr lang="en-US" dirty="0"/>
              <a:t> Grmec S. Comparison of three different methods to confirm tracheal tube placement in emergency intubation. Intensive Care Med 2002; 28: 701  </a:t>
            </a:r>
            <a:r>
              <a:rPr lang="en-US" b="1" dirty="0"/>
              <a:t>B-NR</a:t>
            </a:r>
            <a:endParaRPr lang="en-US" dirty="0"/>
          </a:p>
          <a:p>
            <a:r>
              <a:rPr lang="en-US" baseline="30000" dirty="0"/>
              <a:t>100</a:t>
            </a:r>
            <a:r>
              <a:rPr lang="en-US" dirty="0"/>
              <a:t> Guyette F, Suffoletto B, Castillo J-L, et al. Prehospital serum lactate as a predictor of outcomes in trauma patients: a retrospective observational study. J Trauma. 2011;70: 782–786  </a:t>
            </a:r>
            <a:r>
              <a:rPr lang="en-US" b="1" dirty="0"/>
              <a:t>B-NR</a:t>
            </a:r>
            <a:endParaRPr lang="en-US" dirty="0"/>
          </a:p>
          <a:p>
            <a:r>
              <a:rPr lang="en-US" baseline="30000" dirty="0"/>
              <a:t>101</a:t>
            </a:r>
            <a:r>
              <a:rPr lang="en-US" dirty="0"/>
              <a:t> Hayden SR, Sciammarella J, Viccellio P, Thode H, Delagi R. Colorimetric end-tidal CO2 detector for verification of endotracheal tube placement in out-of-hospital cardiac arrest. Acad Emerg Med. 1995 Jun;2(6): 499-502  </a:t>
            </a:r>
            <a:r>
              <a:rPr lang="en-US" b="1" dirty="0"/>
              <a:t>B-NR</a:t>
            </a:r>
            <a:endParaRPr lang="en-US" dirty="0"/>
          </a:p>
          <a:p>
            <a:r>
              <a:rPr lang="en-US" baseline="30000" dirty="0"/>
              <a:t>102</a:t>
            </a:r>
            <a:r>
              <a:rPr lang="en-US" dirty="0"/>
              <a:t> Hogg K, Teece S. Colourimetric CO2 detector compared with capnography for confirming ET tube placement. Emergency Medicine Journal. 2003;20: 265-266  </a:t>
            </a:r>
            <a:r>
              <a:rPr lang="en-US" b="1" dirty="0"/>
              <a:t>C-LD</a:t>
            </a:r>
            <a:endParaRPr lang="en-US" dirty="0"/>
          </a:p>
          <a:p>
            <a:r>
              <a:rPr lang="en-US" baseline="30000" dirty="0"/>
              <a:t>103</a:t>
            </a:r>
            <a:r>
              <a:rPr lang="en-US" dirty="0"/>
              <a:t> Hooper TJ, De Pasquale M, Strandenes G, Sunde G, Ward KR. Challenges and Possibilities in Forward Resuscitation. Shock. May 2014, Volume 41: 13-20  </a:t>
            </a:r>
            <a:r>
              <a:rPr lang="en-US" b="1" dirty="0"/>
              <a:t>B-NR</a:t>
            </a:r>
            <a:endParaRPr lang="en-US" dirty="0"/>
          </a:p>
          <a:p>
            <a:r>
              <a:rPr lang="en-US" baseline="30000" dirty="0"/>
              <a:t>104</a:t>
            </a:r>
            <a:r>
              <a:rPr lang="en-US" dirty="0"/>
              <a:t> Jeong JH, Park YJ, Kim DH, et al. The new trauma score (NTS): a modification of the revised trauma score for better trauma mortality prediction. BMC Surg. 2017;17(1): 77  </a:t>
            </a:r>
            <a:r>
              <a:rPr lang="en-US" b="1" dirty="0"/>
              <a:t>B-NR</a:t>
            </a:r>
            <a:endParaRPr lang="en-US" dirty="0"/>
          </a:p>
          <a:p>
            <a:r>
              <a:rPr lang="en-US" baseline="30000" dirty="0"/>
              <a:t>105</a:t>
            </a:r>
            <a:r>
              <a:rPr lang="en-US" dirty="0"/>
              <a:t> Leenen JPL, Leerentveld C, van Dijk JD, van Westreenen HL, Schoonhoven L, Patijn GA. Current Evidence for Continuous Vital Signs Monitoring by Wearable Wireless Devices in Hospitalized Adults: Systematic Review. J Med Internet Res. 2020;22(6): e18636  </a:t>
            </a:r>
            <a:r>
              <a:rPr lang="en-US" b="1" dirty="0"/>
              <a:t>B-NR</a:t>
            </a:r>
            <a:endParaRPr lang="en-US" dirty="0"/>
          </a:p>
          <a:p>
            <a:r>
              <a:rPr lang="en-US" baseline="30000" dirty="0"/>
              <a:t>106</a:t>
            </a:r>
            <a:r>
              <a:rPr lang="en-US" dirty="0"/>
              <a:t> Leuvan CH, Mitchell I. Missed opportunities? An observational study of vital sign measurements. Crit Care Resusc. 2008;10(2): 111–15  </a:t>
            </a:r>
            <a:r>
              <a:rPr lang="en-US" b="1" dirty="0"/>
              <a:t>B-NR</a:t>
            </a:r>
            <a:endParaRPr lang="en-US" dirty="0"/>
          </a:p>
          <a:p>
            <a:r>
              <a:rPr lang="en-US" baseline="30000" dirty="0"/>
              <a:t>107</a:t>
            </a:r>
            <a:r>
              <a:rPr lang="en-US" dirty="0"/>
              <a:t> Lewis CT, Naumann DN, Midwinter MJ, et al. Utility of pre-hospital lactate measurement for trauma patients: a systematic review. Emergency Medicine Journal 2016;33: e14  </a:t>
            </a:r>
            <a:r>
              <a:rPr lang="en-US" b="1" dirty="0"/>
              <a:t>B-NR</a:t>
            </a:r>
            <a:endParaRPr lang="en-US" dirty="0"/>
          </a:p>
          <a:p>
            <a:r>
              <a:rPr lang="en-US" baseline="30000" dirty="0"/>
              <a:t>108</a:t>
            </a:r>
            <a:r>
              <a:rPr lang="en-US" dirty="0"/>
              <a:t> Lipman GS, Gaudio FG, Eifling KP, Ellis MA, Otten EM, Grissom CK. Wilderness Medical Society Clinical Practice Guidelines for the Prevention and Treatment of Heat Illness: 2019 Update. Wilderness Environ Med. 2019 Dec;30(4S): S33-S46  </a:t>
            </a:r>
            <a:r>
              <a:rPr lang="en-US" b="1" dirty="0"/>
              <a:t>C-EO</a:t>
            </a:r>
            <a:endParaRPr lang="en-US" dirty="0"/>
          </a:p>
          <a:p>
            <a:r>
              <a:rPr lang="en-US" baseline="30000" dirty="0"/>
              <a:t>109</a:t>
            </a:r>
            <a:r>
              <a:rPr lang="en-US" dirty="0"/>
              <a:t> Liu NT, Holcomb JB, Wade CE, Darrah MI, Salinas J. Evaluation of standard versus nonstandard vital signs monitors in the prehospital and emergency departments: results and lessons learned from a trauma patient care protocol. J Trauma Acute Care Surg. 2014 Sep;77(3 Suppl 2): S121-6  </a:t>
            </a:r>
            <a:r>
              <a:rPr lang="en-US" b="1" dirty="0"/>
              <a:t>B-NR</a:t>
            </a:r>
            <a:endParaRPr lang="en-US" dirty="0"/>
          </a:p>
          <a:p>
            <a:r>
              <a:rPr lang="en-US" baseline="30000" dirty="0"/>
              <a:t>110</a:t>
            </a:r>
            <a:r>
              <a:rPr lang="en-US" dirty="0"/>
              <a:t> Lundin M, Wiksten J-P, Peräkylä T, et al. Distal pulse palpation: is it reliable? World J Surg 1999; 23(3): 252–5  </a:t>
            </a:r>
            <a:r>
              <a:rPr lang="en-US" b="1" dirty="0"/>
              <a:t>B-NR</a:t>
            </a:r>
            <a:endParaRPr lang="en-US" dirty="0"/>
          </a:p>
          <a:p>
            <a:r>
              <a:rPr lang="en-US" baseline="30000" dirty="0"/>
              <a:t>111</a:t>
            </a:r>
            <a:r>
              <a:rPr lang="en-US" dirty="0"/>
              <a:t> Mark N, Lyubin A, Gerasi R, Ofir D, Tsur AM, Chen J, Bader T. Comparison of the Effects of Motion and Environment Conditions on Accuracy of Handheld and Finger-Based Pulse Oximeters. Mil Med. 2021 Jan 25;186(Suppl 1): 465-472  </a:t>
            </a:r>
            <a:r>
              <a:rPr lang="en-US" b="1" dirty="0"/>
              <a:t>C-LD</a:t>
            </a:r>
            <a:endParaRPr lang="en-US" dirty="0"/>
          </a:p>
          <a:p>
            <a:r>
              <a:rPr lang="en-US" baseline="30000" dirty="0"/>
              <a:t>112</a:t>
            </a:r>
            <a:r>
              <a:rPr lang="en-US" dirty="0"/>
              <a:t> McIntosh SE, Freer L, Grissom CK, Auerbach PS, Rodway GW, Cochran A, Giesbrecht GG, McDevitt M, Imray CH, Johnson EL, Pandey P, Dow J, Hackett PH. Wilderness Medical Society Clinical Practice Guidelines for the Prevention and Treatment of Frostbite: 2019 Update. Wilderness Environ Med. 2019 Dec;30(4S): S19-S32  </a:t>
            </a:r>
            <a:r>
              <a:rPr lang="en-US" b="1" dirty="0"/>
              <a:t>C-EO</a:t>
            </a:r>
            <a:endParaRPr lang="en-US" dirty="0"/>
          </a:p>
          <a:p>
            <a:r>
              <a:rPr lang="en-US" baseline="30000" dirty="0"/>
              <a:t>113</a:t>
            </a:r>
            <a:r>
              <a:rPr lang="en-US" dirty="0"/>
              <a:t> McManus J, Yershov AL, Ludwig D, et al: Radial pulse character relationships to systolic blood pressure and trauma outcomes. Prehosp Emerg Care 2005; 9(4): 423–8  </a:t>
            </a:r>
            <a:r>
              <a:rPr lang="en-US" b="1" dirty="0"/>
              <a:t>B-NR</a:t>
            </a:r>
            <a:endParaRPr lang="en-US" dirty="0"/>
          </a:p>
          <a:p>
            <a:r>
              <a:rPr lang="en-US" baseline="30000" dirty="0"/>
              <a:t>114</a:t>
            </a:r>
            <a:r>
              <a:rPr lang="en-US" dirty="0"/>
              <a:t> Mehta M. Performing a respiratory assessment. Nursing Critical Care. May 2010; vol 5, issue 3: 45-47 </a:t>
            </a:r>
          </a:p>
          <a:p>
            <a:r>
              <a:rPr lang="en-US" baseline="30000" dirty="0"/>
              <a:t>115</a:t>
            </a:r>
            <a:r>
              <a:rPr lang="en-US" dirty="0"/>
              <a:t> Nagler J, Krauss B. Capnography: a valuable tool for airway management. Emerg Med Clin North Am. 2008 Nov;26(4): 881-97, vii  </a:t>
            </a:r>
            <a:r>
              <a:rPr lang="en-US" b="1" dirty="0"/>
              <a:t>B-NR</a:t>
            </a:r>
            <a:endParaRPr lang="en-US" dirty="0"/>
          </a:p>
          <a:p>
            <a:r>
              <a:rPr lang="en-US" baseline="30000" dirty="0"/>
              <a:t>116</a:t>
            </a:r>
            <a:r>
              <a:rPr lang="en-US" dirty="0"/>
              <a:t> Nakatani K, Yukioka H, Fujimori M, Maeda C, Noguchi H, Ishihara S, Yamanaka I, Tase C. Utility of colorimetric end-tidal carbon dioxide detector for monitoring during prehospital cardiopulmonary resuscitation. Am J Emerg Med. 1999 Mar;17(2): 203-6  </a:t>
            </a:r>
            <a:r>
              <a:rPr lang="en-US" b="1" dirty="0"/>
              <a:t>B-NR</a:t>
            </a:r>
            <a:endParaRPr lang="en-US" dirty="0"/>
          </a:p>
          <a:p>
            <a:r>
              <a:rPr lang="en-US" baseline="30000" dirty="0"/>
              <a:t>117</a:t>
            </a:r>
            <a:r>
              <a:rPr lang="en-US" dirty="0"/>
              <a:t> Naylor JF, Fisher AD, April MD, Schauer SG. An analysis of radial pulse strength to recorded blood pressure in the Department of Defense Trauma Registry. Military Medicine, Volume 185, Issue 11-12, November-December 2020: e1903–e1907  </a:t>
            </a:r>
            <a:r>
              <a:rPr lang="en-US" b="1" dirty="0"/>
              <a:t>B-NR</a:t>
            </a:r>
            <a:endParaRPr lang="en-US" dirty="0"/>
          </a:p>
          <a:p>
            <a:r>
              <a:rPr lang="en-US" baseline="30000" dirty="0"/>
              <a:t>118</a:t>
            </a:r>
            <a:r>
              <a:rPr lang="en-US" dirty="0"/>
              <a:t> Parkes R. Rate of respiration: the forgotten vital sign. Emerg Nurse. 2011 May;19(2): 12-7  </a:t>
            </a:r>
            <a:r>
              <a:rPr lang="en-US" b="1" dirty="0"/>
              <a:t>B-NR</a:t>
            </a:r>
            <a:endParaRPr lang="en-US" dirty="0"/>
          </a:p>
          <a:p>
            <a:r>
              <a:rPr lang="en-US" baseline="30000" dirty="0"/>
              <a:t>119</a:t>
            </a:r>
            <a:r>
              <a:rPr lang="en-US" dirty="0"/>
              <a:t> Prekker ME, Feemster LC, Hough CL, et al. The epidemiology and outcome of prehospital respiratory distress. Acad Emerg Med. 2014;21(5): 543-550  </a:t>
            </a:r>
            <a:r>
              <a:rPr lang="en-US" b="1" dirty="0"/>
              <a:t>B-NR</a:t>
            </a:r>
            <a:endParaRPr lang="en-US" dirty="0"/>
          </a:p>
          <a:p>
            <a:r>
              <a:rPr lang="en-US" baseline="30000" dirty="0"/>
              <a:t>120</a:t>
            </a:r>
            <a:r>
              <a:rPr lang="en-US" dirty="0"/>
              <a:t> Qi J, Ding L, Bao L, Chen D. The ratio of shock index to pulse oxygen saturation predicting mortality of emergency trauma patients. PLoS One. 2020;15(7): e0236094  </a:t>
            </a:r>
            <a:r>
              <a:rPr lang="en-US" b="1" dirty="0"/>
              <a:t>B-NR</a:t>
            </a:r>
            <a:endParaRPr lang="en-US" dirty="0"/>
          </a:p>
          <a:p>
            <a:r>
              <a:rPr lang="en-US" baseline="30000" dirty="0"/>
              <a:t>121</a:t>
            </a:r>
            <a:r>
              <a:rPr lang="en-US" dirty="0"/>
              <a:t> Renard A, Martinet C, Cungi PJ, Combes E, Gasperini G, Cazes N, Carfantan C, Faivre A, Travers S, Kelway C, Benner P. Is E-FAST possible and useful on the battlefield? A feasibility study during medical courses in hostile environment (MEDICHOS): preliminary results. J R Army Med Corps 2019;165: 338–341  </a:t>
            </a:r>
            <a:r>
              <a:rPr lang="en-US" b="1" dirty="0"/>
              <a:t>C-LD</a:t>
            </a:r>
            <a:endParaRPr lang="en-US" dirty="0"/>
          </a:p>
          <a:p>
            <a:r>
              <a:rPr lang="en-US" baseline="30000" dirty="0"/>
              <a:t>122</a:t>
            </a:r>
            <a:r>
              <a:rPr lang="en-US" dirty="0"/>
              <a:t> Ross EM, Matteucci MJ, Shepherd M, Barker M, Orr L. Measuring arterial oxygenation in a high-altitude field environment: comparing portable pulse oximetry with blood gas analysis. Wilderness Environ Med. 2013 Jun;24(2): 112-7  </a:t>
            </a:r>
            <a:r>
              <a:rPr lang="en-US" b="1" dirty="0"/>
              <a:t>B-NR</a:t>
            </a:r>
            <a:endParaRPr lang="en-US" dirty="0"/>
          </a:p>
          <a:p>
            <a:r>
              <a:rPr lang="en-US" baseline="30000" dirty="0"/>
              <a:t>123</a:t>
            </a:r>
            <a:r>
              <a:rPr lang="en-US" dirty="0"/>
              <a:t> Sheak KR, Wiebe DJ, Leary M, Babaeizadeh S, Yuen TC, Zive D, Owens PC, Edelson DP, Daya MR, Idris AH, Abella BS. Quantitative relationship between end-tidal carbon dioxide and CPR quality during both in-hospital and out-of-hospital cardiac arrest. Resuscitation. 2015 Apr;89: 149-54  </a:t>
            </a:r>
            <a:r>
              <a:rPr lang="en-US" b="1" dirty="0"/>
              <a:t>B-NR</a:t>
            </a:r>
            <a:endParaRPr lang="en-US" dirty="0"/>
          </a:p>
          <a:p>
            <a:r>
              <a:rPr lang="en-US" baseline="30000" dirty="0"/>
              <a:t>124</a:t>
            </a:r>
            <a:r>
              <a:rPr lang="en-US" dirty="0"/>
              <a:t> Yan EB, Satgunaseelan L, Paul E, et al. Post-traumatic hypoxia is associated with prolonged cerebral cytokine production, higher serum biomarker levels, and poor outcome in patients with severe traumatic brain injury. J Neurotrauma. </a:t>
            </a:r>
            <a:r>
              <a:rPr lang="en-US"/>
              <a:t>2014;31(7):618-629  </a:t>
            </a:r>
            <a:r>
              <a:rPr lang="en-US" b="1"/>
              <a:t>B-NR</a:t>
            </a:r>
            <a:endParaRPr lang="en-US"/>
          </a:p>
          <a:p>
            <a:endParaRPr lang="en-US"/>
          </a:p>
        </p:txBody>
      </p:sp>
      <p:sp>
        <p:nvSpPr>
          <p:cNvPr id="4" name="Slide Number Placeholder 3"/>
          <p:cNvSpPr>
            <a:spLocks noGrp="1"/>
          </p:cNvSpPr>
          <p:nvPr>
            <p:ph type="sldNum" sz="quarter" idx="5"/>
          </p:nvPr>
        </p:nvSpPr>
        <p:spPr/>
        <p:txBody>
          <a:bodyPr/>
          <a:lstStyle/>
          <a:p>
            <a:fld id="{DBBCC899-BD89-46C9-A8E0-0F42A1E2A259}" type="slidenum">
              <a:rPr lang="en-US" smtClean="0"/>
              <a:t>47</a:t>
            </a:fld>
            <a:endParaRPr lang="en-US"/>
          </a:p>
        </p:txBody>
      </p:sp>
    </p:spTree>
    <p:extLst>
      <p:ext uri="{BB962C8B-B14F-4D97-AF65-F5344CB8AC3E}">
        <p14:creationId xmlns:p14="http://schemas.microsoft.com/office/powerpoint/2010/main" val="26785961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2" name="Holder 2"/>
          <p:cNvSpPr>
            <a:spLocks noGrp="1"/>
          </p:cNvSpPr>
          <p:nvPr>
            <p:ph type="ctrTitle"/>
          </p:nvPr>
        </p:nvSpPr>
        <p:spPr>
          <a:xfrm>
            <a:off x="4165601" y="284988"/>
            <a:ext cx="3860797" cy="33020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6/9/2024</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38100">
              <a:lnSpc>
                <a:spcPts val="1425"/>
              </a:lnSpc>
            </a:pPr>
            <a:fld id="{81D60167-4931-47E6-BA6A-407CBD079E47}" type="slidenum">
              <a:rPr dirty="0">
                <a:solidFill>
                  <a:srgbClr val="767171"/>
                </a:solidFill>
              </a:rPr>
              <a:t>‹#›</a:t>
            </a:fld>
            <a:endParaRPr dirty="0">
              <a:solidFill>
                <a:srgbClr val="767171"/>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757070"/>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6/9/2024</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38100">
              <a:lnSpc>
                <a:spcPts val="1425"/>
              </a:lnSpc>
            </a:pPr>
            <a:fld id="{81D60167-4931-47E6-BA6A-407CBD079E47}" type="slidenum">
              <a:rPr dirty="0">
                <a:solidFill>
                  <a:srgbClr val="767171"/>
                </a:solidFill>
              </a:rPr>
              <a:t>‹#›</a:t>
            </a:fld>
            <a:endParaRPr dirty="0">
              <a:solidFill>
                <a:srgbClr val="767171"/>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757070"/>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6/9/2024</a:t>
            </a:fld>
            <a:endParaRPr lang="en-US"/>
          </a:p>
        </p:txBody>
      </p:sp>
      <p:sp>
        <p:nvSpPr>
          <p:cNvPr id="7" name="Holder 7"/>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38100">
              <a:lnSpc>
                <a:spcPts val="1425"/>
              </a:lnSpc>
            </a:pPr>
            <a:fld id="{81D60167-4931-47E6-BA6A-407CBD079E47}" type="slidenum">
              <a:rPr dirty="0">
                <a:solidFill>
                  <a:srgbClr val="767171"/>
                </a:solidFill>
              </a:rPr>
              <a:t>‹#›</a:t>
            </a:fld>
            <a:endParaRPr dirty="0">
              <a:solidFill>
                <a:srgbClr val="767171"/>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757070"/>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6/9/2024</a:t>
            </a:fld>
            <a:endParaRPr lang="en-US"/>
          </a:p>
        </p:txBody>
      </p:sp>
      <p:sp>
        <p:nvSpPr>
          <p:cNvPr id="5" name="Holder 5"/>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38100">
              <a:lnSpc>
                <a:spcPts val="1425"/>
              </a:lnSpc>
            </a:pPr>
            <a:fld id="{81D60167-4931-47E6-BA6A-407CBD079E47}" type="slidenum">
              <a:rPr dirty="0">
                <a:solidFill>
                  <a:srgbClr val="767171"/>
                </a:solidFill>
              </a:rPr>
              <a:t>‹#›</a:t>
            </a:fld>
            <a:endParaRPr dirty="0">
              <a:solidFill>
                <a:srgbClr val="767171"/>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307847" y="252984"/>
            <a:ext cx="1176528" cy="661416"/>
          </a:xfrm>
          <a:prstGeom prst="rect">
            <a:avLst/>
          </a:prstGeom>
        </p:spPr>
      </p:pic>
      <p:pic>
        <p:nvPicPr>
          <p:cNvPr id="17" name="bg object 17"/>
          <p:cNvPicPr/>
          <p:nvPr/>
        </p:nvPicPr>
        <p:blipFill>
          <a:blip r:embed="rId3" cstate="print"/>
          <a:stretch>
            <a:fillRect/>
          </a:stretch>
        </p:blipFill>
        <p:spPr>
          <a:xfrm>
            <a:off x="3047" y="0"/>
            <a:ext cx="12185904" cy="6857999"/>
          </a:xfrm>
          <a:prstGeom prst="rect">
            <a:avLst/>
          </a:prstGeom>
        </p:spPr>
      </p:pic>
      <p:sp>
        <p:nvSpPr>
          <p:cNvPr id="18" name="bg object 18"/>
          <p:cNvSpPr/>
          <p:nvPr/>
        </p:nvSpPr>
        <p:spPr>
          <a:xfrm>
            <a:off x="6157239" y="5909299"/>
            <a:ext cx="2382520" cy="574675"/>
          </a:xfrm>
          <a:custGeom>
            <a:avLst/>
            <a:gdLst/>
            <a:ahLst/>
            <a:cxnLst/>
            <a:rect l="l" t="t" r="r" b="b"/>
            <a:pathLst>
              <a:path w="2382520" h="574675">
                <a:moveTo>
                  <a:pt x="2286593" y="0"/>
                </a:moveTo>
                <a:lnTo>
                  <a:pt x="95700" y="0"/>
                </a:lnTo>
                <a:lnTo>
                  <a:pt x="58449" y="7520"/>
                </a:lnTo>
                <a:lnTo>
                  <a:pt x="28030" y="28030"/>
                </a:lnTo>
                <a:lnTo>
                  <a:pt x="7520" y="58449"/>
                </a:lnTo>
                <a:lnTo>
                  <a:pt x="0" y="95700"/>
                </a:lnTo>
                <a:lnTo>
                  <a:pt x="0" y="478489"/>
                </a:lnTo>
                <a:lnTo>
                  <a:pt x="7520" y="515740"/>
                </a:lnTo>
                <a:lnTo>
                  <a:pt x="28030" y="546159"/>
                </a:lnTo>
                <a:lnTo>
                  <a:pt x="58449" y="566669"/>
                </a:lnTo>
                <a:lnTo>
                  <a:pt x="95700" y="574189"/>
                </a:lnTo>
                <a:lnTo>
                  <a:pt x="2286593" y="574189"/>
                </a:lnTo>
                <a:lnTo>
                  <a:pt x="2323844" y="566669"/>
                </a:lnTo>
                <a:lnTo>
                  <a:pt x="2354264" y="546159"/>
                </a:lnTo>
                <a:lnTo>
                  <a:pt x="2374773" y="515740"/>
                </a:lnTo>
                <a:lnTo>
                  <a:pt x="2382293" y="478489"/>
                </a:lnTo>
                <a:lnTo>
                  <a:pt x="2382293" y="95700"/>
                </a:lnTo>
                <a:lnTo>
                  <a:pt x="2374773" y="58449"/>
                </a:lnTo>
                <a:lnTo>
                  <a:pt x="2354264" y="28030"/>
                </a:lnTo>
                <a:lnTo>
                  <a:pt x="2323844" y="7520"/>
                </a:lnTo>
                <a:lnTo>
                  <a:pt x="2286593" y="0"/>
                </a:lnTo>
                <a:close/>
              </a:path>
            </a:pathLst>
          </a:custGeom>
          <a:solidFill>
            <a:srgbClr val="1A1B1B">
              <a:alpha val="29798"/>
            </a:srgbClr>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6/9/2024</a:t>
            </a:fld>
            <a:endParaRPr lang="en-US"/>
          </a:p>
        </p:txBody>
      </p:sp>
      <p:sp>
        <p:nvSpPr>
          <p:cNvPr id="4" name="Holder 4"/>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38100">
              <a:lnSpc>
                <a:spcPts val="1425"/>
              </a:lnSpc>
            </a:pPr>
            <a:fld id="{81D60167-4931-47E6-BA6A-407CBD079E47}" type="slidenum">
              <a:rPr dirty="0">
                <a:solidFill>
                  <a:srgbClr val="767171"/>
                </a:solidFill>
              </a:rPr>
              <a:t>‹#›</a:t>
            </a:fld>
            <a:endParaRPr dirty="0">
              <a:solidFill>
                <a:srgbClr val="767171"/>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094865" y="226850"/>
            <a:ext cx="8002269" cy="1042035"/>
          </a:xfrm>
          <a:prstGeom prst="rect">
            <a:avLst/>
          </a:prstGeom>
        </p:spPr>
        <p:txBody>
          <a:bodyPr wrap="square" lIns="0" tIns="0" rIns="0" bIns="0">
            <a:spAutoFit/>
          </a:bodyPr>
          <a:lstStyle>
            <a:lvl1pPr>
              <a:defRPr sz="2000" b="1" i="0">
                <a:solidFill>
                  <a:srgbClr val="757070"/>
                </a:solidFill>
                <a:latin typeface="Arial"/>
                <a:cs typeface="Arial"/>
              </a:defRPr>
            </a:lvl1pPr>
          </a:lstStyle>
          <a:p>
            <a:endParaRPr/>
          </a:p>
        </p:txBody>
      </p:sp>
      <p:sp>
        <p:nvSpPr>
          <p:cNvPr id="3" name="Holder 3"/>
          <p:cNvSpPr>
            <a:spLocks noGrp="1"/>
          </p:cNvSpPr>
          <p:nvPr>
            <p:ph type="body" idx="1"/>
          </p:nvPr>
        </p:nvSpPr>
        <p:spPr>
          <a:xfrm>
            <a:off x="812514" y="1849404"/>
            <a:ext cx="10801350" cy="467487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9407066" y="6563385"/>
            <a:ext cx="2020570" cy="181609"/>
          </a:xfrm>
          <a:prstGeom prst="rect">
            <a:avLst/>
          </a:prstGeom>
        </p:spPr>
        <p:txBody>
          <a:bodyPr wrap="square" lIns="0" tIns="0" rIns="0" bIns="0">
            <a:spAutoFit/>
          </a:bodyPr>
          <a:lstStyle>
            <a:lvl1pPr>
              <a:defRPr sz="1100" b="0" i="0">
                <a:solidFill>
                  <a:srgbClr val="CD9147"/>
                </a:solidFill>
                <a:latin typeface="Arial MT"/>
                <a:cs typeface="Arial MT"/>
              </a:defRPr>
            </a:lvl1p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6/9/2024</a:t>
            </a:fld>
            <a:endParaRPr lang="en-US"/>
          </a:p>
        </p:txBody>
      </p:sp>
      <p:sp>
        <p:nvSpPr>
          <p:cNvPr id="6" name="Holder 6"/>
          <p:cNvSpPr>
            <a:spLocks noGrp="1"/>
          </p:cNvSpPr>
          <p:nvPr>
            <p:ph type="sldNum" sz="quarter" idx="7"/>
          </p:nvPr>
        </p:nvSpPr>
        <p:spPr>
          <a:xfrm>
            <a:off x="11615532" y="6567128"/>
            <a:ext cx="244475" cy="196215"/>
          </a:xfrm>
          <a:prstGeom prst="rect">
            <a:avLst/>
          </a:prstGeom>
        </p:spPr>
        <p:txBody>
          <a:bodyPr wrap="square" lIns="0" tIns="0" rIns="0" bIns="0">
            <a:spAutoFit/>
          </a:bodyPr>
          <a:lstStyle>
            <a:lvl1pPr>
              <a:defRPr sz="1200" b="0" i="0">
                <a:solidFill>
                  <a:schemeClr val="tx1"/>
                </a:solidFill>
                <a:latin typeface="Arial MT"/>
                <a:cs typeface="Arial MT"/>
              </a:defRPr>
            </a:lvl1pPr>
          </a:lstStyle>
          <a:p>
            <a:pPr marL="38100">
              <a:lnSpc>
                <a:spcPts val="1425"/>
              </a:lnSpc>
            </a:pPr>
            <a:fld id="{81D60167-4931-47E6-BA6A-407CBD079E47}" type="slidenum">
              <a:rPr dirty="0">
                <a:solidFill>
                  <a:srgbClr val="767171"/>
                </a:solidFill>
              </a:rPr>
              <a:t>‹#›</a:t>
            </a:fld>
            <a:endParaRPr dirty="0">
              <a:solidFill>
                <a:srgbClr val="767171"/>
              </a:solidFill>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3" Type="http://schemas.openxmlformats.org/officeDocument/2006/relationships/image" Target="../media/image1.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png"/><Relationship Id="rId7"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png"/><Relationship Id="rId7"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26.png"/><Relationship Id="rId11" Type="http://schemas.openxmlformats.org/officeDocument/2006/relationships/image" Target="../media/image29.png"/><Relationship Id="rId5" Type="http://schemas.openxmlformats.org/officeDocument/2006/relationships/image" Target="../media/image22.png"/><Relationship Id="rId10" Type="http://schemas.openxmlformats.org/officeDocument/2006/relationships/image" Target="../media/image28.png"/><Relationship Id="rId4" Type="http://schemas.openxmlformats.org/officeDocument/2006/relationships/image" Target="../media/image21.png"/><Relationship Id="rId9" Type="http://schemas.openxmlformats.org/officeDocument/2006/relationships/image" Target="../media/image24.png"/></Relationships>
</file>

<file path=ppt/slides/_rels/slide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1.png"/><Relationship Id="rId7"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35.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1.png"/><Relationship Id="rId7" Type="http://schemas.openxmlformats.org/officeDocument/2006/relationships/image" Target="../media/image4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3.pn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png"/><Relationship Id="rId4" Type="http://schemas.openxmlformats.org/officeDocument/2006/relationships/image" Target="../media/image41.png"/><Relationship Id="rId9" Type="http://schemas.openxmlformats.org/officeDocument/2006/relationships/image" Target="../media/image4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58.png"/><Relationship Id="rId3" Type="http://schemas.openxmlformats.org/officeDocument/2006/relationships/image" Target="../media/image1.png"/><Relationship Id="rId7" Type="http://schemas.openxmlformats.org/officeDocument/2006/relationships/image" Target="../media/image52.png"/><Relationship Id="rId12" Type="http://schemas.openxmlformats.org/officeDocument/2006/relationships/image" Target="../media/image57.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51.pn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png"/><Relationship Id="rId4" Type="http://schemas.openxmlformats.org/officeDocument/2006/relationships/image" Target="../media/image49.png"/><Relationship Id="rId9" Type="http://schemas.openxmlformats.org/officeDocument/2006/relationships/image" Target="../media/image54.png"/><Relationship Id="rId14" Type="http://schemas.openxmlformats.org/officeDocument/2006/relationships/image" Target="../media/image59.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3.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8" Type="http://schemas.openxmlformats.org/officeDocument/2006/relationships/image" Target="../media/image68.png"/><Relationship Id="rId13" Type="http://schemas.openxmlformats.org/officeDocument/2006/relationships/image" Target="../media/image73.png"/><Relationship Id="rId3" Type="http://schemas.openxmlformats.org/officeDocument/2006/relationships/image" Target="../media/image1.png"/><Relationship Id="rId7" Type="http://schemas.openxmlformats.org/officeDocument/2006/relationships/image" Target="../media/image67.png"/><Relationship Id="rId12" Type="http://schemas.openxmlformats.org/officeDocument/2006/relationships/image" Target="../media/image7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66.png"/><Relationship Id="rId11" Type="http://schemas.openxmlformats.org/officeDocument/2006/relationships/image" Target="../media/image71.png"/><Relationship Id="rId5" Type="http://schemas.openxmlformats.org/officeDocument/2006/relationships/image" Target="../media/image65.png"/><Relationship Id="rId15" Type="http://schemas.openxmlformats.org/officeDocument/2006/relationships/image" Target="../media/image75.png"/><Relationship Id="rId10" Type="http://schemas.openxmlformats.org/officeDocument/2006/relationships/image" Target="../media/image70.png"/><Relationship Id="rId4" Type="http://schemas.openxmlformats.org/officeDocument/2006/relationships/image" Target="../media/image64.png"/><Relationship Id="rId9" Type="http://schemas.openxmlformats.org/officeDocument/2006/relationships/image" Target="../media/image69.png"/><Relationship Id="rId14" Type="http://schemas.openxmlformats.org/officeDocument/2006/relationships/image" Target="../media/image74.png"/></Relationships>
</file>

<file path=ppt/slides/_rels/slide19.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1.png"/><Relationship Id="rId7" Type="http://schemas.openxmlformats.org/officeDocument/2006/relationships/image" Target="../media/image79.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2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21.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1.png"/><Relationship Id="rId7" Type="http://schemas.openxmlformats.org/officeDocument/2006/relationships/image" Target="../media/image88.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22.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92.png"/><Relationship Id="rId4" Type="http://schemas.openxmlformats.org/officeDocument/2006/relationships/image" Target="../media/image91.png"/></Relationships>
</file>

<file path=ppt/slides/_rels/slide23.xml.rels><?xml version="1.0" encoding="UTF-8" standalone="yes"?>
<Relationships xmlns="http://schemas.openxmlformats.org/package/2006/relationships"><Relationship Id="rId8" Type="http://schemas.openxmlformats.org/officeDocument/2006/relationships/image" Target="../media/image97.png"/><Relationship Id="rId3" Type="http://schemas.openxmlformats.org/officeDocument/2006/relationships/image" Target="../media/image1.png"/><Relationship Id="rId7" Type="http://schemas.openxmlformats.org/officeDocument/2006/relationships/image" Target="../media/image96.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 Id="rId9" Type="http://schemas.openxmlformats.org/officeDocument/2006/relationships/image" Target="../media/image98.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25.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image" Target="../media/image1.png"/><Relationship Id="rId7" Type="http://schemas.openxmlformats.org/officeDocument/2006/relationships/image" Target="../media/image105.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104.png"/><Relationship Id="rId5" Type="http://schemas.openxmlformats.org/officeDocument/2006/relationships/image" Target="../media/image103.png"/><Relationship Id="rId10" Type="http://schemas.openxmlformats.org/officeDocument/2006/relationships/image" Target="../media/image108.png"/><Relationship Id="rId4" Type="http://schemas.openxmlformats.org/officeDocument/2006/relationships/image" Target="../media/image102.png"/><Relationship Id="rId9" Type="http://schemas.openxmlformats.org/officeDocument/2006/relationships/image" Target="../media/image107.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image" Target="../media/image1.png"/><Relationship Id="rId7" Type="http://schemas.openxmlformats.org/officeDocument/2006/relationships/image" Target="../media/image112.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28.xml.rels><?xml version="1.0" encoding="UTF-8" standalone="yes"?>
<Relationships xmlns="http://schemas.openxmlformats.org/package/2006/relationships"><Relationship Id="rId8" Type="http://schemas.openxmlformats.org/officeDocument/2006/relationships/image" Target="../media/image118.png"/><Relationship Id="rId3" Type="http://schemas.openxmlformats.org/officeDocument/2006/relationships/image" Target="../media/image1.png"/><Relationship Id="rId7" Type="http://schemas.openxmlformats.org/officeDocument/2006/relationships/image" Target="../media/image117.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116.png"/><Relationship Id="rId5" Type="http://schemas.openxmlformats.org/officeDocument/2006/relationships/image" Target="../media/image115.png"/><Relationship Id="rId4" Type="http://schemas.openxmlformats.org/officeDocument/2006/relationships/image" Target="../media/image114.png"/><Relationship Id="rId9" Type="http://schemas.openxmlformats.org/officeDocument/2006/relationships/image" Target="../media/image119.png"/></Relationships>
</file>

<file path=ppt/slides/_rels/slide29.xml.rels><?xml version="1.0" encoding="UTF-8" standalone="yes"?>
<Relationships xmlns="http://schemas.openxmlformats.org/package/2006/relationships"><Relationship Id="rId8" Type="http://schemas.openxmlformats.org/officeDocument/2006/relationships/image" Target="../media/image124.png"/><Relationship Id="rId3" Type="http://schemas.openxmlformats.org/officeDocument/2006/relationships/image" Target="../media/image1.png"/><Relationship Id="rId7" Type="http://schemas.openxmlformats.org/officeDocument/2006/relationships/image" Target="../media/image123.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122.png"/><Relationship Id="rId5" Type="http://schemas.openxmlformats.org/officeDocument/2006/relationships/image" Target="../media/image121.png"/><Relationship Id="rId4" Type="http://schemas.openxmlformats.org/officeDocument/2006/relationships/image" Target="../media/image120.png"/></Relationships>
</file>

<file path=ppt/slides/_rels/slide30.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28.png"/><Relationship Id="rId5" Type="http://schemas.openxmlformats.org/officeDocument/2006/relationships/image" Target="../media/image127.png"/><Relationship Id="rId4" Type="http://schemas.openxmlformats.org/officeDocument/2006/relationships/image" Target="../media/image126.png"/></Relationships>
</file>

<file path=ppt/slides/_rels/slide31.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32.png"/><Relationship Id="rId5" Type="http://schemas.openxmlformats.org/officeDocument/2006/relationships/image" Target="../media/image131.png"/><Relationship Id="rId4" Type="http://schemas.openxmlformats.org/officeDocument/2006/relationships/image" Target="../media/image130.png"/></Relationships>
</file>

<file path=ppt/slides/_rels/slide32.xml.rels><?xml version="1.0" encoding="UTF-8" standalone="yes"?>
<Relationships xmlns="http://schemas.openxmlformats.org/package/2006/relationships"><Relationship Id="rId8" Type="http://schemas.openxmlformats.org/officeDocument/2006/relationships/image" Target="../media/image138.png"/><Relationship Id="rId3" Type="http://schemas.openxmlformats.org/officeDocument/2006/relationships/image" Target="../media/image133.png"/><Relationship Id="rId7" Type="http://schemas.openxmlformats.org/officeDocument/2006/relationships/image" Target="../media/image137.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36.png"/><Relationship Id="rId5" Type="http://schemas.openxmlformats.org/officeDocument/2006/relationships/image" Target="../media/image135.png"/><Relationship Id="rId10" Type="http://schemas.openxmlformats.org/officeDocument/2006/relationships/image" Target="../media/image140.png"/><Relationship Id="rId4" Type="http://schemas.openxmlformats.org/officeDocument/2006/relationships/image" Target="../media/image134.png"/><Relationship Id="rId9" Type="http://schemas.openxmlformats.org/officeDocument/2006/relationships/image" Target="../media/image139.png"/></Relationships>
</file>

<file path=ppt/slides/_rels/slide33.xml.rels><?xml version="1.0" encoding="UTF-8" standalone="yes"?>
<Relationships xmlns="http://schemas.openxmlformats.org/package/2006/relationships"><Relationship Id="rId3" Type="http://schemas.openxmlformats.org/officeDocument/2006/relationships/image" Target="../media/image141.png"/><Relationship Id="rId7" Type="http://schemas.openxmlformats.org/officeDocument/2006/relationships/image" Target="../media/image145.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44.png"/><Relationship Id="rId5" Type="http://schemas.openxmlformats.org/officeDocument/2006/relationships/image" Target="../media/image143.png"/><Relationship Id="rId4" Type="http://schemas.openxmlformats.org/officeDocument/2006/relationships/image" Target="../media/image142.png"/></Relationships>
</file>

<file path=ppt/slides/_rels/slide34.xml.rels><?xml version="1.0" encoding="UTF-8" standalone="yes"?>
<Relationships xmlns="http://schemas.openxmlformats.org/package/2006/relationships"><Relationship Id="rId8" Type="http://schemas.openxmlformats.org/officeDocument/2006/relationships/image" Target="../media/image150.png"/><Relationship Id="rId3" Type="http://schemas.openxmlformats.org/officeDocument/2006/relationships/image" Target="../media/image146.png"/><Relationship Id="rId7" Type="http://schemas.openxmlformats.org/officeDocument/2006/relationships/image" Target="../media/image149.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39.png"/><Relationship Id="rId5" Type="http://schemas.openxmlformats.org/officeDocument/2006/relationships/image" Target="../media/image148.png"/><Relationship Id="rId10" Type="http://schemas.openxmlformats.org/officeDocument/2006/relationships/image" Target="../media/image152.png"/><Relationship Id="rId4" Type="http://schemas.openxmlformats.org/officeDocument/2006/relationships/image" Target="../media/image147.png"/><Relationship Id="rId9" Type="http://schemas.openxmlformats.org/officeDocument/2006/relationships/image" Target="../media/image151.png"/></Relationships>
</file>

<file path=ppt/slides/_rels/slide35.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55.png"/><Relationship Id="rId5" Type="http://schemas.openxmlformats.org/officeDocument/2006/relationships/image" Target="../media/image154.png"/><Relationship Id="rId4" Type="http://schemas.openxmlformats.org/officeDocument/2006/relationships/image" Target="../media/image153.png"/></Relationships>
</file>

<file path=ppt/slides/_rels/slide36.xml.rels><?xml version="1.0" encoding="UTF-8" standalone="yes"?>
<Relationships xmlns="http://schemas.openxmlformats.org/package/2006/relationships"><Relationship Id="rId8" Type="http://schemas.openxmlformats.org/officeDocument/2006/relationships/image" Target="../media/image159.png"/><Relationship Id="rId3" Type="http://schemas.openxmlformats.org/officeDocument/2006/relationships/image" Target="../media/image156.png"/><Relationship Id="rId7" Type="http://schemas.openxmlformats.org/officeDocument/2006/relationships/image" Target="../media/image139.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58.png"/><Relationship Id="rId5" Type="http://schemas.openxmlformats.org/officeDocument/2006/relationships/image" Target="../media/image157.png"/><Relationship Id="rId10" Type="http://schemas.openxmlformats.org/officeDocument/2006/relationships/image" Target="../media/image161.png"/><Relationship Id="rId4" Type="http://schemas.openxmlformats.org/officeDocument/2006/relationships/image" Target="../media/image138.png"/><Relationship Id="rId9" Type="http://schemas.openxmlformats.org/officeDocument/2006/relationships/image" Target="../media/image160.png"/></Relationships>
</file>

<file path=ppt/slides/_rels/slide37.xml.rels><?xml version="1.0" encoding="UTF-8" standalone="yes"?>
<Relationships xmlns="http://schemas.openxmlformats.org/package/2006/relationships"><Relationship Id="rId3" Type="http://schemas.openxmlformats.org/officeDocument/2006/relationships/image" Target="../media/image162.png"/><Relationship Id="rId7" Type="http://schemas.openxmlformats.org/officeDocument/2006/relationships/image" Target="../media/image166.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65.png"/><Relationship Id="rId5" Type="http://schemas.openxmlformats.org/officeDocument/2006/relationships/image" Target="../media/image164.png"/><Relationship Id="rId4" Type="http://schemas.openxmlformats.org/officeDocument/2006/relationships/image" Target="../media/image163.png"/></Relationships>
</file>

<file path=ppt/slides/_rels/slide38.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0.png"/><Relationship Id="rId5" Type="http://schemas.openxmlformats.org/officeDocument/2006/relationships/image" Target="../media/image169.png"/><Relationship Id="rId4" Type="http://schemas.openxmlformats.org/officeDocument/2006/relationships/image" Target="../media/image168.png"/></Relationships>
</file>

<file path=ppt/slides/_rels/slide39.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4.png"/><Relationship Id="rId5" Type="http://schemas.openxmlformats.org/officeDocument/2006/relationships/image" Target="../media/image173.png"/><Relationship Id="rId4" Type="http://schemas.openxmlformats.org/officeDocument/2006/relationships/image" Target="../media/image172.png"/></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178.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177.png"/><Relationship Id="rId5" Type="http://schemas.openxmlformats.org/officeDocument/2006/relationships/image" Target="../media/image176.png"/><Relationship Id="rId4" Type="http://schemas.openxmlformats.org/officeDocument/2006/relationships/image" Target="../media/image175.png"/></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180.png"/><Relationship Id="rId4" Type="http://schemas.openxmlformats.org/officeDocument/2006/relationships/image" Target="../media/image179.png"/></Relationships>
</file>

<file path=ppt/slides/_rels/slide4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81.png"/></Relationships>
</file>

<file path=ppt/slides/_rels/slide43.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185.png"/><Relationship Id="rId5" Type="http://schemas.openxmlformats.org/officeDocument/2006/relationships/image" Target="../media/image184.png"/><Relationship Id="rId4" Type="http://schemas.openxmlformats.org/officeDocument/2006/relationships/image" Target="../media/image183.png"/></Relationships>
</file>

<file path=ppt/slides/_rels/slide46.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39.png"/><Relationship Id="rId1" Type="http://schemas.openxmlformats.org/officeDocument/2006/relationships/slideLayout" Target="../slideLayouts/slideLayout1.xml"/><Relationship Id="rId6" Type="http://schemas.openxmlformats.org/officeDocument/2006/relationships/image" Target="../media/image189.png"/><Relationship Id="rId5" Type="http://schemas.openxmlformats.org/officeDocument/2006/relationships/image" Target="../media/image188.png"/><Relationship Id="rId4" Type="http://schemas.openxmlformats.org/officeDocument/2006/relationships/image" Target="../media/image187.png"/></Relationships>
</file>

<file path=ppt/slides/_rels/slide4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90.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6397473" y="5934026"/>
            <a:ext cx="1901825" cy="491490"/>
          </a:xfrm>
          <a:prstGeom prst="rect">
            <a:avLst/>
          </a:prstGeom>
        </p:spPr>
        <p:txBody>
          <a:bodyPr vert="horz" wrap="square" lIns="0" tIns="25400" rIns="0" bIns="0" rtlCol="0">
            <a:spAutoFit/>
          </a:bodyPr>
          <a:lstStyle/>
          <a:p>
            <a:pPr marL="635" algn="ctr">
              <a:lnSpc>
                <a:spcPct val="100000"/>
              </a:lnSpc>
              <a:spcBef>
                <a:spcPts val="200"/>
              </a:spcBef>
            </a:pPr>
            <a:r>
              <a:rPr sz="1600" dirty="0">
                <a:solidFill>
                  <a:srgbClr val="D9D9D9"/>
                </a:solidFill>
                <a:latin typeface="Arial Black"/>
                <a:cs typeface="Arial Black"/>
              </a:rPr>
              <a:t>TCCC</a:t>
            </a:r>
            <a:r>
              <a:rPr sz="1600" spc="-30" dirty="0">
                <a:solidFill>
                  <a:srgbClr val="D9D9D9"/>
                </a:solidFill>
                <a:latin typeface="Arial Black"/>
                <a:cs typeface="Arial Black"/>
              </a:rPr>
              <a:t> </a:t>
            </a:r>
            <a:r>
              <a:rPr sz="1600" spc="-5" dirty="0">
                <a:solidFill>
                  <a:srgbClr val="D9D9D9"/>
                </a:solidFill>
                <a:latin typeface="Arial MT"/>
                <a:cs typeface="Arial MT"/>
              </a:rPr>
              <a:t>TIER</a:t>
            </a:r>
            <a:r>
              <a:rPr sz="1600" spc="-25" dirty="0">
                <a:solidFill>
                  <a:srgbClr val="D9D9D9"/>
                </a:solidFill>
                <a:latin typeface="Arial MT"/>
                <a:cs typeface="Arial MT"/>
              </a:rPr>
              <a:t> </a:t>
            </a:r>
            <a:r>
              <a:rPr sz="1600" dirty="0">
                <a:solidFill>
                  <a:srgbClr val="D9D9D9"/>
                </a:solidFill>
                <a:latin typeface="Arial MT"/>
                <a:cs typeface="Arial MT"/>
              </a:rPr>
              <a:t>3</a:t>
            </a:r>
            <a:endParaRPr sz="1600">
              <a:latin typeface="Arial MT"/>
              <a:cs typeface="Arial MT"/>
            </a:endParaRPr>
          </a:p>
          <a:p>
            <a:pPr algn="ctr">
              <a:lnSpc>
                <a:spcPct val="100000"/>
              </a:lnSpc>
              <a:spcBef>
                <a:spcPts val="85"/>
              </a:spcBef>
            </a:pPr>
            <a:r>
              <a:rPr sz="1300" spc="-5" dirty="0">
                <a:solidFill>
                  <a:srgbClr val="D9D9D9"/>
                </a:solidFill>
                <a:latin typeface="Arial MT"/>
                <a:cs typeface="Arial MT"/>
              </a:rPr>
              <a:t>Combat</a:t>
            </a:r>
            <a:r>
              <a:rPr sz="1300" spc="-10" dirty="0">
                <a:solidFill>
                  <a:srgbClr val="D9D9D9"/>
                </a:solidFill>
                <a:latin typeface="Arial MT"/>
                <a:cs typeface="Arial MT"/>
              </a:rPr>
              <a:t> </a:t>
            </a:r>
            <a:r>
              <a:rPr sz="1300" spc="-5" dirty="0">
                <a:solidFill>
                  <a:srgbClr val="D9D9D9"/>
                </a:solidFill>
                <a:latin typeface="Arial MT"/>
                <a:cs typeface="Arial MT"/>
              </a:rPr>
              <a:t>Medic/Corpsman</a:t>
            </a:r>
            <a:endParaRPr sz="1300">
              <a:latin typeface="Arial MT"/>
              <a:cs typeface="Arial MT"/>
            </a:endParaRPr>
          </a:p>
        </p:txBody>
      </p:sp>
      <p:sp>
        <p:nvSpPr>
          <p:cNvPr id="3" name="object 3"/>
          <p:cNvSpPr/>
          <p:nvPr/>
        </p:nvSpPr>
        <p:spPr>
          <a:xfrm>
            <a:off x="8715362" y="5909299"/>
            <a:ext cx="2382520" cy="574675"/>
          </a:xfrm>
          <a:custGeom>
            <a:avLst/>
            <a:gdLst/>
            <a:ahLst/>
            <a:cxnLst/>
            <a:rect l="l" t="t" r="r" b="b"/>
            <a:pathLst>
              <a:path w="2382520" h="574675">
                <a:moveTo>
                  <a:pt x="2286593" y="0"/>
                </a:moveTo>
                <a:lnTo>
                  <a:pt x="95700" y="0"/>
                </a:lnTo>
                <a:lnTo>
                  <a:pt x="58449" y="7520"/>
                </a:lnTo>
                <a:lnTo>
                  <a:pt x="28030" y="28030"/>
                </a:lnTo>
                <a:lnTo>
                  <a:pt x="7520" y="58449"/>
                </a:lnTo>
                <a:lnTo>
                  <a:pt x="0" y="95700"/>
                </a:lnTo>
                <a:lnTo>
                  <a:pt x="0" y="478489"/>
                </a:lnTo>
                <a:lnTo>
                  <a:pt x="7520" y="515740"/>
                </a:lnTo>
                <a:lnTo>
                  <a:pt x="28030" y="546159"/>
                </a:lnTo>
                <a:lnTo>
                  <a:pt x="58449" y="566669"/>
                </a:lnTo>
                <a:lnTo>
                  <a:pt x="95700" y="574189"/>
                </a:lnTo>
                <a:lnTo>
                  <a:pt x="2286593" y="574189"/>
                </a:lnTo>
                <a:lnTo>
                  <a:pt x="2323844" y="566669"/>
                </a:lnTo>
                <a:lnTo>
                  <a:pt x="2354264" y="546159"/>
                </a:lnTo>
                <a:lnTo>
                  <a:pt x="2374773" y="515740"/>
                </a:lnTo>
                <a:lnTo>
                  <a:pt x="2382293" y="478489"/>
                </a:lnTo>
                <a:lnTo>
                  <a:pt x="2382293" y="95700"/>
                </a:lnTo>
                <a:lnTo>
                  <a:pt x="2374773" y="58449"/>
                </a:lnTo>
                <a:lnTo>
                  <a:pt x="2354264" y="28030"/>
                </a:lnTo>
                <a:lnTo>
                  <a:pt x="2323844" y="7520"/>
                </a:lnTo>
                <a:lnTo>
                  <a:pt x="2286593" y="0"/>
                </a:lnTo>
                <a:close/>
              </a:path>
            </a:pathLst>
          </a:custGeom>
          <a:solidFill>
            <a:srgbClr val="1A1B1B"/>
          </a:solidFill>
        </p:spPr>
        <p:txBody>
          <a:bodyPr wrap="square" lIns="0" tIns="0" rIns="0" bIns="0" rtlCol="0"/>
          <a:lstStyle/>
          <a:p>
            <a:endParaRPr/>
          </a:p>
        </p:txBody>
      </p:sp>
      <p:sp>
        <p:nvSpPr>
          <p:cNvPr id="4" name="object 4"/>
          <p:cNvSpPr txBox="1"/>
          <p:nvPr/>
        </p:nvSpPr>
        <p:spPr>
          <a:xfrm>
            <a:off x="8854790" y="5934026"/>
            <a:ext cx="2103120" cy="491490"/>
          </a:xfrm>
          <a:prstGeom prst="rect">
            <a:avLst/>
          </a:prstGeom>
        </p:spPr>
        <p:txBody>
          <a:bodyPr vert="horz" wrap="square" lIns="0" tIns="25400" rIns="0" bIns="0" rtlCol="0">
            <a:spAutoFit/>
          </a:bodyPr>
          <a:lstStyle/>
          <a:p>
            <a:pPr marL="635" algn="ctr">
              <a:lnSpc>
                <a:spcPct val="100000"/>
              </a:lnSpc>
              <a:spcBef>
                <a:spcPts val="200"/>
              </a:spcBef>
            </a:pPr>
            <a:r>
              <a:rPr sz="1600" dirty="0">
                <a:solidFill>
                  <a:srgbClr val="FFFFFF"/>
                </a:solidFill>
                <a:latin typeface="Arial Black"/>
                <a:cs typeface="Arial Black"/>
              </a:rPr>
              <a:t>TCCC</a:t>
            </a:r>
            <a:r>
              <a:rPr sz="1600" spc="-110" dirty="0">
                <a:solidFill>
                  <a:srgbClr val="FFFFFF"/>
                </a:solidFill>
                <a:latin typeface="Arial Black"/>
                <a:cs typeface="Arial Black"/>
              </a:rPr>
              <a:t> </a:t>
            </a:r>
            <a:r>
              <a:rPr sz="1600" spc="-5" dirty="0">
                <a:solidFill>
                  <a:srgbClr val="FFFFFF"/>
                </a:solidFill>
                <a:latin typeface="Arial MT"/>
                <a:cs typeface="Arial MT"/>
              </a:rPr>
              <a:t>TIER</a:t>
            </a:r>
            <a:r>
              <a:rPr sz="1600" spc="-30" dirty="0">
                <a:solidFill>
                  <a:srgbClr val="FFFFFF"/>
                </a:solidFill>
                <a:latin typeface="Arial MT"/>
                <a:cs typeface="Arial MT"/>
              </a:rPr>
              <a:t> </a:t>
            </a:r>
            <a:r>
              <a:rPr sz="1600" dirty="0">
                <a:solidFill>
                  <a:srgbClr val="FFFFFF"/>
                </a:solidFill>
                <a:latin typeface="Arial MT"/>
                <a:cs typeface="Arial MT"/>
              </a:rPr>
              <a:t>4</a:t>
            </a:r>
            <a:endParaRPr sz="1600">
              <a:latin typeface="Arial MT"/>
              <a:cs typeface="Arial MT"/>
            </a:endParaRPr>
          </a:p>
          <a:p>
            <a:pPr algn="ctr">
              <a:lnSpc>
                <a:spcPct val="100000"/>
              </a:lnSpc>
              <a:spcBef>
                <a:spcPts val="85"/>
              </a:spcBef>
            </a:pPr>
            <a:r>
              <a:rPr sz="1300" spc="-5" dirty="0">
                <a:solidFill>
                  <a:srgbClr val="FFFFFF"/>
                </a:solidFill>
                <a:latin typeface="Arial MT"/>
                <a:cs typeface="Arial MT"/>
              </a:rPr>
              <a:t>Combat Paramedic/Provider</a:t>
            </a:r>
            <a:endParaRPr sz="1300">
              <a:latin typeface="Arial MT"/>
              <a:cs typeface="Arial MT"/>
            </a:endParaRPr>
          </a:p>
        </p:txBody>
      </p:sp>
      <p:sp>
        <p:nvSpPr>
          <p:cNvPr id="5" name="object 5"/>
          <p:cNvSpPr/>
          <p:nvPr/>
        </p:nvSpPr>
        <p:spPr>
          <a:xfrm>
            <a:off x="1040996" y="5909299"/>
            <a:ext cx="2382520" cy="574675"/>
          </a:xfrm>
          <a:custGeom>
            <a:avLst/>
            <a:gdLst/>
            <a:ahLst/>
            <a:cxnLst/>
            <a:rect l="l" t="t" r="r" b="b"/>
            <a:pathLst>
              <a:path w="2382520" h="574675">
                <a:moveTo>
                  <a:pt x="2286593" y="0"/>
                </a:moveTo>
                <a:lnTo>
                  <a:pt x="95700" y="0"/>
                </a:lnTo>
                <a:lnTo>
                  <a:pt x="58449" y="7520"/>
                </a:lnTo>
                <a:lnTo>
                  <a:pt x="28030" y="28030"/>
                </a:lnTo>
                <a:lnTo>
                  <a:pt x="7520" y="58449"/>
                </a:lnTo>
                <a:lnTo>
                  <a:pt x="0" y="95700"/>
                </a:lnTo>
                <a:lnTo>
                  <a:pt x="0" y="478489"/>
                </a:lnTo>
                <a:lnTo>
                  <a:pt x="7520" y="515740"/>
                </a:lnTo>
                <a:lnTo>
                  <a:pt x="28030" y="546159"/>
                </a:lnTo>
                <a:lnTo>
                  <a:pt x="58449" y="566669"/>
                </a:lnTo>
                <a:lnTo>
                  <a:pt x="95700" y="574189"/>
                </a:lnTo>
                <a:lnTo>
                  <a:pt x="2286593" y="574189"/>
                </a:lnTo>
                <a:lnTo>
                  <a:pt x="2323844" y="566669"/>
                </a:lnTo>
                <a:lnTo>
                  <a:pt x="2354263" y="546159"/>
                </a:lnTo>
                <a:lnTo>
                  <a:pt x="2374773" y="515740"/>
                </a:lnTo>
                <a:lnTo>
                  <a:pt x="2382294" y="478489"/>
                </a:lnTo>
                <a:lnTo>
                  <a:pt x="2382294" y="95700"/>
                </a:lnTo>
                <a:lnTo>
                  <a:pt x="2374773" y="58449"/>
                </a:lnTo>
                <a:lnTo>
                  <a:pt x="2354263" y="28030"/>
                </a:lnTo>
                <a:lnTo>
                  <a:pt x="2323844" y="7520"/>
                </a:lnTo>
                <a:lnTo>
                  <a:pt x="2286593" y="0"/>
                </a:lnTo>
                <a:close/>
              </a:path>
            </a:pathLst>
          </a:custGeom>
          <a:solidFill>
            <a:srgbClr val="1A1B1B">
              <a:alpha val="29798"/>
            </a:srgbClr>
          </a:solidFill>
        </p:spPr>
        <p:txBody>
          <a:bodyPr wrap="square" lIns="0" tIns="0" rIns="0" bIns="0" rtlCol="0"/>
          <a:lstStyle/>
          <a:p>
            <a:endParaRPr/>
          </a:p>
        </p:txBody>
      </p:sp>
      <p:sp>
        <p:nvSpPr>
          <p:cNvPr id="6" name="object 6"/>
          <p:cNvSpPr txBox="1"/>
          <p:nvPr/>
        </p:nvSpPr>
        <p:spPr>
          <a:xfrm>
            <a:off x="1461411" y="5934026"/>
            <a:ext cx="1541780" cy="491490"/>
          </a:xfrm>
          <a:prstGeom prst="rect">
            <a:avLst/>
          </a:prstGeom>
        </p:spPr>
        <p:txBody>
          <a:bodyPr vert="horz" wrap="square" lIns="0" tIns="25400" rIns="0" bIns="0" rtlCol="0">
            <a:spAutoFit/>
          </a:bodyPr>
          <a:lstStyle/>
          <a:p>
            <a:pPr algn="ctr">
              <a:lnSpc>
                <a:spcPct val="100000"/>
              </a:lnSpc>
              <a:spcBef>
                <a:spcPts val="200"/>
              </a:spcBef>
            </a:pPr>
            <a:r>
              <a:rPr sz="1600" dirty="0">
                <a:solidFill>
                  <a:srgbClr val="D9D9D9"/>
                </a:solidFill>
                <a:latin typeface="Arial Black"/>
                <a:cs typeface="Arial Black"/>
              </a:rPr>
              <a:t>TCCC</a:t>
            </a:r>
            <a:r>
              <a:rPr sz="1600" spc="-30" dirty="0">
                <a:solidFill>
                  <a:srgbClr val="D9D9D9"/>
                </a:solidFill>
                <a:latin typeface="Arial Black"/>
                <a:cs typeface="Arial Black"/>
              </a:rPr>
              <a:t> </a:t>
            </a:r>
            <a:r>
              <a:rPr sz="1600" spc="-5" dirty="0">
                <a:solidFill>
                  <a:srgbClr val="D9D9D9"/>
                </a:solidFill>
                <a:latin typeface="Arial MT"/>
                <a:cs typeface="Arial MT"/>
              </a:rPr>
              <a:t>TIER</a:t>
            </a:r>
            <a:r>
              <a:rPr sz="1600" spc="-25" dirty="0">
                <a:solidFill>
                  <a:srgbClr val="D9D9D9"/>
                </a:solidFill>
                <a:latin typeface="Arial MT"/>
                <a:cs typeface="Arial MT"/>
              </a:rPr>
              <a:t> </a:t>
            </a:r>
            <a:r>
              <a:rPr sz="1600" dirty="0">
                <a:solidFill>
                  <a:srgbClr val="D9D9D9"/>
                </a:solidFill>
                <a:latin typeface="Arial MT"/>
                <a:cs typeface="Arial MT"/>
              </a:rPr>
              <a:t>1</a:t>
            </a:r>
            <a:endParaRPr sz="1600">
              <a:latin typeface="Arial MT"/>
              <a:cs typeface="Arial MT"/>
            </a:endParaRPr>
          </a:p>
          <a:p>
            <a:pPr algn="ctr">
              <a:lnSpc>
                <a:spcPct val="100000"/>
              </a:lnSpc>
              <a:spcBef>
                <a:spcPts val="85"/>
              </a:spcBef>
            </a:pPr>
            <a:r>
              <a:rPr sz="1300" spc="-5" dirty="0">
                <a:solidFill>
                  <a:srgbClr val="D9D9D9"/>
                </a:solidFill>
                <a:latin typeface="Arial MT"/>
                <a:cs typeface="Arial MT"/>
              </a:rPr>
              <a:t>All</a:t>
            </a:r>
            <a:r>
              <a:rPr sz="1300" spc="-30" dirty="0">
                <a:solidFill>
                  <a:srgbClr val="D9D9D9"/>
                </a:solidFill>
                <a:latin typeface="Arial MT"/>
                <a:cs typeface="Arial MT"/>
              </a:rPr>
              <a:t> </a:t>
            </a:r>
            <a:r>
              <a:rPr sz="1300" spc="-5" dirty="0">
                <a:solidFill>
                  <a:srgbClr val="D9D9D9"/>
                </a:solidFill>
                <a:latin typeface="Arial MT"/>
                <a:cs typeface="Arial MT"/>
              </a:rPr>
              <a:t>Service</a:t>
            </a:r>
            <a:r>
              <a:rPr sz="1300" spc="-25" dirty="0">
                <a:solidFill>
                  <a:srgbClr val="D9D9D9"/>
                </a:solidFill>
                <a:latin typeface="Arial MT"/>
                <a:cs typeface="Arial MT"/>
              </a:rPr>
              <a:t> </a:t>
            </a:r>
            <a:r>
              <a:rPr sz="1300" dirty="0">
                <a:solidFill>
                  <a:srgbClr val="D9D9D9"/>
                </a:solidFill>
                <a:latin typeface="Arial MT"/>
                <a:cs typeface="Arial MT"/>
              </a:rPr>
              <a:t>Members</a:t>
            </a:r>
            <a:endParaRPr sz="1300">
              <a:latin typeface="Arial MT"/>
              <a:cs typeface="Arial MT"/>
            </a:endParaRPr>
          </a:p>
        </p:txBody>
      </p:sp>
      <p:sp>
        <p:nvSpPr>
          <p:cNvPr id="7" name="object 7"/>
          <p:cNvSpPr/>
          <p:nvPr/>
        </p:nvSpPr>
        <p:spPr>
          <a:xfrm>
            <a:off x="3599117" y="5909299"/>
            <a:ext cx="2382520" cy="574675"/>
          </a:xfrm>
          <a:custGeom>
            <a:avLst/>
            <a:gdLst/>
            <a:ahLst/>
            <a:cxnLst/>
            <a:rect l="l" t="t" r="r" b="b"/>
            <a:pathLst>
              <a:path w="2382520" h="574675">
                <a:moveTo>
                  <a:pt x="2286593" y="0"/>
                </a:moveTo>
                <a:lnTo>
                  <a:pt x="95700" y="0"/>
                </a:lnTo>
                <a:lnTo>
                  <a:pt x="58449" y="7520"/>
                </a:lnTo>
                <a:lnTo>
                  <a:pt x="28030" y="28030"/>
                </a:lnTo>
                <a:lnTo>
                  <a:pt x="7520" y="58449"/>
                </a:lnTo>
                <a:lnTo>
                  <a:pt x="0" y="95700"/>
                </a:lnTo>
                <a:lnTo>
                  <a:pt x="0" y="478489"/>
                </a:lnTo>
                <a:lnTo>
                  <a:pt x="7520" y="515740"/>
                </a:lnTo>
                <a:lnTo>
                  <a:pt x="28030" y="546159"/>
                </a:lnTo>
                <a:lnTo>
                  <a:pt x="58449" y="566669"/>
                </a:lnTo>
                <a:lnTo>
                  <a:pt x="95700" y="574189"/>
                </a:lnTo>
                <a:lnTo>
                  <a:pt x="2286593" y="574189"/>
                </a:lnTo>
                <a:lnTo>
                  <a:pt x="2323843" y="566669"/>
                </a:lnTo>
                <a:lnTo>
                  <a:pt x="2354263" y="546159"/>
                </a:lnTo>
                <a:lnTo>
                  <a:pt x="2374773" y="515740"/>
                </a:lnTo>
                <a:lnTo>
                  <a:pt x="2382293" y="478489"/>
                </a:lnTo>
                <a:lnTo>
                  <a:pt x="2382293" y="95700"/>
                </a:lnTo>
                <a:lnTo>
                  <a:pt x="2374773" y="58449"/>
                </a:lnTo>
                <a:lnTo>
                  <a:pt x="2354263" y="28030"/>
                </a:lnTo>
                <a:lnTo>
                  <a:pt x="2323843" y="7520"/>
                </a:lnTo>
                <a:lnTo>
                  <a:pt x="2286593" y="0"/>
                </a:lnTo>
                <a:close/>
              </a:path>
            </a:pathLst>
          </a:custGeom>
          <a:solidFill>
            <a:srgbClr val="1A1B1B">
              <a:alpha val="29798"/>
            </a:srgbClr>
          </a:solidFill>
        </p:spPr>
        <p:txBody>
          <a:bodyPr wrap="square" lIns="0" tIns="0" rIns="0" bIns="0" rtlCol="0"/>
          <a:lstStyle/>
          <a:p>
            <a:endParaRPr/>
          </a:p>
        </p:txBody>
      </p:sp>
      <p:sp>
        <p:nvSpPr>
          <p:cNvPr id="8" name="object 8"/>
          <p:cNvSpPr txBox="1"/>
          <p:nvPr/>
        </p:nvSpPr>
        <p:spPr>
          <a:xfrm>
            <a:off x="4116370" y="5934026"/>
            <a:ext cx="1348740" cy="491490"/>
          </a:xfrm>
          <a:prstGeom prst="rect">
            <a:avLst/>
          </a:prstGeom>
        </p:spPr>
        <p:txBody>
          <a:bodyPr vert="horz" wrap="square" lIns="0" tIns="25400" rIns="0" bIns="0" rtlCol="0">
            <a:spAutoFit/>
          </a:bodyPr>
          <a:lstStyle/>
          <a:p>
            <a:pPr marL="12700">
              <a:lnSpc>
                <a:spcPct val="100000"/>
              </a:lnSpc>
              <a:spcBef>
                <a:spcPts val="200"/>
              </a:spcBef>
            </a:pPr>
            <a:r>
              <a:rPr sz="1600" dirty="0">
                <a:solidFill>
                  <a:srgbClr val="D9D9D9"/>
                </a:solidFill>
                <a:latin typeface="Arial Black"/>
                <a:cs typeface="Arial Black"/>
              </a:rPr>
              <a:t>TCCC</a:t>
            </a:r>
            <a:r>
              <a:rPr sz="1600" spc="-45" dirty="0">
                <a:solidFill>
                  <a:srgbClr val="D9D9D9"/>
                </a:solidFill>
                <a:latin typeface="Arial Black"/>
                <a:cs typeface="Arial Black"/>
              </a:rPr>
              <a:t> </a:t>
            </a:r>
            <a:r>
              <a:rPr sz="1600" spc="-5" dirty="0">
                <a:solidFill>
                  <a:srgbClr val="D9D9D9"/>
                </a:solidFill>
                <a:latin typeface="Arial MT"/>
                <a:cs typeface="Arial MT"/>
              </a:rPr>
              <a:t>TIER</a:t>
            </a:r>
            <a:r>
              <a:rPr sz="1600" spc="-40" dirty="0">
                <a:solidFill>
                  <a:srgbClr val="D9D9D9"/>
                </a:solidFill>
                <a:latin typeface="Arial MT"/>
                <a:cs typeface="Arial MT"/>
              </a:rPr>
              <a:t> </a:t>
            </a:r>
            <a:r>
              <a:rPr sz="1600" dirty="0">
                <a:solidFill>
                  <a:srgbClr val="D9D9D9"/>
                </a:solidFill>
                <a:latin typeface="Arial MT"/>
                <a:cs typeface="Arial MT"/>
              </a:rPr>
              <a:t>2</a:t>
            </a:r>
            <a:endParaRPr sz="1600">
              <a:latin typeface="Arial MT"/>
              <a:cs typeface="Arial MT"/>
            </a:endParaRPr>
          </a:p>
          <a:p>
            <a:pPr marL="25400">
              <a:lnSpc>
                <a:spcPct val="100000"/>
              </a:lnSpc>
              <a:spcBef>
                <a:spcPts val="85"/>
              </a:spcBef>
            </a:pPr>
            <a:r>
              <a:rPr sz="1300" spc="-5" dirty="0">
                <a:solidFill>
                  <a:srgbClr val="D9D9D9"/>
                </a:solidFill>
                <a:latin typeface="Arial MT"/>
                <a:cs typeface="Arial MT"/>
              </a:rPr>
              <a:t>Combat</a:t>
            </a:r>
            <a:r>
              <a:rPr sz="1300" spc="-35" dirty="0">
                <a:solidFill>
                  <a:srgbClr val="D9D9D9"/>
                </a:solidFill>
                <a:latin typeface="Arial MT"/>
                <a:cs typeface="Arial MT"/>
              </a:rPr>
              <a:t> </a:t>
            </a:r>
            <a:r>
              <a:rPr sz="1300" spc="-5" dirty="0">
                <a:solidFill>
                  <a:srgbClr val="D9D9D9"/>
                </a:solidFill>
                <a:latin typeface="Arial MT"/>
                <a:cs typeface="Arial MT"/>
              </a:rPr>
              <a:t>Lifesaver</a:t>
            </a:r>
            <a:endParaRPr sz="1300">
              <a:latin typeface="Arial MT"/>
              <a:cs typeface="Arial MT"/>
            </a:endParaRPr>
          </a:p>
        </p:txBody>
      </p:sp>
      <p:sp>
        <p:nvSpPr>
          <p:cNvPr id="9" name="object 9"/>
          <p:cNvSpPr txBox="1"/>
          <p:nvPr/>
        </p:nvSpPr>
        <p:spPr>
          <a:xfrm>
            <a:off x="2880023" y="284988"/>
            <a:ext cx="5145405" cy="1112520"/>
          </a:xfrm>
          <a:prstGeom prst="rect">
            <a:avLst/>
          </a:prstGeom>
        </p:spPr>
        <p:txBody>
          <a:bodyPr vert="horz" wrap="square" lIns="0" tIns="12700" rIns="0" bIns="0" rtlCol="0">
            <a:spAutoFit/>
          </a:bodyPr>
          <a:lstStyle/>
          <a:p>
            <a:pPr marL="1297940">
              <a:lnSpc>
                <a:spcPts val="2095"/>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a:p>
            <a:pPr marL="12700">
              <a:lnSpc>
                <a:spcPts val="3055"/>
              </a:lnSpc>
            </a:pPr>
            <a:r>
              <a:rPr sz="2800" spc="-5" dirty="0">
                <a:solidFill>
                  <a:srgbClr val="CD9147"/>
                </a:solidFill>
                <a:latin typeface="Arial Black"/>
                <a:cs typeface="Arial Black"/>
              </a:rPr>
              <a:t>COMBAT</a:t>
            </a:r>
            <a:r>
              <a:rPr sz="2800" spc="-40" dirty="0">
                <a:solidFill>
                  <a:srgbClr val="CD9147"/>
                </a:solidFill>
                <a:latin typeface="Arial Black"/>
                <a:cs typeface="Arial Black"/>
              </a:rPr>
              <a:t> </a:t>
            </a:r>
            <a:r>
              <a:rPr sz="2800" spc="-5" dirty="0">
                <a:solidFill>
                  <a:srgbClr val="CD9147"/>
                </a:solidFill>
                <a:latin typeface="Arial Black"/>
                <a:cs typeface="Arial Black"/>
              </a:rPr>
              <a:t>PARAMEDIC/</a:t>
            </a:r>
            <a:endParaRPr sz="2800">
              <a:latin typeface="Arial Black"/>
              <a:cs typeface="Arial Black"/>
            </a:endParaRPr>
          </a:p>
          <a:p>
            <a:pPr marL="12700">
              <a:lnSpc>
                <a:spcPct val="100000"/>
              </a:lnSpc>
              <a:spcBef>
                <a:spcPts val="45"/>
              </a:spcBef>
            </a:pPr>
            <a:r>
              <a:rPr sz="2800" spc="-5" dirty="0">
                <a:solidFill>
                  <a:srgbClr val="CD9147"/>
                </a:solidFill>
                <a:latin typeface="Arial Black"/>
                <a:cs typeface="Arial Black"/>
              </a:rPr>
              <a:t>PROVIDER</a:t>
            </a:r>
            <a:endParaRPr sz="2800">
              <a:latin typeface="Arial Black"/>
              <a:cs typeface="Arial Black"/>
            </a:endParaRPr>
          </a:p>
        </p:txBody>
      </p:sp>
      <p:grpSp>
        <p:nvGrpSpPr>
          <p:cNvPr id="10" name="object 10"/>
          <p:cNvGrpSpPr/>
          <p:nvPr/>
        </p:nvGrpSpPr>
        <p:grpSpPr>
          <a:xfrm>
            <a:off x="734568" y="451104"/>
            <a:ext cx="11454765" cy="5114925"/>
            <a:chOff x="734568" y="451104"/>
            <a:chExt cx="11454765" cy="5114925"/>
          </a:xfrm>
        </p:grpSpPr>
        <p:pic>
          <p:nvPicPr>
            <p:cNvPr id="11" name="object 11"/>
            <p:cNvPicPr/>
            <p:nvPr/>
          </p:nvPicPr>
          <p:blipFill>
            <a:blip r:embed="rId2" cstate="print"/>
            <a:stretch>
              <a:fillRect/>
            </a:stretch>
          </p:blipFill>
          <p:spPr>
            <a:xfrm>
              <a:off x="734568" y="451104"/>
              <a:ext cx="1901952" cy="1063752"/>
            </a:xfrm>
            <a:prstGeom prst="rect">
              <a:avLst/>
            </a:prstGeom>
          </p:spPr>
        </p:pic>
        <p:pic>
          <p:nvPicPr>
            <p:cNvPr id="12" name="object 12"/>
            <p:cNvPicPr/>
            <p:nvPr/>
          </p:nvPicPr>
          <p:blipFill>
            <a:blip r:embed="rId3" cstate="print"/>
            <a:stretch>
              <a:fillRect/>
            </a:stretch>
          </p:blipFill>
          <p:spPr>
            <a:xfrm>
              <a:off x="9863327" y="4709159"/>
              <a:ext cx="2325624" cy="856487"/>
            </a:xfrm>
            <a:prstGeom prst="rect">
              <a:avLst/>
            </a:prstGeom>
          </p:spPr>
        </p:pic>
      </p:grpSp>
      <p:sp>
        <p:nvSpPr>
          <p:cNvPr id="13" name="object 13"/>
          <p:cNvSpPr txBox="1"/>
          <p:nvPr/>
        </p:nvSpPr>
        <p:spPr>
          <a:xfrm>
            <a:off x="1013924" y="1764284"/>
            <a:ext cx="9934575" cy="2197735"/>
          </a:xfrm>
          <a:prstGeom prst="rect">
            <a:avLst/>
          </a:prstGeom>
        </p:spPr>
        <p:txBody>
          <a:bodyPr vert="horz" wrap="square" lIns="0" tIns="99060" rIns="0" bIns="0" rtlCol="0">
            <a:spAutoFit/>
          </a:bodyPr>
          <a:lstStyle/>
          <a:p>
            <a:pPr marL="12700" marR="5080">
              <a:lnSpc>
                <a:spcPts val="5900"/>
              </a:lnSpc>
              <a:spcBef>
                <a:spcPts val="780"/>
              </a:spcBef>
            </a:pPr>
            <a:r>
              <a:rPr sz="5400" dirty="0">
                <a:solidFill>
                  <a:srgbClr val="A1A6AA"/>
                </a:solidFill>
                <a:latin typeface="Arial Black"/>
                <a:cs typeface="Arial Black"/>
              </a:rPr>
              <a:t>TACTICAL COMBAT </a:t>
            </a:r>
            <a:r>
              <a:rPr sz="5400" spc="5" dirty="0">
                <a:solidFill>
                  <a:srgbClr val="A1A6AA"/>
                </a:solidFill>
                <a:latin typeface="Arial Black"/>
                <a:cs typeface="Arial Black"/>
              </a:rPr>
              <a:t> </a:t>
            </a:r>
            <a:r>
              <a:rPr sz="5400" spc="-5" dirty="0">
                <a:solidFill>
                  <a:srgbClr val="A1A6AA"/>
                </a:solidFill>
                <a:latin typeface="Arial Black"/>
                <a:cs typeface="Arial Black"/>
              </a:rPr>
              <a:t>CASUALTY</a:t>
            </a:r>
            <a:r>
              <a:rPr sz="5400" spc="-30" dirty="0">
                <a:solidFill>
                  <a:srgbClr val="A1A6AA"/>
                </a:solidFill>
                <a:latin typeface="Arial Black"/>
                <a:cs typeface="Arial Black"/>
              </a:rPr>
              <a:t> </a:t>
            </a:r>
            <a:r>
              <a:rPr sz="5400" dirty="0">
                <a:solidFill>
                  <a:srgbClr val="A1A6AA"/>
                </a:solidFill>
                <a:latin typeface="Arial Black"/>
                <a:cs typeface="Arial Black"/>
              </a:rPr>
              <a:t>CARE</a:t>
            </a:r>
            <a:r>
              <a:rPr sz="5400" spc="-25" dirty="0">
                <a:solidFill>
                  <a:srgbClr val="A1A6AA"/>
                </a:solidFill>
                <a:latin typeface="Arial Black"/>
                <a:cs typeface="Arial Black"/>
              </a:rPr>
              <a:t> </a:t>
            </a:r>
            <a:r>
              <a:rPr sz="5400" spc="-5" dirty="0">
                <a:solidFill>
                  <a:srgbClr val="A1A6AA"/>
                </a:solidFill>
                <a:latin typeface="Arial Black"/>
                <a:cs typeface="Arial Black"/>
              </a:rPr>
              <a:t>COURSE</a:t>
            </a:r>
            <a:endParaRPr sz="5400">
              <a:latin typeface="Arial Black"/>
              <a:cs typeface="Arial Black"/>
            </a:endParaRPr>
          </a:p>
          <a:p>
            <a:pPr marL="12700">
              <a:lnSpc>
                <a:spcPct val="100000"/>
              </a:lnSpc>
              <a:spcBef>
                <a:spcPts val="780"/>
              </a:spcBef>
            </a:pPr>
            <a:r>
              <a:rPr sz="3200" b="1" spc="-5" dirty="0">
                <a:solidFill>
                  <a:srgbClr val="FFFFFF"/>
                </a:solidFill>
                <a:latin typeface="Arial"/>
                <a:cs typeface="Arial"/>
              </a:rPr>
              <a:t>MODULE</a:t>
            </a:r>
            <a:r>
              <a:rPr sz="3200" b="1" spc="-15" dirty="0">
                <a:solidFill>
                  <a:srgbClr val="FFFFFF"/>
                </a:solidFill>
                <a:latin typeface="Arial"/>
                <a:cs typeface="Arial"/>
              </a:rPr>
              <a:t> </a:t>
            </a:r>
            <a:r>
              <a:rPr sz="3200" b="1" spc="-5" dirty="0">
                <a:solidFill>
                  <a:srgbClr val="FFFFFF"/>
                </a:solidFill>
                <a:latin typeface="Arial"/>
                <a:cs typeface="Arial"/>
              </a:rPr>
              <a:t>20:</a:t>
            </a:r>
            <a:r>
              <a:rPr sz="3200" b="1" spc="-20" dirty="0">
                <a:solidFill>
                  <a:srgbClr val="FFFFFF"/>
                </a:solidFill>
                <a:latin typeface="Arial"/>
                <a:cs typeface="Arial"/>
              </a:rPr>
              <a:t> </a:t>
            </a:r>
            <a:r>
              <a:rPr sz="3200" b="1" spc="-5" dirty="0">
                <a:solidFill>
                  <a:srgbClr val="FFFFFF"/>
                </a:solidFill>
                <a:latin typeface="Arial"/>
                <a:cs typeface="Arial"/>
              </a:rPr>
              <a:t>CASUALTY</a:t>
            </a:r>
            <a:r>
              <a:rPr sz="3200" b="1" spc="-15" dirty="0">
                <a:solidFill>
                  <a:srgbClr val="FFFFFF"/>
                </a:solidFill>
                <a:latin typeface="Arial"/>
                <a:cs typeface="Arial"/>
              </a:rPr>
              <a:t> </a:t>
            </a:r>
            <a:r>
              <a:rPr sz="3200" b="1" spc="-5" dirty="0">
                <a:solidFill>
                  <a:srgbClr val="FFFFFF"/>
                </a:solidFill>
                <a:latin typeface="Arial"/>
                <a:cs typeface="Arial"/>
              </a:rPr>
              <a:t>MONITORING</a:t>
            </a:r>
            <a:endParaRPr sz="3200">
              <a:latin typeface="Arial"/>
              <a:cs typeface="Arial"/>
            </a:endParaRPr>
          </a:p>
        </p:txBody>
      </p:sp>
      <p:sp>
        <p:nvSpPr>
          <p:cNvPr id="14" name="object 14"/>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pc="-5" dirty="0"/>
              <a:t>Module</a:t>
            </a:r>
            <a:r>
              <a:rPr spc="-25" dirty="0"/>
              <a:t> </a:t>
            </a:r>
            <a:r>
              <a:rPr dirty="0"/>
              <a:t>20:</a:t>
            </a:r>
            <a:r>
              <a:rPr spc="-20" dirty="0"/>
              <a:t> </a:t>
            </a:r>
            <a:r>
              <a:rPr spc="-5" dirty="0"/>
              <a:t>Casualty</a:t>
            </a:r>
            <a:r>
              <a:rPr spc="-20" dirty="0"/>
              <a:t> </a:t>
            </a:r>
            <a:r>
              <a:rPr spc="-5" dirty="0"/>
              <a:t>Monitoring</a:t>
            </a:r>
          </a:p>
        </p:txBody>
      </p:sp>
      <p:pic>
        <p:nvPicPr>
          <p:cNvPr id="3" name="object 3"/>
          <p:cNvPicPr/>
          <p:nvPr/>
        </p:nvPicPr>
        <p:blipFill>
          <a:blip r:embed="rId3" cstate="print"/>
          <a:stretch>
            <a:fillRect/>
          </a:stretch>
        </p:blipFill>
        <p:spPr>
          <a:xfrm>
            <a:off x="307847" y="252984"/>
            <a:ext cx="1176528" cy="661416"/>
          </a:xfrm>
          <a:prstGeom prst="rect">
            <a:avLst/>
          </a:prstGeom>
        </p:spPr>
      </p:pic>
      <p:grpSp>
        <p:nvGrpSpPr>
          <p:cNvPr id="4" name="object 4"/>
          <p:cNvGrpSpPr/>
          <p:nvPr/>
        </p:nvGrpSpPr>
        <p:grpSpPr>
          <a:xfrm>
            <a:off x="963442" y="1333130"/>
            <a:ext cx="10349865" cy="4470400"/>
            <a:chOff x="963442" y="1333130"/>
            <a:chExt cx="10349865" cy="4470400"/>
          </a:xfrm>
        </p:grpSpPr>
        <p:sp>
          <p:nvSpPr>
            <p:cNvPr id="5" name="object 5"/>
            <p:cNvSpPr/>
            <p:nvPr/>
          </p:nvSpPr>
          <p:spPr>
            <a:xfrm>
              <a:off x="982492" y="1545498"/>
              <a:ext cx="10311765" cy="4238625"/>
            </a:xfrm>
            <a:custGeom>
              <a:avLst/>
              <a:gdLst/>
              <a:ahLst/>
              <a:cxnLst/>
              <a:rect l="l" t="t" r="r" b="b"/>
              <a:pathLst>
                <a:path w="10311765" h="4238625">
                  <a:moveTo>
                    <a:pt x="390712" y="2"/>
                  </a:moveTo>
                  <a:lnTo>
                    <a:pt x="441412" y="2"/>
                  </a:lnTo>
                  <a:lnTo>
                    <a:pt x="492112" y="1"/>
                  </a:lnTo>
                  <a:lnTo>
                    <a:pt x="542812" y="1"/>
                  </a:lnTo>
                  <a:lnTo>
                    <a:pt x="593513" y="1"/>
                  </a:lnTo>
                  <a:lnTo>
                    <a:pt x="644213" y="1"/>
                  </a:lnTo>
                  <a:lnTo>
                    <a:pt x="694913" y="1"/>
                  </a:lnTo>
                  <a:lnTo>
                    <a:pt x="745613" y="1"/>
                  </a:lnTo>
                  <a:lnTo>
                    <a:pt x="796314" y="1"/>
                  </a:lnTo>
                  <a:lnTo>
                    <a:pt x="847014" y="1"/>
                  </a:lnTo>
                  <a:lnTo>
                    <a:pt x="897714" y="1"/>
                  </a:lnTo>
                  <a:lnTo>
                    <a:pt x="948414" y="1"/>
                  </a:lnTo>
                  <a:lnTo>
                    <a:pt x="999115" y="1"/>
                  </a:lnTo>
                  <a:lnTo>
                    <a:pt x="1049815" y="1"/>
                  </a:lnTo>
                  <a:lnTo>
                    <a:pt x="1100515" y="1"/>
                  </a:lnTo>
                  <a:lnTo>
                    <a:pt x="1151215" y="1"/>
                  </a:lnTo>
                  <a:lnTo>
                    <a:pt x="1201916" y="1"/>
                  </a:lnTo>
                  <a:lnTo>
                    <a:pt x="1252616" y="1"/>
                  </a:lnTo>
                  <a:lnTo>
                    <a:pt x="1303316" y="1"/>
                  </a:lnTo>
                  <a:lnTo>
                    <a:pt x="1354017" y="1"/>
                  </a:lnTo>
                  <a:lnTo>
                    <a:pt x="1404717" y="1"/>
                  </a:lnTo>
                  <a:lnTo>
                    <a:pt x="1455417" y="1"/>
                  </a:lnTo>
                  <a:lnTo>
                    <a:pt x="1506117" y="1"/>
                  </a:lnTo>
                  <a:lnTo>
                    <a:pt x="1556818" y="1"/>
                  </a:lnTo>
                  <a:lnTo>
                    <a:pt x="1607518" y="1"/>
                  </a:lnTo>
                  <a:lnTo>
                    <a:pt x="1658218" y="1"/>
                  </a:lnTo>
                  <a:lnTo>
                    <a:pt x="1708918" y="1"/>
                  </a:lnTo>
                  <a:lnTo>
                    <a:pt x="1759619" y="1"/>
                  </a:lnTo>
                  <a:lnTo>
                    <a:pt x="1810319" y="1"/>
                  </a:lnTo>
                  <a:lnTo>
                    <a:pt x="1861019" y="1"/>
                  </a:lnTo>
                  <a:lnTo>
                    <a:pt x="1911719" y="1"/>
                  </a:lnTo>
                  <a:lnTo>
                    <a:pt x="1962420" y="1"/>
                  </a:lnTo>
                  <a:lnTo>
                    <a:pt x="2013120" y="1"/>
                  </a:lnTo>
                  <a:lnTo>
                    <a:pt x="2063820" y="1"/>
                  </a:lnTo>
                  <a:lnTo>
                    <a:pt x="2114520" y="1"/>
                  </a:lnTo>
                  <a:lnTo>
                    <a:pt x="2165221" y="1"/>
                  </a:lnTo>
                  <a:lnTo>
                    <a:pt x="2215921" y="1"/>
                  </a:lnTo>
                  <a:lnTo>
                    <a:pt x="2266621" y="1"/>
                  </a:lnTo>
                  <a:lnTo>
                    <a:pt x="2317322" y="1"/>
                  </a:lnTo>
                  <a:lnTo>
                    <a:pt x="2368022" y="1"/>
                  </a:lnTo>
                  <a:lnTo>
                    <a:pt x="2418722" y="1"/>
                  </a:lnTo>
                  <a:lnTo>
                    <a:pt x="2469422" y="1"/>
                  </a:lnTo>
                  <a:lnTo>
                    <a:pt x="2520123" y="1"/>
                  </a:lnTo>
                  <a:lnTo>
                    <a:pt x="2570823" y="1"/>
                  </a:lnTo>
                  <a:lnTo>
                    <a:pt x="2621523" y="1"/>
                  </a:lnTo>
                  <a:lnTo>
                    <a:pt x="2672223" y="1"/>
                  </a:lnTo>
                  <a:lnTo>
                    <a:pt x="2722924" y="1"/>
                  </a:lnTo>
                  <a:lnTo>
                    <a:pt x="2773624" y="1"/>
                  </a:lnTo>
                  <a:lnTo>
                    <a:pt x="2824324" y="1"/>
                  </a:lnTo>
                  <a:lnTo>
                    <a:pt x="2875024" y="1"/>
                  </a:lnTo>
                  <a:lnTo>
                    <a:pt x="2925725" y="1"/>
                  </a:lnTo>
                  <a:lnTo>
                    <a:pt x="2976425" y="1"/>
                  </a:lnTo>
                  <a:lnTo>
                    <a:pt x="3027125" y="1"/>
                  </a:lnTo>
                  <a:lnTo>
                    <a:pt x="3077825" y="1"/>
                  </a:lnTo>
                  <a:lnTo>
                    <a:pt x="3128526" y="1"/>
                  </a:lnTo>
                  <a:lnTo>
                    <a:pt x="3179226" y="1"/>
                  </a:lnTo>
                  <a:lnTo>
                    <a:pt x="3229926" y="1"/>
                  </a:lnTo>
                  <a:lnTo>
                    <a:pt x="3280626" y="1"/>
                  </a:lnTo>
                  <a:lnTo>
                    <a:pt x="3331327" y="1"/>
                  </a:lnTo>
                  <a:lnTo>
                    <a:pt x="3382027" y="1"/>
                  </a:lnTo>
                  <a:lnTo>
                    <a:pt x="3432727" y="1"/>
                  </a:lnTo>
                  <a:lnTo>
                    <a:pt x="3483427" y="1"/>
                  </a:lnTo>
                  <a:lnTo>
                    <a:pt x="3534128" y="1"/>
                  </a:lnTo>
                  <a:lnTo>
                    <a:pt x="3584828" y="1"/>
                  </a:lnTo>
                  <a:lnTo>
                    <a:pt x="3635528" y="1"/>
                  </a:lnTo>
                  <a:lnTo>
                    <a:pt x="3686229" y="1"/>
                  </a:lnTo>
                  <a:lnTo>
                    <a:pt x="3736929" y="1"/>
                  </a:lnTo>
                  <a:lnTo>
                    <a:pt x="3787629" y="1"/>
                  </a:lnTo>
                  <a:lnTo>
                    <a:pt x="3838329" y="1"/>
                  </a:lnTo>
                  <a:lnTo>
                    <a:pt x="3889030" y="1"/>
                  </a:lnTo>
                  <a:lnTo>
                    <a:pt x="3939730" y="1"/>
                  </a:lnTo>
                  <a:lnTo>
                    <a:pt x="3990430" y="1"/>
                  </a:lnTo>
                  <a:lnTo>
                    <a:pt x="4041130" y="1"/>
                  </a:lnTo>
                  <a:lnTo>
                    <a:pt x="4091831" y="1"/>
                  </a:lnTo>
                  <a:lnTo>
                    <a:pt x="4142531" y="1"/>
                  </a:lnTo>
                  <a:lnTo>
                    <a:pt x="4193231" y="1"/>
                  </a:lnTo>
                  <a:lnTo>
                    <a:pt x="4243931" y="1"/>
                  </a:lnTo>
                  <a:lnTo>
                    <a:pt x="4294632" y="1"/>
                  </a:lnTo>
                  <a:lnTo>
                    <a:pt x="4345332" y="1"/>
                  </a:lnTo>
                  <a:lnTo>
                    <a:pt x="4396032" y="1"/>
                  </a:lnTo>
                  <a:lnTo>
                    <a:pt x="4446732" y="1"/>
                  </a:lnTo>
                  <a:lnTo>
                    <a:pt x="4497433" y="1"/>
                  </a:lnTo>
                  <a:lnTo>
                    <a:pt x="4548133" y="1"/>
                  </a:lnTo>
                  <a:lnTo>
                    <a:pt x="4598833" y="1"/>
                  </a:lnTo>
                  <a:lnTo>
                    <a:pt x="4649533" y="1"/>
                  </a:lnTo>
                  <a:lnTo>
                    <a:pt x="4700234" y="1"/>
                  </a:lnTo>
                  <a:lnTo>
                    <a:pt x="4750934" y="0"/>
                  </a:lnTo>
                  <a:lnTo>
                    <a:pt x="4801634" y="0"/>
                  </a:lnTo>
                  <a:lnTo>
                    <a:pt x="4852334" y="0"/>
                  </a:lnTo>
                  <a:lnTo>
                    <a:pt x="4903035" y="0"/>
                  </a:lnTo>
                  <a:lnTo>
                    <a:pt x="4953735" y="0"/>
                  </a:lnTo>
                  <a:lnTo>
                    <a:pt x="5004435" y="0"/>
                  </a:lnTo>
                  <a:lnTo>
                    <a:pt x="5055136" y="0"/>
                  </a:lnTo>
                  <a:lnTo>
                    <a:pt x="5105836" y="0"/>
                  </a:lnTo>
                  <a:lnTo>
                    <a:pt x="5156536" y="0"/>
                  </a:lnTo>
                  <a:lnTo>
                    <a:pt x="5207236" y="0"/>
                  </a:lnTo>
                  <a:lnTo>
                    <a:pt x="5257937" y="0"/>
                  </a:lnTo>
                  <a:lnTo>
                    <a:pt x="5308637" y="0"/>
                  </a:lnTo>
                  <a:lnTo>
                    <a:pt x="5359337" y="0"/>
                  </a:lnTo>
                  <a:lnTo>
                    <a:pt x="5410037" y="0"/>
                  </a:lnTo>
                  <a:lnTo>
                    <a:pt x="5460738" y="0"/>
                  </a:lnTo>
                  <a:lnTo>
                    <a:pt x="5511438" y="0"/>
                  </a:lnTo>
                  <a:lnTo>
                    <a:pt x="5562138" y="0"/>
                  </a:lnTo>
                  <a:lnTo>
                    <a:pt x="5612838" y="0"/>
                  </a:lnTo>
                  <a:lnTo>
                    <a:pt x="5663539" y="0"/>
                  </a:lnTo>
                  <a:lnTo>
                    <a:pt x="5714239" y="0"/>
                  </a:lnTo>
                  <a:lnTo>
                    <a:pt x="5764939" y="0"/>
                  </a:lnTo>
                  <a:lnTo>
                    <a:pt x="5815639" y="0"/>
                  </a:lnTo>
                  <a:lnTo>
                    <a:pt x="5866340" y="0"/>
                  </a:lnTo>
                  <a:lnTo>
                    <a:pt x="5917040" y="0"/>
                  </a:lnTo>
                  <a:lnTo>
                    <a:pt x="5967740" y="0"/>
                  </a:lnTo>
                  <a:lnTo>
                    <a:pt x="6018440" y="0"/>
                  </a:lnTo>
                  <a:lnTo>
                    <a:pt x="6069141" y="0"/>
                  </a:lnTo>
                  <a:lnTo>
                    <a:pt x="6119841" y="0"/>
                  </a:lnTo>
                  <a:lnTo>
                    <a:pt x="6170541" y="0"/>
                  </a:lnTo>
                  <a:lnTo>
                    <a:pt x="6221241" y="0"/>
                  </a:lnTo>
                  <a:lnTo>
                    <a:pt x="6271942" y="0"/>
                  </a:lnTo>
                  <a:lnTo>
                    <a:pt x="6322642" y="0"/>
                  </a:lnTo>
                  <a:lnTo>
                    <a:pt x="6373342" y="0"/>
                  </a:lnTo>
                  <a:lnTo>
                    <a:pt x="6424042" y="0"/>
                  </a:lnTo>
                  <a:lnTo>
                    <a:pt x="6474743" y="0"/>
                  </a:lnTo>
                  <a:lnTo>
                    <a:pt x="6525443" y="0"/>
                  </a:lnTo>
                  <a:lnTo>
                    <a:pt x="6576143" y="0"/>
                  </a:lnTo>
                  <a:lnTo>
                    <a:pt x="6626844" y="0"/>
                  </a:lnTo>
                  <a:lnTo>
                    <a:pt x="6677544" y="0"/>
                  </a:lnTo>
                  <a:lnTo>
                    <a:pt x="6728244" y="0"/>
                  </a:lnTo>
                  <a:lnTo>
                    <a:pt x="6778944" y="0"/>
                  </a:lnTo>
                  <a:lnTo>
                    <a:pt x="6829645" y="0"/>
                  </a:lnTo>
                  <a:lnTo>
                    <a:pt x="6880345" y="0"/>
                  </a:lnTo>
                  <a:lnTo>
                    <a:pt x="6931045" y="0"/>
                  </a:lnTo>
                  <a:lnTo>
                    <a:pt x="6981745" y="0"/>
                  </a:lnTo>
                  <a:lnTo>
                    <a:pt x="7032446" y="0"/>
                  </a:lnTo>
                  <a:lnTo>
                    <a:pt x="7083146" y="0"/>
                  </a:lnTo>
                  <a:lnTo>
                    <a:pt x="7133846" y="0"/>
                  </a:lnTo>
                  <a:lnTo>
                    <a:pt x="7184546" y="0"/>
                  </a:lnTo>
                  <a:lnTo>
                    <a:pt x="7235247" y="0"/>
                  </a:lnTo>
                  <a:lnTo>
                    <a:pt x="7285947" y="0"/>
                  </a:lnTo>
                  <a:lnTo>
                    <a:pt x="7336647" y="0"/>
                  </a:lnTo>
                  <a:lnTo>
                    <a:pt x="7387347" y="0"/>
                  </a:lnTo>
                  <a:lnTo>
                    <a:pt x="7438048" y="0"/>
                  </a:lnTo>
                  <a:lnTo>
                    <a:pt x="7488748" y="0"/>
                  </a:lnTo>
                  <a:lnTo>
                    <a:pt x="7539448" y="0"/>
                  </a:lnTo>
                  <a:lnTo>
                    <a:pt x="7590148" y="0"/>
                  </a:lnTo>
                  <a:lnTo>
                    <a:pt x="7640849" y="0"/>
                  </a:lnTo>
                  <a:lnTo>
                    <a:pt x="7691549" y="0"/>
                  </a:lnTo>
                  <a:lnTo>
                    <a:pt x="7742249" y="0"/>
                  </a:lnTo>
                  <a:lnTo>
                    <a:pt x="7792950" y="0"/>
                  </a:lnTo>
                  <a:lnTo>
                    <a:pt x="7843650" y="0"/>
                  </a:lnTo>
                  <a:lnTo>
                    <a:pt x="7894350" y="0"/>
                  </a:lnTo>
                  <a:lnTo>
                    <a:pt x="7945050" y="0"/>
                  </a:lnTo>
                  <a:lnTo>
                    <a:pt x="7995751" y="0"/>
                  </a:lnTo>
                  <a:lnTo>
                    <a:pt x="8046451" y="0"/>
                  </a:lnTo>
                  <a:lnTo>
                    <a:pt x="8097151" y="0"/>
                  </a:lnTo>
                  <a:lnTo>
                    <a:pt x="8147851" y="0"/>
                  </a:lnTo>
                  <a:lnTo>
                    <a:pt x="8198552" y="0"/>
                  </a:lnTo>
                  <a:lnTo>
                    <a:pt x="8249252" y="0"/>
                  </a:lnTo>
                  <a:lnTo>
                    <a:pt x="8299952" y="0"/>
                  </a:lnTo>
                  <a:lnTo>
                    <a:pt x="8350652" y="0"/>
                  </a:lnTo>
                  <a:lnTo>
                    <a:pt x="8401353" y="0"/>
                  </a:lnTo>
                  <a:lnTo>
                    <a:pt x="8452053" y="0"/>
                  </a:lnTo>
                  <a:lnTo>
                    <a:pt x="8502753" y="0"/>
                  </a:lnTo>
                  <a:lnTo>
                    <a:pt x="8553454" y="0"/>
                  </a:lnTo>
                  <a:lnTo>
                    <a:pt x="8604154" y="0"/>
                  </a:lnTo>
                  <a:lnTo>
                    <a:pt x="8654854" y="0"/>
                  </a:lnTo>
                  <a:lnTo>
                    <a:pt x="8705554" y="0"/>
                  </a:lnTo>
                  <a:lnTo>
                    <a:pt x="8756255" y="0"/>
                  </a:lnTo>
                  <a:lnTo>
                    <a:pt x="8806955" y="0"/>
                  </a:lnTo>
                  <a:lnTo>
                    <a:pt x="8857655" y="0"/>
                  </a:lnTo>
                  <a:lnTo>
                    <a:pt x="8908355" y="0"/>
                  </a:lnTo>
                  <a:lnTo>
                    <a:pt x="8959056" y="0"/>
                  </a:lnTo>
                  <a:lnTo>
                    <a:pt x="9013801" y="2133"/>
                  </a:lnTo>
                  <a:lnTo>
                    <a:pt x="9066819" y="8384"/>
                  </a:lnTo>
                  <a:lnTo>
                    <a:pt x="9117798" y="18528"/>
                  </a:lnTo>
                  <a:lnTo>
                    <a:pt x="9166424" y="32342"/>
                  </a:lnTo>
                  <a:lnTo>
                    <a:pt x="9212386" y="49602"/>
                  </a:lnTo>
                  <a:lnTo>
                    <a:pt x="9255371" y="70084"/>
                  </a:lnTo>
                  <a:lnTo>
                    <a:pt x="9295066" y="93563"/>
                  </a:lnTo>
                  <a:lnTo>
                    <a:pt x="9331159" y="119815"/>
                  </a:lnTo>
                  <a:lnTo>
                    <a:pt x="9363338" y="148618"/>
                  </a:lnTo>
                  <a:lnTo>
                    <a:pt x="9391290" y="179746"/>
                  </a:lnTo>
                  <a:lnTo>
                    <a:pt x="9414703" y="212976"/>
                  </a:lnTo>
                  <a:lnTo>
                    <a:pt x="9433263" y="248084"/>
                  </a:lnTo>
                  <a:lnTo>
                    <a:pt x="9446660" y="284846"/>
                  </a:lnTo>
                  <a:lnTo>
                    <a:pt x="10311321" y="2079492"/>
                  </a:lnTo>
                  <a:lnTo>
                    <a:pt x="9446660" y="3953510"/>
                  </a:lnTo>
                  <a:lnTo>
                    <a:pt x="9433263" y="3990272"/>
                  </a:lnTo>
                  <a:lnTo>
                    <a:pt x="9414703" y="4025380"/>
                  </a:lnTo>
                  <a:lnTo>
                    <a:pt x="9391290" y="4058610"/>
                  </a:lnTo>
                  <a:lnTo>
                    <a:pt x="9363338" y="4089738"/>
                  </a:lnTo>
                  <a:lnTo>
                    <a:pt x="9331159" y="4118541"/>
                  </a:lnTo>
                  <a:lnTo>
                    <a:pt x="9295066" y="4144794"/>
                  </a:lnTo>
                  <a:lnTo>
                    <a:pt x="9255371" y="4168273"/>
                  </a:lnTo>
                  <a:lnTo>
                    <a:pt x="9212386" y="4188754"/>
                  </a:lnTo>
                  <a:lnTo>
                    <a:pt x="9166424" y="4206014"/>
                  </a:lnTo>
                  <a:lnTo>
                    <a:pt x="9117798" y="4219828"/>
                  </a:lnTo>
                  <a:lnTo>
                    <a:pt x="9066819" y="4229972"/>
                  </a:lnTo>
                  <a:lnTo>
                    <a:pt x="9013801" y="4236223"/>
                  </a:lnTo>
                  <a:lnTo>
                    <a:pt x="8959056" y="4238357"/>
                  </a:lnTo>
                  <a:lnTo>
                    <a:pt x="458805" y="4238357"/>
                  </a:lnTo>
                  <a:lnTo>
                    <a:pt x="401328" y="4235956"/>
                  </a:lnTo>
                  <a:lnTo>
                    <a:pt x="346839" y="4228935"/>
                  </a:lnTo>
                  <a:lnTo>
                    <a:pt x="295540" y="4217559"/>
                  </a:lnTo>
                  <a:lnTo>
                    <a:pt x="247636" y="4202097"/>
                  </a:lnTo>
                  <a:lnTo>
                    <a:pt x="203330" y="4182816"/>
                  </a:lnTo>
                  <a:lnTo>
                    <a:pt x="162824" y="4159984"/>
                  </a:lnTo>
                  <a:lnTo>
                    <a:pt x="126322" y="4133869"/>
                  </a:lnTo>
                  <a:lnTo>
                    <a:pt x="94028" y="4104738"/>
                  </a:lnTo>
                  <a:lnTo>
                    <a:pt x="66144" y="4072859"/>
                  </a:lnTo>
                  <a:lnTo>
                    <a:pt x="42874" y="4038500"/>
                  </a:lnTo>
                  <a:lnTo>
                    <a:pt x="24421" y="4001928"/>
                  </a:lnTo>
                  <a:lnTo>
                    <a:pt x="10989" y="3963412"/>
                  </a:lnTo>
                  <a:lnTo>
                    <a:pt x="2781" y="3923217"/>
                  </a:lnTo>
                  <a:lnTo>
                    <a:pt x="0" y="3881614"/>
                  </a:lnTo>
                  <a:lnTo>
                    <a:pt x="0" y="338265"/>
                  </a:lnTo>
                  <a:lnTo>
                    <a:pt x="2075" y="293828"/>
                  </a:lnTo>
                  <a:lnTo>
                    <a:pt x="8382" y="251604"/>
                  </a:lnTo>
                  <a:lnTo>
                    <a:pt x="19036" y="211827"/>
                  </a:lnTo>
                  <a:lnTo>
                    <a:pt x="34157" y="174731"/>
                  </a:lnTo>
                  <a:lnTo>
                    <a:pt x="53863" y="140549"/>
                  </a:lnTo>
                  <a:lnTo>
                    <a:pt x="78271" y="109514"/>
                  </a:lnTo>
                  <a:lnTo>
                    <a:pt x="107500" y="81860"/>
                  </a:lnTo>
                  <a:lnTo>
                    <a:pt x="141667" y="57820"/>
                  </a:lnTo>
                  <a:lnTo>
                    <a:pt x="180891" y="37628"/>
                  </a:lnTo>
                  <a:lnTo>
                    <a:pt x="225289" y="21516"/>
                  </a:lnTo>
                  <a:lnTo>
                    <a:pt x="274980" y="9719"/>
                  </a:lnTo>
                  <a:lnTo>
                    <a:pt x="330081" y="2470"/>
                  </a:lnTo>
                  <a:lnTo>
                    <a:pt x="390712" y="2"/>
                  </a:lnTo>
                  <a:close/>
                </a:path>
              </a:pathLst>
            </a:custGeom>
            <a:ln w="38100">
              <a:solidFill>
                <a:srgbClr val="2E3334"/>
              </a:solidFill>
            </a:ln>
          </p:spPr>
          <p:txBody>
            <a:bodyPr wrap="square" lIns="0" tIns="0" rIns="0" bIns="0" rtlCol="0"/>
            <a:lstStyle/>
            <a:p>
              <a:endParaRPr/>
            </a:p>
          </p:txBody>
        </p:sp>
        <p:sp>
          <p:nvSpPr>
            <p:cNvPr id="6" name="object 6"/>
            <p:cNvSpPr/>
            <p:nvPr/>
          </p:nvSpPr>
          <p:spPr>
            <a:xfrm>
              <a:off x="4448661" y="1333130"/>
              <a:ext cx="2580005" cy="424815"/>
            </a:xfrm>
            <a:custGeom>
              <a:avLst/>
              <a:gdLst/>
              <a:ahLst/>
              <a:cxnLst/>
              <a:rect l="l" t="t" r="r" b="b"/>
              <a:pathLst>
                <a:path w="2580004" h="424814">
                  <a:moveTo>
                    <a:pt x="2579484" y="0"/>
                  </a:moveTo>
                  <a:lnTo>
                    <a:pt x="0" y="0"/>
                  </a:lnTo>
                  <a:lnTo>
                    <a:pt x="0" y="424732"/>
                  </a:lnTo>
                  <a:lnTo>
                    <a:pt x="2579484" y="424732"/>
                  </a:lnTo>
                  <a:lnTo>
                    <a:pt x="2579484" y="0"/>
                  </a:lnTo>
                  <a:close/>
                </a:path>
              </a:pathLst>
            </a:custGeom>
            <a:solidFill>
              <a:srgbClr val="FFFFFF"/>
            </a:solidFill>
          </p:spPr>
          <p:txBody>
            <a:bodyPr wrap="square" lIns="0" tIns="0" rIns="0" bIns="0" rtlCol="0"/>
            <a:lstStyle/>
            <a:p>
              <a:endParaRPr/>
            </a:p>
          </p:txBody>
        </p:sp>
      </p:grpSp>
      <p:grpSp>
        <p:nvGrpSpPr>
          <p:cNvPr id="7" name="object 7"/>
          <p:cNvGrpSpPr/>
          <p:nvPr/>
        </p:nvGrpSpPr>
        <p:grpSpPr>
          <a:xfrm>
            <a:off x="941219" y="5857647"/>
            <a:ext cx="10106660" cy="454659"/>
            <a:chOff x="941219" y="5857647"/>
            <a:chExt cx="10106660" cy="454659"/>
          </a:xfrm>
        </p:grpSpPr>
        <p:sp>
          <p:nvSpPr>
            <p:cNvPr id="8" name="object 8"/>
            <p:cNvSpPr/>
            <p:nvPr/>
          </p:nvSpPr>
          <p:spPr>
            <a:xfrm>
              <a:off x="982494" y="5898922"/>
              <a:ext cx="10024110" cy="372110"/>
            </a:xfrm>
            <a:custGeom>
              <a:avLst/>
              <a:gdLst/>
              <a:ahLst/>
              <a:cxnLst/>
              <a:rect l="l" t="t" r="r" b="b"/>
              <a:pathLst>
                <a:path w="10024110" h="372110">
                  <a:moveTo>
                    <a:pt x="9816755" y="0"/>
                  </a:moveTo>
                  <a:lnTo>
                    <a:pt x="0" y="0"/>
                  </a:lnTo>
                  <a:lnTo>
                    <a:pt x="0" y="371576"/>
                  </a:lnTo>
                  <a:lnTo>
                    <a:pt x="9816755" y="371576"/>
                  </a:lnTo>
                  <a:lnTo>
                    <a:pt x="10024089" y="185794"/>
                  </a:lnTo>
                  <a:lnTo>
                    <a:pt x="9816755" y="0"/>
                  </a:lnTo>
                  <a:close/>
                </a:path>
              </a:pathLst>
            </a:custGeom>
            <a:solidFill>
              <a:srgbClr val="D8D8D8"/>
            </a:solidFill>
          </p:spPr>
          <p:txBody>
            <a:bodyPr wrap="square" lIns="0" tIns="0" rIns="0" bIns="0" rtlCol="0"/>
            <a:lstStyle/>
            <a:p>
              <a:endParaRPr/>
            </a:p>
          </p:txBody>
        </p:sp>
        <p:sp>
          <p:nvSpPr>
            <p:cNvPr id="9" name="object 9"/>
            <p:cNvSpPr/>
            <p:nvPr/>
          </p:nvSpPr>
          <p:spPr>
            <a:xfrm>
              <a:off x="982494" y="5898922"/>
              <a:ext cx="10024110" cy="372110"/>
            </a:xfrm>
            <a:custGeom>
              <a:avLst/>
              <a:gdLst/>
              <a:ahLst/>
              <a:cxnLst/>
              <a:rect l="l" t="t" r="r" b="b"/>
              <a:pathLst>
                <a:path w="10024110" h="372110">
                  <a:moveTo>
                    <a:pt x="0" y="0"/>
                  </a:moveTo>
                  <a:lnTo>
                    <a:pt x="9816756" y="0"/>
                  </a:lnTo>
                  <a:lnTo>
                    <a:pt x="10024090" y="185794"/>
                  </a:lnTo>
                  <a:lnTo>
                    <a:pt x="9816756" y="371577"/>
                  </a:lnTo>
                  <a:lnTo>
                    <a:pt x="0" y="371577"/>
                  </a:lnTo>
                  <a:lnTo>
                    <a:pt x="0" y="0"/>
                  </a:lnTo>
                  <a:close/>
                </a:path>
              </a:pathLst>
            </a:custGeom>
            <a:ln w="82550">
              <a:solidFill>
                <a:srgbClr val="D9D9D9"/>
              </a:solidFill>
            </a:ln>
          </p:spPr>
          <p:txBody>
            <a:bodyPr wrap="square" lIns="0" tIns="0" rIns="0" bIns="0" rtlCol="0"/>
            <a:lstStyle/>
            <a:p>
              <a:endParaRPr/>
            </a:p>
          </p:txBody>
        </p:sp>
      </p:grpSp>
      <p:sp>
        <p:nvSpPr>
          <p:cNvPr id="10" name="object 10"/>
          <p:cNvSpPr txBox="1"/>
          <p:nvPr/>
        </p:nvSpPr>
        <p:spPr>
          <a:xfrm>
            <a:off x="1498600" y="956563"/>
            <a:ext cx="9195435" cy="751205"/>
          </a:xfrm>
          <a:prstGeom prst="rect">
            <a:avLst/>
          </a:prstGeom>
        </p:spPr>
        <p:txBody>
          <a:bodyPr vert="horz" wrap="square" lIns="0" tIns="48895" rIns="0" bIns="0" rtlCol="0">
            <a:spAutoFit/>
          </a:bodyPr>
          <a:lstStyle/>
          <a:p>
            <a:pPr marL="12700">
              <a:lnSpc>
                <a:spcPct val="100000"/>
              </a:lnSpc>
              <a:spcBef>
                <a:spcPts val="385"/>
              </a:spcBef>
            </a:pPr>
            <a:r>
              <a:rPr sz="1800" b="1" dirty="0">
                <a:solidFill>
                  <a:srgbClr val="BC8642"/>
                </a:solidFill>
                <a:latin typeface="Arial"/>
                <a:cs typeface="Arial"/>
              </a:rPr>
              <a:t>TACTICAL</a:t>
            </a:r>
            <a:r>
              <a:rPr sz="1800" b="1" spc="-5" dirty="0">
                <a:solidFill>
                  <a:srgbClr val="BC8642"/>
                </a:solidFill>
                <a:latin typeface="Arial"/>
                <a:cs typeface="Arial"/>
              </a:rPr>
              <a:t> COMBAT CASUALTY CARE </a:t>
            </a:r>
            <a:r>
              <a:rPr sz="1800" b="1" dirty="0">
                <a:solidFill>
                  <a:srgbClr val="BC8642"/>
                </a:solidFill>
                <a:latin typeface="Arial"/>
                <a:cs typeface="Arial"/>
              </a:rPr>
              <a:t>(TCCC)</a:t>
            </a:r>
            <a:r>
              <a:rPr sz="1800" b="1" spc="-5" dirty="0">
                <a:solidFill>
                  <a:srgbClr val="BC8642"/>
                </a:solidFill>
                <a:latin typeface="Arial"/>
                <a:cs typeface="Arial"/>
              </a:rPr>
              <a:t> ROLE-BASED </a:t>
            </a:r>
            <a:r>
              <a:rPr sz="1800" b="1" dirty="0">
                <a:solidFill>
                  <a:srgbClr val="BC8642"/>
                </a:solidFill>
                <a:latin typeface="Arial"/>
                <a:cs typeface="Arial"/>
              </a:rPr>
              <a:t>TRAINING</a:t>
            </a:r>
            <a:r>
              <a:rPr sz="1800" b="1" spc="-5" dirty="0">
                <a:solidFill>
                  <a:srgbClr val="BC8642"/>
                </a:solidFill>
                <a:latin typeface="Arial"/>
                <a:cs typeface="Arial"/>
              </a:rPr>
              <a:t> SPECTRUM</a:t>
            </a:r>
            <a:endParaRPr sz="1800">
              <a:latin typeface="Arial"/>
              <a:cs typeface="Arial"/>
            </a:endParaRPr>
          </a:p>
          <a:p>
            <a:pPr marR="707390" algn="ctr">
              <a:lnSpc>
                <a:spcPct val="100000"/>
              </a:lnSpc>
              <a:spcBef>
                <a:spcPts val="385"/>
              </a:spcBef>
            </a:pPr>
            <a:r>
              <a:rPr sz="2400" b="1" spc="-5" dirty="0">
                <a:latin typeface="Arial"/>
                <a:cs typeface="Arial"/>
              </a:rPr>
              <a:t>ROLE</a:t>
            </a:r>
            <a:r>
              <a:rPr sz="2400" b="1" spc="-35" dirty="0">
                <a:latin typeface="Arial"/>
                <a:cs typeface="Arial"/>
              </a:rPr>
              <a:t> </a:t>
            </a:r>
            <a:r>
              <a:rPr sz="2400" b="1" dirty="0">
                <a:latin typeface="Arial"/>
                <a:cs typeface="Arial"/>
              </a:rPr>
              <a:t>1</a:t>
            </a:r>
            <a:r>
              <a:rPr sz="2400" b="1" spc="-35" dirty="0">
                <a:latin typeface="Arial"/>
                <a:cs typeface="Arial"/>
              </a:rPr>
              <a:t> </a:t>
            </a:r>
            <a:r>
              <a:rPr sz="2400" b="1" dirty="0">
                <a:latin typeface="Arial"/>
                <a:cs typeface="Arial"/>
              </a:rPr>
              <a:t>CARE</a:t>
            </a:r>
            <a:endParaRPr sz="2400">
              <a:latin typeface="Arial"/>
              <a:cs typeface="Arial"/>
            </a:endParaRPr>
          </a:p>
        </p:txBody>
      </p:sp>
      <p:grpSp>
        <p:nvGrpSpPr>
          <p:cNvPr id="11" name="object 11"/>
          <p:cNvGrpSpPr/>
          <p:nvPr/>
        </p:nvGrpSpPr>
        <p:grpSpPr>
          <a:xfrm>
            <a:off x="2508912" y="1761733"/>
            <a:ext cx="2519680" cy="646430"/>
            <a:chOff x="2508912" y="1761733"/>
            <a:chExt cx="2519680" cy="646430"/>
          </a:xfrm>
        </p:grpSpPr>
        <p:sp>
          <p:nvSpPr>
            <p:cNvPr id="12" name="object 12"/>
            <p:cNvSpPr/>
            <p:nvPr/>
          </p:nvSpPr>
          <p:spPr>
            <a:xfrm>
              <a:off x="2521612" y="2038743"/>
              <a:ext cx="2494280" cy="316230"/>
            </a:xfrm>
            <a:custGeom>
              <a:avLst/>
              <a:gdLst/>
              <a:ahLst/>
              <a:cxnLst/>
              <a:rect l="l" t="t" r="r" b="b"/>
              <a:pathLst>
                <a:path w="2494279" h="316230">
                  <a:moveTo>
                    <a:pt x="0" y="316160"/>
                  </a:moveTo>
                  <a:lnTo>
                    <a:pt x="3490" y="269440"/>
                  </a:lnTo>
                  <a:lnTo>
                    <a:pt x="13628" y="224848"/>
                  </a:lnTo>
                  <a:lnTo>
                    <a:pt x="29917" y="182874"/>
                  </a:lnTo>
                  <a:lnTo>
                    <a:pt x="51858" y="144007"/>
                  </a:lnTo>
                  <a:lnTo>
                    <a:pt x="78954" y="108735"/>
                  </a:lnTo>
                  <a:lnTo>
                    <a:pt x="110707" y="77548"/>
                  </a:lnTo>
                  <a:lnTo>
                    <a:pt x="146618" y="50935"/>
                  </a:lnTo>
                  <a:lnTo>
                    <a:pt x="186190" y="29384"/>
                  </a:lnTo>
                  <a:lnTo>
                    <a:pt x="228925" y="13385"/>
                  </a:lnTo>
                  <a:lnTo>
                    <a:pt x="274325" y="3427"/>
                  </a:lnTo>
                  <a:lnTo>
                    <a:pt x="321892" y="0"/>
                  </a:lnTo>
                  <a:lnTo>
                    <a:pt x="2171952" y="0"/>
                  </a:lnTo>
                  <a:lnTo>
                    <a:pt x="2219519" y="3427"/>
                  </a:lnTo>
                  <a:lnTo>
                    <a:pt x="2264919" y="13385"/>
                  </a:lnTo>
                  <a:lnTo>
                    <a:pt x="2307654" y="29384"/>
                  </a:lnTo>
                  <a:lnTo>
                    <a:pt x="2347226" y="50935"/>
                  </a:lnTo>
                  <a:lnTo>
                    <a:pt x="2383137" y="77548"/>
                  </a:lnTo>
                  <a:lnTo>
                    <a:pt x="2414890" y="108735"/>
                  </a:lnTo>
                  <a:lnTo>
                    <a:pt x="2441986" y="144007"/>
                  </a:lnTo>
                  <a:lnTo>
                    <a:pt x="2463927" y="182874"/>
                  </a:lnTo>
                  <a:lnTo>
                    <a:pt x="2480216" y="224848"/>
                  </a:lnTo>
                  <a:lnTo>
                    <a:pt x="2490354" y="269440"/>
                  </a:lnTo>
                  <a:lnTo>
                    <a:pt x="2493845" y="316160"/>
                  </a:lnTo>
                </a:path>
              </a:pathLst>
            </a:custGeom>
            <a:ln w="25400">
              <a:solidFill>
                <a:srgbClr val="BFBFBF"/>
              </a:solidFill>
            </a:ln>
          </p:spPr>
          <p:txBody>
            <a:bodyPr wrap="square" lIns="0" tIns="0" rIns="0" bIns="0" rtlCol="0"/>
            <a:lstStyle/>
            <a:p>
              <a:endParaRPr/>
            </a:p>
          </p:txBody>
        </p:sp>
        <p:sp>
          <p:nvSpPr>
            <p:cNvPr id="13" name="object 13"/>
            <p:cNvSpPr/>
            <p:nvPr/>
          </p:nvSpPr>
          <p:spPr>
            <a:xfrm>
              <a:off x="2882706" y="1761733"/>
              <a:ext cx="1771650" cy="646430"/>
            </a:xfrm>
            <a:custGeom>
              <a:avLst/>
              <a:gdLst/>
              <a:ahLst/>
              <a:cxnLst/>
              <a:rect l="l" t="t" r="r" b="b"/>
              <a:pathLst>
                <a:path w="1771650" h="646430">
                  <a:moveTo>
                    <a:pt x="1771656" y="0"/>
                  </a:moveTo>
                  <a:lnTo>
                    <a:pt x="0" y="0"/>
                  </a:lnTo>
                  <a:lnTo>
                    <a:pt x="0" y="646330"/>
                  </a:lnTo>
                  <a:lnTo>
                    <a:pt x="1771656" y="646330"/>
                  </a:lnTo>
                  <a:lnTo>
                    <a:pt x="1771656" y="0"/>
                  </a:lnTo>
                  <a:close/>
                </a:path>
              </a:pathLst>
            </a:custGeom>
            <a:solidFill>
              <a:srgbClr val="FFFFFF"/>
            </a:solidFill>
          </p:spPr>
          <p:txBody>
            <a:bodyPr wrap="square" lIns="0" tIns="0" rIns="0" bIns="0" rtlCol="0"/>
            <a:lstStyle/>
            <a:p>
              <a:endParaRPr/>
            </a:p>
          </p:txBody>
        </p:sp>
      </p:grpSp>
      <p:sp>
        <p:nvSpPr>
          <p:cNvPr id="14" name="object 14"/>
          <p:cNvSpPr txBox="1"/>
          <p:nvPr/>
        </p:nvSpPr>
        <p:spPr>
          <a:xfrm>
            <a:off x="2981134" y="1794764"/>
            <a:ext cx="1574800" cy="565150"/>
          </a:xfrm>
          <a:prstGeom prst="rect">
            <a:avLst/>
          </a:prstGeom>
        </p:spPr>
        <p:txBody>
          <a:bodyPr vert="horz" wrap="square" lIns="0" tIns="28575" rIns="0" bIns="0" rtlCol="0">
            <a:spAutoFit/>
          </a:bodyPr>
          <a:lstStyle/>
          <a:p>
            <a:pPr marL="76200" marR="5080" indent="-63500">
              <a:lnSpc>
                <a:spcPts val="2090"/>
              </a:lnSpc>
              <a:spcBef>
                <a:spcPts val="225"/>
              </a:spcBef>
            </a:pPr>
            <a:r>
              <a:rPr sz="1800" b="1" dirty="0">
                <a:solidFill>
                  <a:srgbClr val="2E3334"/>
                </a:solidFill>
                <a:latin typeface="Arial"/>
                <a:cs typeface="Arial"/>
              </a:rPr>
              <a:t>NONM</a:t>
            </a:r>
            <a:r>
              <a:rPr sz="1800" b="1" spc="-5" dirty="0">
                <a:solidFill>
                  <a:srgbClr val="2E3334"/>
                </a:solidFill>
                <a:latin typeface="Arial"/>
                <a:cs typeface="Arial"/>
              </a:rPr>
              <a:t>EDICAL  PERSONNEL</a:t>
            </a:r>
            <a:endParaRPr sz="1800">
              <a:latin typeface="Arial"/>
              <a:cs typeface="Arial"/>
            </a:endParaRPr>
          </a:p>
        </p:txBody>
      </p:sp>
      <p:grpSp>
        <p:nvGrpSpPr>
          <p:cNvPr id="15" name="object 15"/>
          <p:cNvGrpSpPr/>
          <p:nvPr/>
        </p:nvGrpSpPr>
        <p:grpSpPr>
          <a:xfrm>
            <a:off x="2106167" y="1747376"/>
            <a:ext cx="7056120" cy="3522979"/>
            <a:chOff x="2106167" y="1747376"/>
            <a:chExt cx="7056120" cy="3522979"/>
          </a:xfrm>
        </p:grpSpPr>
        <p:pic>
          <p:nvPicPr>
            <p:cNvPr id="16" name="object 16"/>
            <p:cNvPicPr/>
            <p:nvPr/>
          </p:nvPicPr>
          <p:blipFill>
            <a:blip r:embed="rId4" cstate="print"/>
            <a:stretch>
              <a:fillRect/>
            </a:stretch>
          </p:blipFill>
          <p:spPr>
            <a:xfrm>
              <a:off x="7287767" y="2401823"/>
              <a:ext cx="1874520" cy="2868167"/>
            </a:xfrm>
            <a:prstGeom prst="rect">
              <a:avLst/>
            </a:prstGeom>
          </p:spPr>
        </p:pic>
        <p:pic>
          <p:nvPicPr>
            <p:cNvPr id="17" name="object 17"/>
            <p:cNvPicPr/>
            <p:nvPr/>
          </p:nvPicPr>
          <p:blipFill>
            <a:blip r:embed="rId5" cstate="print"/>
            <a:stretch>
              <a:fillRect/>
            </a:stretch>
          </p:blipFill>
          <p:spPr>
            <a:xfrm>
              <a:off x="2106167" y="2401823"/>
              <a:ext cx="1551432" cy="2371344"/>
            </a:xfrm>
            <a:prstGeom prst="rect">
              <a:avLst/>
            </a:prstGeom>
          </p:spPr>
        </p:pic>
        <p:sp>
          <p:nvSpPr>
            <p:cNvPr id="18" name="object 18"/>
            <p:cNvSpPr/>
            <p:nvPr/>
          </p:nvSpPr>
          <p:spPr>
            <a:xfrm>
              <a:off x="6224278" y="2022146"/>
              <a:ext cx="2494280" cy="316230"/>
            </a:xfrm>
            <a:custGeom>
              <a:avLst/>
              <a:gdLst/>
              <a:ahLst/>
              <a:cxnLst/>
              <a:rect l="l" t="t" r="r" b="b"/>
              <a:pathLst>
                <a:path w="2494279" h="316230">
                  <a:moveTo>
                    <a:pt x="0" y="316160"/>
                  </a:moveTo>
                  <a:lnTo>
                    <a:pt x="3490" y="269440"/>
                  </a:lnTo>
                  <a:lnTo>
                    <a:pt x="13628" y="224848"/>
                  </a:lnTo>
                  <a:lnTo>
                    <a:pt x="29917" y="182874"/>
                  </a:lnTo>
                  <a:lnTo>
                    <a:pt x="51858" y="144007"/>
                  </a:lnTo>
                  <a:lnTo>
                    <a:pt x="78954" y="108735"/>
                  </a:lnTo>
                  <a:lnTo>
                    <a:pt x="110707" y="77548"/>
                  </a:lnTo>
                  <a:lnTo>
                    <a:pt x="146618" y="50935"/>
                  </a:lnTo>
                  <a:lnTo>
                    <a:pt x="186190" y="29384"/>
                  </a:lnTo>
                  <a:lnTo>
                    <a:pt x="228925" y="13385"/>
                  </a:lnTo>
                  <a:lnTo>
                    <a:pt x="274325" y="3427"/>
                  </a:lnTo>
                  <a:lnTo>
                    <a:pt x="321892" y="0"/>
                  </a:lnTo>
                  <a:lnTo>
                    <a:pt x="2171952" y="0"/>
                  </a:lnTo>
                  <a:lnTo>
                    <a:pt x="2219519" y="3427"/>
                  </a:lnTo>
                  <a:lnTo>
                    <a:pt x="2264919" y="13385"/>
                  </a:lnTo>
                  <a:lnTo>
                    <a:pt x="2307654" y="29384"/>
                  </a:lnTo>
                  <a:lnTo>
                    <a:pt x="2347226" y="50935"/>
                  </a:lnTo>
                  <a:lnTo>
                    <a:pt x="2383137" y="77548"/>
                  </a:lnTo>
                  <a:lnTo>
                    <a:pt x="2414890" y="108735"/>
                  </a:lnTo>
                  <a:lnTo>
                    <a:pt x="2441986" y="144007"/>
                  </a:lnTo>
                  <a:lnTo>
                    <a:pt x="2463927" y="182874"/>
                  </a:lnTo>
                  <a:lnTo>
                    <a:pt x="2480216" y="224848"/>
                  </a:lnTo>
                  <a:lnTo>
                    <a:pt x="2490354" y="269440"/>
                  </a:lnTo>
                  <a:lnTo>
                    <a:pt x="2493845" y="316160"/>
                  </a:lnTo>
                </a:path>
              </a:pathLst>
            </a:custGeom>
            <a:ln w="25400">
              <a:solidFill>
                <a:srgbClr val="BFBFBF"/>
              </a:solidFill>
            </a:ln>
          </p:spPr>
          <p:txBody>
            <a:bodyPr wrap="square" lIns="0" tIns="0" rIns="0" bIns="0" rtlCol="0"/>
            <a:lstStyle/>
            <a:p>
              <a:endParaRPr/>
            </a:p>
          </p:txBody>
        </p:sp>
        <p:sp>
          <p:nvSpPr>
            <p:cNvPr id="19" name="object 19"/>
            <p:cNvSpPr/>
            <p:nvPr/>
          </p:nvSpPr>
          <p:spPr>
            <a:xfrm>
              <a:off x="6685508" y="1747376"/>
              <a:ext cx="1635125" cy="591185"/>
            </a:xfrm>
            <a:custGeom>
              <a:avLst/>
              <a:gdLst/>
              <a:ahLst/>
              <a:cxnLst/>
              <a:rect l="l" t="t" r="r" b="b"/>
              <a:pathLst>
                <a:path w="1635125" h="591185">
                  <a:moveTo>
                    <a:pt x="1634931" y="0"/>
                  </a:moveTo>
                  <a:lnTo>
                    <a:pt x="0" y="0"/>
                  </a:lnTo>
                  <a:lnTo>
                    <a:pt x="0" y="590930"/>
                  </a:lnTo>
                  <a:lnTo>
                    <a:pt x="1634931" y="590930"/>
                  </a:lnTo>
                  <a:lnTo>
                    <a:pt x="1634931" y="0"/>
                  </a:lnTo>
                  <a:close/>
                </a:path>
              </a:pathLst>
            </a:custGeom>
            <a:solidFill>
              <a:srgbClr val="FFFFFF"/>
            </a:solidFill>
          </p:spPr>
          <p:txBody>
            <a:bodyPr wrap="square" lIns="0" tIns="0" rIns="0" bIns="0" rtlCol="0"/>
            <a:lstStyle/>
            <a:p>
              <a:endParaRPr/>
            </a:p>
          </p:txBody>
        </p:sp>
      </p:grpSp>
      <p:sp>
        <p:nvSpPr>
          <p:cNvPr id="20" name="object 20"/>
          <p:cNvSpPr txBox="1"/>
          <p:nvPr/>
        </p:nvSpPr>
        <p:spPr>
          <a:xfrm>
            <a:off x="6779073" y="1742947"/>
            <a:ext cx="1448435" cy="553085"/>
          </a:xfrm>
          <a:prstGeom prst="rect">
            <a:avLst/>
          </a:prstGeom>
        </p:spPr>
        <p:txBody>
          <a:bodyPr vert="horz" wrap="square" lIns="0" tIns="38735" rIns="0" bIns="0" rtlCol="0">
            <a:spAutoFit/>
          </a:bodyPr>
          <a:lstStyle/>
          <a:p>
            <a:pPr marL="12700" marR="5080" indent="190500">
              <a:lnSpc>
                <a:spcPts val="1989"/>
              </a:lnSpc>
              <a:spcBef>
                <a:spcPts val="305"/>
              </a:spcBef>
            </a:pPr>
            <a:r>
              <a:rPr sz="1800" b="1" spc="-5" dirty="0">
                <a:solidFill>
                  <a:srgbClr val="2E3334"/>
                </a:solidFill>
                <a:latin typeface="Arial"/>
                <a:cs typeface="Arial"/>
              </a:rPr>
              <a:t>MEDICAL </a:t>
            </a:r>
            <a:r>
              <a:rPr sz="1800" b="1" dirty="0">
                <a:solidFill>
                  <a:srgbClr val="2E3334"/>
                </a:solidFill>
                <a:latin typeface="Arial"/>
                <a:cs typeface="Arial"/>
              </a:rPr>
              <a:t> </a:t>
            </a:r>
            <a:r>
              <a:rPr sz="1800" b="1" spc="-5" dirty="0">
                <a:solidFill>
                  <a:srgbClr val="2E3334"/>
                </a:solidFill>
                <a:latin typeface="Arial"/>
                <a:cs typeface="Arial"/>
              </a:rPr>
              <a:t>PE</a:t>
            </a:r>
            <a:r>
              <a:rPr sz="1800" b="1" dirty="0">
                <a:solidFill>
                  <a:srgbClr val="2E3334"/>
                </a:solidFill>
                <a:latin typeface="Arial"/>
                <a:cs typeface="Arial"/>
              </a:rPr>
              <a:t>R</a:t>
            </a:r>
            <a:r>
              <a:rPr sz="1800" b="1" spc="-5" dirty="0">
                <a:solidFill>
                  <a:srgbClr val="2E3334"/>
                </a:solidFill>
                <a:latin typeface="Arial"/>
                <a:cs typeface="Arial"/>
              </a:rPr>
              <a:t>SO</a:t>
            </a:r>
            <a:r>
              <a:rPr sz="1800" b="1" dirty="0">
                <a:solidFill>
                  <a:srgbClr val="2E3334"/>
                </a:solidFill>
                <a:latin typeface="Arial"/>
                <a:cs typeface="Arial"/>
              </a:rPr>
              <a:t>NN</a:t>
            </a:r>
            <a:r>
              <a:rPr sz="1800" b="1" spc="-5" dirty="0">
                <a:solidFill>
                  <a:srgbClr val="2E3334"/>
                </a:solidFill>
                <a:latin typeface="Arial"/>
                <a:cs typeface="Arial"/>
              </a:rPr>
              <a:t>EL</a:t>
            </a:r>
            <a:endParaRPr sz="1800">
              <a:latin typeface="Arial"/>
              <a:cs typeface="Arial"/>
            </a:endParaRPr>
          </a:p>
        </p:txBody>
      </p:sp>
      <p:sp>
        <p:nvSpPr>
          <p:cNvPr id="21" name="object 21"/>
          <p:cNvSpPr txBox="1"/>
          <p:nvPr/>
        </p:nvSpPr>
        <p:spPr>
          <a:xfrm>
            <a:off x="3853555" y="5382259"/>
            <a:ext cx="5236210" cy="842644"/>
          </a:xfrm>
          <a:prstGeom prst="rect">
            <a:avLst/>
          </a:prstGeom>
        </p:spPr>
        <p:txBody>
          <a:bodyPr vert="horz" wrap="square" lIns="0" tIns="12700" rIns="0" bIns="0" rtlCol="0">
            <a:spAutoFit/>
          </a:bodyPr>
          <a:lstStyle/>
          <a:p>
            <a:pPr marL="3482340">
              <a:lnSpc>
                <a:spcPct val="100000"/>
              </a:lnSpc>
              <a:spcBef>
                <a:spcPts val="100"/>
              </a:spcBef>
            </a:pPr>
            <a:r>
              <a:rPr sz="1800" b="1" spc="-5" dirty="0">
                <a:solidFill>
                  <a:srgbClr val="CD9147"/>
                </a:solidFill>
                <a:latin typeface="Arial"/>
                <a:cs typeface="Arial"/>
              </a:rPr>
              <a:t>YOU</a:t>
            </a:r>
            <a:r>
              <a:rPr sz="1800" b="1" spc="-40" dirty="0">
                <a:solidFill>
                  <a:srgbClr val="CD9147"/>
                </a:solidFill>
                <a:latin typeface="Arial"/>
                <a:cs typeface="Arial"/>
              </a:rPr>
              <a:t> </a:t>
            </a:r>
            <a:r>
              <a:rPr sz="1800" b="1" dirty="0">
                <a:solidFill>
                  <a:srgbClr val="CD9147"/>
                </a:solidFill>
                <a:latin typeface="Arial"/>
                <a:cs typeface="Arial"/>
              </a:rPr>
              <a:t>ARE</a:t>
            </a:r>
            <a:r>
              <a:rPr sz="1800" b="1" spc="-40" dirty="0">
                <a:solidFill>
                  <a:srgbClr val="CD9147"/>
                </a:solidFill>
                <a:latin typeface="Arial"/>
                <a:cs typeface="Arial"/>
              </a:rPr>
              <a:t> </a:t>
            </a:r>
            <a:r>
              <a:rPr sz="1800" b="1" spc="-5" dirty="0">
                <a:solidFill>
                  <a:srgbClr val="CD9147"/>
                </a:solidFill>
                <a:latin typeface="Arial"/>
                <a:cs typeface="Arial"/>
              </a:rPr>
              <a:t>HERE</a:t>
            </a:r>
            <a:endParaRPr sz="1800">
              <a:latin typeface="Arial"/>
              <a:cs typeface="Arial"/>
            </a:endParaRPr>
          </a:p>
          <a:p>
            <a:pPr>
              <a:lnSpc>
                <a:spcPct val="100000"/>
              </a:lnSpc>
              <a:spcBef>
                <a:spcPts val="40"/>
              </a:spcBef>
            </a:pPr>
            <a:endParaRPr sz="1800">
              <a:latin typeface="Arial"/>
              <a:cs typeface="Arial"/>
            </a:endParaRPr>
          </a:p>
          <a:p>
            <a:pPr marL="12700">
              <a:lnSpc>
                <a:spcPct val="100000"/>
              </a:lnSpc>
            </a:pPr>
            <a:r>
              <a:rPr sz="1800" b="1" spc="-5" dirty="0">
                <a:solidFill>
                  <a:srgbClr val="595959"/>
                </a:solidFill>
                <a:latin typeface="Arial"/>
                <a:cs typeface="Arial"/>
              </a:rPr>
              <a:t>STANDARDIZED JOINT</a:t>
            </a:r>
            <a:r>
              <a:rPr sz="1800" b="1" spc="-10" dirty="0">
                <a:solidFill>
                  <a:srgbClr val="595959"/>
                </a:solidFill>
                <a:latin typeface="Arial"/>
                <a:cs typeface="Arial"/>
              </a:rPr>
              <a:t> </a:t>
            </a:r>
            <a:r>
              <a:rPr sz="1800" b="1" spc="-5" dirty="0">
                <a:solidFill>
                  <a:srgbClr val="595959"/>
                </a:solidFill>
                <a:latin typeface="Arial"/>
                <a:cs typeface="Arial"/>
              </a:rPr>
              <a:t>CURRICULUM</a:t>
            </a:r>
            <a:endParaRPr sz="1800">
              <a:latin typeface="Arial"/>
              <a:cs typeface="Arial"/>
            </a:endParaRPr>
          </a:p>
        </p:txBody>
      </p:sp>
      <p:grpSp>
        <p:nvGrpSpPr>
          <p:cNvPr id="22" name="object 22"/>
          <p:cNvGrpSpPr/>
          <p:nvPr/>
        </p:nvGrpSpPr>
        <p:grpSpPr>
          <a:xfrm>
            <a:off x="3837432" y="2380488"/>
            <a:ext cx="4483100" cy="2999105"/>
            <a:chOff x="3837432" y="2380488"/>
            <a:chExt cx="4483100" cy="2999105"/>
          </a:xfrm>
        </p:grpSpPr>
        <p:sp>
          <p:nvSpPr>
            <p:cNvPr id="23" name="object 23"/>
            <p:cNvSpPr/>
            <p:nvPr/>
          </p:nvSpPr>
          <p:spPr>
            <a:xfrm>
              <a:off x="8102485" y="5263911"/>
              <a:ext cx="218440" cy="115570"/>
            </a:xfrm>
            <a:custGeom>
              <a:avLst/>
              <a:gdLst/>
              <a:ahLst/>
              <a:cxnLst/>
              <a:rect l="l" t="t" r="r" b="b"/>
              <a:pathLst>
                <a:path w="218440" h="115570">
                  <a:moveTo>
                    <a:pt x="108920" y="0"/>
                  </a:moveTo>
                  <a:lnTo>
                    <a:pt x="0" y="115067"/>
                  </a:lnTo>
                  <a:lnTo>
                    <a:pt x="217841" y="115067"/>
                  </a:lnTo>
                  <a:lnTo>
                    <a:pt x="108920" y="0"/>
                  </a:lnTo>
                  <a:close/>
                </a:path>
              </a:pathLst>
            </a:custGeom>
            <a:solidFill>
              <a:srgbClr val="CD9147"/>
            </a:solidFill>
          </p:spPr>
          <p:txBody>
            <a:bodyPr wrap="square" lIns="0" tIns="0" rIns="0" bIns="0" rtlCol="0"/>
            <a:lstStyle/>
            <a:p>
              <a:endParaRPr/>
            </a:p>
          </p:txBody>
        </p:sp>
        <p:pic>
          <p:nvPicPr>
            <p:cNvPr id="24" name="object 24"/>
            <p:cNvPicPr/>
            <p:nvPr/>
          </p:nvPicPr>
          <p:blipFill>
            <a:blip r:embed="rId6" cstate="print"/>
            <a:stretch>
              <a:fillRect/>
            </a:stretch>
          </p:blipFill>
          <p:spPr>
            <a:xfrm>
              <a:off x="3837432" y="2401824"/>
              <a:ext cx="1551432" cy="2371344"/>
            </a:xfrm>
            <a:prstGeom prst="rect">
              <a:avLst/>
            </a:prstGeom>
          </p:spPr>
        </p:pic>
        <p:pic>
          <p:nvPicPr>
            <p:cNvPr id="25" name="object 25"/>
            <p:cNvPicPr/>
            <p:nvPr/>
          </p:nvPicPr>
          <p:blipFill>
            <a:blip r:embed="rId7" cstate="print"/>
            <a:stretch>
              <a:fillRect/>
            </a:stretch>
          </p:blipFill>
          <p:spPr>
            <a:xfrm>
              <a:off x="5559552" y="2380488"/>
              <a:ext cx="1569720" cy="2401824"/>
            </a:xfrm>
            <a:prstGeom prst="rect">
              <a:avLst/>
            </a:prstGeom>
          </p:spPr>
        </p:pic>
      </p:grpSp>
      <p:sp>
        <p:nvSpPr>
          <p:cNvPr id="26" name="object 26"/>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27" name="object 27"/>
          <p:cNvSpPr txBox="1"/>
          <p:nvPr/>
        </p:nvSpPr>
        <p:spPr>
          <a:xfrm>
            <a:off x="11725069" y="6567128"/>
            <a:ext cx="110489" cy="196215"/>
          </a:xfrm>
          <a:prstGeom prst="rect">
            <a:avLst/>
          </a:prstGeom>
        </p:spPr>
        <p:txBody>
          <a:bodyPr vert="horz" wrap="square" lIns="0" tIns="0" rIns="0" bIns="0" rtlCol="0">
            <a:spAutoFit/>
          </a:bodyPr>
          <a:lstStyle/>
          <a:p>
            <a:pPr marL="12700">
              <a:lnSpc>
                <a:spcPts val="1425"/>
              </a:lnSpc>
            </a:pPr>
            <a:r>
              <a:rPr sz="1200" dirty="0">
                <a:latin typeface="Arial MT"/>
                <a:cs typeface="Arial MT"/>
              </a:rPr>
              <a:t>2</a:t>
            </a:r>
            <a:endParaRPr sz="1200">
              <a:latin typeface="Arial MT"/>
              <a:cs typeface="Arial M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pc="-5" dirty="0"/>
              <a:t>Module</a:t>
            </a:r>
            <a:r>
              <a:rPr spc="-25" dirty="0"/>
              <a:t> </a:t>
            </a:r>
            <a:r>
              <a:rPr dirty="0"/>
              <a:t>20:</a:t>
            </a:r>
            <a:r>
              <a:rPr spc="-20" dirty="0"/>
              <a:t> </a:t>
            </a:r>
            <a:r>
              <a:rPr spc="-5" dirty="0"/>
              <a:t>Casualty</a:t>
            </a:r>
            <a:r>
              <a:rPr spc="-20" dirty="0"/>
              <a:t> </a:t>
            </a:r>
            <a:r>
              <a:rPr spc="-5" dirty="0"/>
              <a:t>Monitoring</a:t>
            </a:r>
          </a:p>
        </p:txBody>
      </p:sp>
      <p:sp>
        <p:nvSpPr>
          <p:cNvPr id="3" name="object 3"/>
          <p:cNvSpPr txBox="1"/>
          <p:nvPr/>
        </p:nvSpPr>
        <p:spPr>
          <a:xfrm>
            <a:off x="9407066" y="6550152"/>
            <a:ext cx="2020570" cy="193040"/>
          </a:xfrm>
          <a:prstGeom prst="rect">
            <a:avLst/>
          </a:prstGeom>
        </p:spPr>
        <p:txBody>
          <a:bodyPr vert="horz" wrap="square" lIns="0" tIns="12700" rIns="0" bIns="0" rtlCol="0">
            <a:spAutoFit/>
          </a:bodyPr>
          <a:lstStyle/>
          <a:p>
            <a:pPr marL="12700">
              <a:lnSpc>
                <a:spcPct val="100000"/>
              </a:lnSpc>
              <a:spcBef>
                <a:spcPts val="100"/>
              </a:spcBef>
            </a:pPr>
            <a:r>
              <a:rPr sz="1100" spc="-25" dirty="0">
                <a:solidFill>
                  <a:srgbClr val="CD9147"/>
                </a:solidFill>
                <a:latin typeface="Arial MT"/>
                <a:cs typeface="Arial MT"/>
              </a:rPr>
              <a:t>#</a:t>
            </a:r>
            <a:r>
              <a:rPr sz="1100" spc="-40" dirty="0">
                <a:solidFill>
                  <a:srgbClr val="CD9147"/>
                </a:solidFill>
                <a:latin typeface="Arial MT"/>
                <a:cs typeface="Arial MT"/>
              </a:rPr>
              <a:t>T</a:t>
            </a:r>
            <a:r>
              <a:rPr sz="1100" spc="-35" dirty="0">
                <a:solidFill>
                  <a:srgbClr val="CD9147"/>
                </a:solidFill>
                <a:latin typeface="Arial MT"/>
                <a:cs typeface="Arial MT"/>
              </a:rPr>
              <a:t>CCC</a:t>
            </a:r>
            <a:r>
              <a:rPr sz="1100" spc="-20" dirty="0">
                <a:solidFill>
                  <a:srgbClr val="CD9147"/>
                </a:solidFill>
                <a:latin typeface="Arial MT"/>
                <a:cs typeface="Arial MT"/>
              </a:rPr>
              <a:t>-</a:t>
            </a:r>
            <a:r>
              <a:rPr sz="1100" spc="-35" dirty="0">
                <a:solidFill>
                  <a:srgbClr val="CD9147"/>
                </a:solidFill>
                <a:latin typeface="Arial MT"/>
                <a:cs typeface="Arial MT"/>
              </a:rPr>
              <a:t>CPP</a:t>
            </a:r>
            <a:r>
              <a:rPr sz="1100" spc="-20" dirty="0">
                <a:solidFill>
                  <a:srgbClr val="CD9147"/>
                </a:solidFill>
                <a:latin typeface="Arial MT"/>
                <a:cs typeface="Arial MT"/>
              </a:rPr>
              <a:t>-</a:t>
            </a:r>
            <a:r>
              <a:rPr sz="1100" spc="-35" dirty="0">
                <a:solidFill>
                  <a:srgbClr val="CD9147"/>
                </a:solidFill>
                <a:latin typeface="Arial MT"/>
                <a:cs typeface="Arial MT"/>
              </a:rPr>
              <a:t>PPT</a:t>
            </a:r>
            <a:r>
              <a:rPr sz="1100" spc="-20" dirty="0">
                <a:solidFill>
                  <a:srgbClr val="CD9147"/>
                </a:solidFill>
                <a:latin typeface="Arial MT"/>
                <a:cs typeface="Arial MT"/>
              </a:rPr>
              <a:t>-</a:t>
            </a:r>
            <a:r>
              <a:rPr sz="1100" spc="-25" dirty="0">
                <a:solidFill>
                  <a:srgbClr val="CD9147"/>
                </a:solidFill>
                <a:latin typeface="Arial MT"/>
                <a:cs typeface="Arial MT"/>
              </a:rPr>
              <a:t>2</a:t>
            </a:r>
            <a:r>
              <a:rPr sz="1100" dirty="0">
                <a:solidFill>
                  <a:srgbClr val="CD9147"/>
                </a:solidFill>
                <a:latin typeface="Arial MT"/>
                <a:cs typeface="Arial MT"/>
              </a:rPr>
              <a:t>0 </a:t>
            </a:r>
            <a:r>
              <a:rPr sz="1100" spc="-65" dirty="0">
                <a:solidFill>
                  <a:srgbClr val="CD9147"/>
                </a:solidFill>
                <a:latin typeface="Arial MT"/>
                <a:cs typeface="Arial MT"/>
              </a:rPr>
              <a:t> </a:t>
            </a:r>
            <a:r>
              <a:rPr sz="1100" spc="-25" dirty="0">
                <a:solidFill>
                  <a:srgbClr val="CD9147"/>
                </a:solidFill>
                <a:latin typeface="Arial MT"/>
                <a:cs typeface="Arial MT"/>
              </a:rPr>
              <a:t>0</a:t>
            </a:r>
            <a:r>
              <a:rPr sz="1100" dirty="0">
                <a:solidFill>
                  <a:srgbClr val="CD9147"/>
                </a:solidFill>
                <a:latin typeface="Arial MT"/>
                <a:cs typeface="Arial MT"/>
              </a:rPr>
              <a:t>8</a:t>
            </a:r>
            <a:r>
              <a:rPr sz="1100" spc="-45" dirty="0">
                <a:solidFill>
                  <a:srgbClr val="CD9147"/>
                </a:solidFill>
                <a:latin typeface="Arial MT"/>
                <a:cs typeface="Arial MT"/>
              </a:rPr>
              <a:t> </a:t>
            </a:r>
            <a:r>
              <a:rPr sz="1100" spc="-35" dirty="0">
                <a:solidFill>
                  <a:srgbClr val="CD9147"/>
                </a:solidFill>
                <a:latin typeface="Arial MT"/>
                <a:cs typeface="Arial MT"/>
              </a:rPr>
              <a:t>AU</a:t>
            </a:r>
            <a:r>
              <a:rPr sz="1100" dirty="0">
                <a:solidFill>
                  <a:srgbClr val="CD9147"/>
                </a:solidFill>
                <a:latin typeface="Arial MT"/>
                <a:cs typeface="Arial MT"/>
              </a:rPr>
              <a:t>G</a:t>
            </a:r>
            <a:r>
              <a:rPr sz="1100" spc="-65" dirty="0">
                <a:solidFill>
                  <a:srgbClr val="CD9147"/>
                </a:solidFill>
                <a:latin typeface="Arial MT"/>
                <a:cs typeface="Arial MT"/>
              </a:rPr>
              <a:t> </a:t>
            </a:r>
            <a:r>
              <a:rPr sz="1100" spc="-25" dirty="0">
                <a:solidFill>
                  <a:srgbClr val="CD9147"/>
                </a:solidFill>
                <a:latin typeface="Arial MT"/>
                <a:cs typeface="Arial MT"/>
              </a:rPr>
              <a:t>23</a:t>
            </a:r>
            <a:endParaRPr sz="1100">
              <a:latin typeface="Arial MT"/>
              <a:cs typeface="Arial MT"/>
            </a:endParaRPr>
          </a:p>
        </p:txBody>
      </p:sp>
      <p:pic>
        <p:nvPicPr>
          <p:cNvPr id="4" name="object 4"/>
          <p:cNvPicPr/>
          <p:nvPr/>
        </p:nvPicPr>
        <p:blipFill>
          <a:blip r:embed="rId3" cstate="print"/>
          <a:stretch>
            <a:fillRect/>
          </a:stretch>
        </p:blipFill>
        <p:spPr>
          <a:xfrm>
            <a:off x="307847" y="252984"/>
            <a:ext cx="1176528" cy="661416"/>
          </a:xfrm>
          <a:prstGeom prst="rect">
            <a:avLst/>
          </a:prstGeom>
        </p:spPr>
      </p:pic>
      <p:sp>
        <p:nvSpPr>
          <p:cNvPr id="5" name="object 5"/>
          <p:cNvSpPr txBox="1"/>
          <p:nvPr/>
        </p:nvSpPr>
        <p:spPr>
          <a:xfrm>
            <a:off x="11725069" y="6552692"/>
            <a:ext cx="110489" cy="208279"/>
          </a:xfrm>
          <a:prstGeom prst="rect">
            <a:avLst/>
          </a:prstGeom>
        </p:spPr>
        <p:txBody>
          <a:bodyPr vert="horz" wrap="square" lIns="0" tIns="12700" rIns="0" bIns="0" rtlCol="0">
            <a:spAutoFit/>
          </a:bodyPr>
          <a:lstStyle/>
          <a:p>
            <a:pPr marL="12700">
              <a:lnSpc>
                <a:spcPct val="100000"/>
              </a:lnSpc>
              <a:spcBef>
                <a:spcPts val="100"/>
              </a:spcBef>
            </a:pPr>
            <a:r>
              <a:rPr sz="1200" dirty="0">
                <a:latin typeface="Arial MT"/>
                <a:cs typeface="Arial MT"/>
              </a:rPr>
              <a:t>3</a:t>
            </a:r>
            <a:endParaRPr sz="1200">
              <a:latin typeface="Arial MT"/>
              <a:cs typeface="Arial MT"/>
            </a:endParaRPr>
          </a:p>
        </p:txBody>
      </p:sp>
      <p:pic>
        <p:nvPicPr>
          <p:cNvPr id="6" name="object 6"/>
          <p:cNvPicPr/>
          <p:nvPr/>
        </p:nvPicPr>
        <p:blipFill>
          <a:blip r:embed="rId4" cstate="print"/>
          <a:stretch>
            <a:fillRect/>
          </a:stretch>
        </p:blipFill>
        <p:spPr>
          <a:xfrm>
            <a:off x="3857800" y="6458580"/>
            <a:ext cx="213597" cy="213597"/>
          </a:xfrm>
          <a:prstGeom prst="rect">
            <a:avLst/>
          </a:prstGeom>
        </p:spPr>
      </p:pic>
      <p:sp>
        <p:nvSpPr>
          <p:cNvPr id="7" name="object 7"/>
          <p:cNvSpPr txBox="1"/>
          <p:nvPr/>
        </p:nvSpPr>
        <p:spPr>
          <a:xfrm>
            <a:off x="991984" y="5903467"/>
            <a:ext cx="8013065" cy="780415"/>
          </a:xfrm>
          <a:prstGeom prst="rect">
            <a:avLst/>
          </a:prstGeom>
        </p:spPr>
        <p:txBody>
          <a:bodyPr vert="horz" wrap="square" lIns="0" tIns="12700" rIns="0" bIns="0" rtlCol="0">
            <a:spAutoFit/>
          </a:bodyPr>
          <a:lstStyle/>
          <a:p>
            <a:pPr marL="2207895">
              <a:lnSpc>
                <a:spcPct val="100000"/>
              </a:lnSpc>
              <a:spcBef>
                <a:spcPts val="100"/>
              </a:spcBef>
            </a:pPr>
            <a:r>
              <a:rPr sz="2400" b="1" dirty="0">
                <a:solidFill>
                  <a:srgbClr val="262626"/>
                </a:solidFill>
                <a:latin typeface="Arial"/>
                <a:cs typeface="Arial"/>
              </a:rPr>
              <a:t>9</a:t>
            </a:r>
            <a:r>
              <a:rPr sz="2400" b="1" spc="-15" dirty="0">
                <a:solidFill>
                  <a:srgbClr val="262626"/>
                </a:solidFill>
                <a:latin typeface="Arial"/>
                <a:cs typeface="Arial"/>
              </a:rPr>
              <a:t> </a:t>
            </a:r>
            <a:r>
              <a:rPr sz="2400" b="1" dirty="0">
                <a:solidFill>
                  <a:srgbClr val="262626"/>
                </a:solidFill>
                <a:latin typeface="Arial"/>
                <a:cs typeface="Arial"/>
              </a:rPr>
              <a:t>x</a:t>
            </a:r>
            <a:r>
              <a:rPr sz="2400" b="1" spc="-15" dirty="0">
                <a:solidFill>
                  <a:srgbClr val="262626"/>
                </a:solidFill>
                <a:latin typeface="Arial"/>
                <a:cs typeface="Arial"/>
              </a:rPr>
              <a:t> </a:t>
            </a:r>
            <a:r>
              <a:rPr sz="2400" b="1" spc="-5" dirty="0">
                <a:solidFill>
                  <a:srgbClr val="BC8642"/>
                </a:solidFill>
                <a:latin typeface="Arial"/>
                <a:cs typeface="Arial"/>
              </a:rPr>
              <a:t>ENABLING</a:t>
            </a:r>
            <a:r>
              <a:rPr sz="2400" b="1" spc="-15" dirty="0">
                <a:solidFill>
                  <a:srgbClr val="BC8642"/>
                </a:solidFill>
                <a:latin typeface="Arial"/>
                <a:cs typeface="Arial"/>
              </a:rPr>
              <a:t> </a:t>
            </a:r>
            <a:r>
              <a:rPr sz="2400" b="1" dirty="0">
                <a:solidFill>
                  <a:srgbClr val="BC8642"/>
                </a:solidFill>
                <a:latin typeface="Arial"/>
                <a:cs typeface="Arial"/>
              </a:rPr>
              <a:t>LEARNING</a:t>
            </a:r>
            <a:r>
              <a:rPr sz="2400" b="1" spc="-25" dirty="0">
                <a:solidFill>
                  <a:srgbClr val="BC8642"/>
                </a:solidFill>
                <a:latin typeface="Arial"/>
                <a:cs typeface="Arial"/>
              </a:rPr>
              <a:t> </a:t>
            </a:r>
            <a:r>
              <a:rPr sz="2400" b="1" spc="-5" dirty="0">
                <a:solidFill>
                  <a:srgbClr val="BC8642"/>
                </a:solidFill>
                <a:latin typeface="Arial"/>
                <a:cs typeface="Arial"/>
              </a:rPr>
              <a:t>OBJECTIVES</a:t>
            </a:r>
            <a:endParaRPr sz="2400" dirty="0">
              <a:latin typeface="Arial"/>
              <a:cs typeface="Arial"/>
            </a:endParaRPr>
          </a:p>
          <a:p>
            <a:pPr marL="12700">
              <a:lnSpc>
                <a:spcPct val="100000"/>
              </a:lnSpc>
              <a:spcBef>
                <a:spcPts val="1380"/>
              </a:spcBef>
              <a:tabLst>
                <a:tab pos="3139440" algn="l"/>
                <a:tab pos="5020310" algn="l"/>
              </a:tabLst>
            </a:pPr>
            <a:r>
              <a:rPr sz="1400" dirty="0">
                <a:solidFill>
                  <a:srgbClr val="2E3334"/>
                </a:solidFill>
                <a:latin typeface="Arial MT"/>
                <a:cs typeface="Arial MT"/>
              </a:rPr>
              <a:t>=</a:t>
            </a:r>
            <a:r>
              <a:rPr sz="1400" spc="-10" dirty="0">
                <a:solidFill>
                  <a:srgbClr val="2E3334"/>
                </a:solidFill>
                <a:latin typeface="Arial MT"/>
                <a:cs typeface="Arial MT"/>
              </a:rPr>
              <a:t> </a:t>
            </a:r>
            <a:r>
              <a:rPr sz="1400" b="1" spc="-5" dirty="0">
                <a:solidFill>
                  <a:srgbClr val="2E3334"/>
                </a:solidFill>
                <a:latin typeface="Arial"/>
                <a:cs typeface="Arial"/>
              </a:rPr>
              <a:t>Terminal</a:t>
            </a:r>
            <a:r>
              <a:rPr sz="1400" b="1" dirty="0">
                <a:solidFill>
                  <a:srgbClr val="2E3334"/>
                </a:solidFill>
                <a:latin typeface="Arial"/>
                <a:cs typeface="Arial"/>
              </a:rPr>
              <a:t> </a:t>
            </a:r>
            <a:r>
              <a:rPr sz="1400" b="1" spc="-5" dirty="0">
                <a:solidFill>
                  <a:srgbClr val="2E3334"/>
                </a:solidFill>
                <a:latin typeface="Arial"/>
                <a:cs typeface="Arial"/>
              </a:rPr>
              <a:t>Learning Objectives	</a:t>
            </a:r>
            <a:r>
              <a:rPr sz="1400" dirty="0">
                <a:solidFill>
                  <a:srgbClr val="2E3334"/>
                </a:solidFill>
                <a:latin typeface="Arial MT"/>
                <a:cs typeface="Arial MT"/>
              </a:rPr>
              <a:t>=</a:t>
            </a:r>
            <a:r>
              <a:rPr sz="1400" spc="-5" dirty="0">
                <a:solidFill>
                  <a:srgbClr val="2E3334"/>
                </a:solidFill>
                <a:latin typeface="Arial MT"/>
                <a:cs typeface="Arial MT"/>
              </a:rPr>
              <a:t> Cognitive</a:t>
            </a:r>
            <a:r>
              <a:rPr sz="1400" spc="5" dirty="0">
                <a:solidFill>
                  <a:srgbClr val="2E3334"/>
                </a:solidFill>
                <a:latin typeface="Arial MT"/>
                <a:cs typeface="Arial MT"/>
              </a:rPr>
              <a:t> </a:t>
            </a:r>
            <a:r>
              <a:rPr sz="1400" spc="-5" dirty="0">
                <a:solidFill>
                  <a:srgbClr val="2E3334"/>
                </a:solidFill>
                <a:latin typeface="Arial MT"/>
                <a:cs typeface="Arial MT"/>
              </a:rPr>
              <a:t>ELOs	</a:t>
            </a:r>
            <a:r>
              <a:rPr sz="1400" dirty="0">
                <a:solidFill>
                  <a:srgbClr val="2E3334"/>
                </a:solidFill>
                <a:latin typeface="Arial MT"/>
                <a:cs typeface="Arial MT"/>
              </a:rPr>
              <a:t>=</a:t>
            </a:r>
            <a:r>
              <a:rPr sz="1400" spc="-35" dirty="0">
                <a:solidFill>
                  <a:srgbClr val="2E3334"/>
                </a:solidFill>
                <a:latin typeface="Arial MT"/>
                <a:cs typeface="Arial MT"/>
              </a:rPr>
              <a:t> </a:t>
            </a:r>
            <a:r>
              <a:rPr sz="1400" spc="-5" dirty="0">
                <a:solidFill>
                  <a:srgbClr val="2E3334"/>
                </a:solidFill>
                <a:latin typeface="Arial MT"/>
                <a:cs typeface="Arial MT"/>
              </a:rPr>
              <a:t>Performance</a:t>
            </a:r>
            <a:r>
              <a:rPr sz="1400" spc="-25" dirty="0">
                <a:solidFill>
                  <a:srgbClr val="2E3334"/>
                </a:solidFill>
                <a:latin typeface="Arial MT"/>
                <a:cs typeface="Arial MT"/>
              </a:rPr>
              <a:t> </a:t>
            </a:r>
            <a:r>
              <a:rPr sz="1400" spc="-5" dirty="0">
                <a:solidFill>
                  <a:srgbClr val="2E3334"/>
                </a:solidFill>
                <a:latin typeface="Arial MT"/>
                <a:cs typeface="Arial MT"/>
              </a:rPr>
              <a:t>ELOs</a:t>
            </a:r>
            <a:endParaRPr sz="1400" dirty="0">
              <a:latin typeface="Arial MT"/>
              <a:cs typeface="Arial MT"/>
            </a:endParaRPr>
          </a:p>
        </p:txBody>
      </p:sp>
      <p:sp>
        <p:nvSpPr>
          <p:cNvPr id="8" name="object 8"/>
          <p:cNvSpPr txBox="1"/>
          <p:nvPr/>
        </p:nvSpPr>
        <p:spPr>
          <a:xfrm>
            <a:off x="3196429" y="694435"/>
            <a:ext cx="5800090" cy="391160"/>
          </a:xfrm>
          <a:prstGeom prst="rect">
            <a:avLst/>
          </a:prstGeom>
        </p:spPr>
        <p:txBody>
          <a:bodyPr vert="horz" wrap="square" lIns="0" tIns="12700" rIns="0" bIns="0" rtlCol="0">
            <a:spAutoFit/>
          </a:bodyPr>
          <a:lstStyle/>
          <a:p>
            <a:pPr marL="12700">
              <a:lnSpc>
                <a:spcPct val="100000"/>
              </a:lnSpc>
              <a:spcBef>
                <a:spcPts val="100"/>
              </a:spcBef>
            </a:pPr>
            <a:r>
              <a:rPr sz="2400" b="1" dirty="0">
                <a:solidFill>
                  <a:srgbClr val="262626"/>
                </a:solidFill>
                <a:latin typeface="Arial"/>
                <a:cs typeface="Arial"/>
              </a:rPr>
              <a:t>1</a:t>
            </a:r>
            <a:r>
              <a:rPr sz="2400" b="1" spc="-20" dirty="0">
                <a:solidFill>
                  <a:srgbClr val="262626"/>
                </a:solidFill>
                <a:latin typeface="Arial"/>
                <a:cs typeface="Arial"/>
              </a:rPr>
              <a:t> </a:t>
            </a:r>
            <a:r>
              <a:rPr sz="2400" b="1" dirty="0">
                <a:solidFill>
                  <a:srgbClr val="262626"/>
                </a:solidFill>
                <a:latin typeface="Arial"/>
                <a:cs typeface="Arial"/>
              </a:rPr>
              <a:t>x</a:t>
            </a:r>
            <a:r>
              <a:rPr sz="2400" b="1" spc="-20" dirty="0">
                <a:solidFill>
                  <a:srgbClr val="262626"/>
                </a:solidFill>
                <a:latin typeface="Arial"/>
                <a:cs typeface="Arial"/>
              </a:rPr>
              <a:t> </a:t>
            </a:r>
            <a:r>
              <a:rPr sz="2400" b="1" dirty="0">
                <a:solidFill>
                  <a:srgbClr val="BC8642"/>
                </a:solidFill>
                <a:latin typeface="Arial"/>
                <a:cs typeface="Arial"/>
              </a:rPr>
              <a:t>TERMINAL</a:t>
            </a:r>
            <a:r>
              <a:rPr sz="2400" b="1" spc="-25" dirty="0">
                <a:solidFill>
                  <a:srgbClr val="BC8642"/>
                </a:solidFill>
                <a:latin typeface="Arial"/>
                <a:cs typeface="Arial"/>
              </a:rPr>
              <a:t> </a:t>
            </a:r>
            <a:r>
              <a:rPr sz="2400" b="1" dirty="0">
                <a:solidFill>
                  <a:srgbClr val="BC8642"/>
                </a:solidFill>
                <a:latin typeface="Arial"/>
                <a:cs typeface="Arial"/>
              </a:rPr>
              <a:t>LEARNING</a:t>
            </a:r>
            <a:r>
              <a:rPr sz="2400" b="1" spc="-30" dirty="0">
                <a:solidFill>
                  <a:srgbClr val="BC8642"/>
                </a:solidFill>
                <a:latin typeface="Arial"/>
                <a:cs typeface="Arial"/>
              </a:rPr>
              <a:t> </a:t>
            </a:r>
            <a:r>
              <a:rPr sz="2400" b="1" spc="-5" dirty="0">
                <a:solidFill>
                  <a:srgbClr val="BC8642"/>
                </a:solidFill>
                <a:latin typeface="Arial"/>
                <a:cs typeface="Arial"/>
              </a:rPr>
              <a:t>OBJECTIVES</a:t>
            </a:r>
            <a:endParaRPr sz="2400">
              <a:latin typeface="Arial"/>
              <a:cs typeface="Arial"/>
            </a:endParaRPr>
          </a:p>
        </p:txBody>
      </p:sp>
      <p:sp>
        <p:nvSpPr>
          <p:cNvPr id="9" name="object 9"/>
          <p:cNvSpPr txBox="1"/>
          <p:nvPr/>
        </p:nvSpPr>
        <p:spPr>
          <a:xfrm>
            <a:off x="717798" y="6393179"/>
            <a:ext cx="167005" cy="330200"/>
          </a:xfrm>
          <a:prstGeom prst="rect">
            <a:avLst/>
          </a:prstGeom>
        </p:spPr>
        <p:txBody>
          <a:bodyPr vert="horz" wrap="square" lIns="0" tIns="12700" rIns="0" bIns="0" rtlCol="0">
            <a:spAutoFit/>
          </a:bodyPr>
          <a:lstStyle/>
          <a:p>
            <a:pPr marL="12700">
              <a:lnSpc>
                <a:spcPct val="100000"/>
              </a:lnSpc>
              <a:spcBef>
                <a:spcPts val="100"/>
              </a:spcBef>
            </a:pPr>
            <a:r>
              <a:rPr sz="2000" b="1" dirty="0">
                <a:solidFill>
                  <a:srgbClr val="BC8642"/>
                </a:solidFill>
                <a:latin typeface="Arial"/>
                <a:cs typeface="Arial"/>
              </a:rPr>
              <a:t>#</a:t>
            </a:r>
            <a:endParaRPr sz="2000">
              <a:latin typeface="Arial"/>
              <a:cs typeface="Arial"/>
            </a:endParaRPr>
          </a:p>
        </p:txBody>
      </p:sp>
      <p:grpSp>
        <p:nvGrpSpPr>
          <p:cNvPr id="10" name="object 10"/>
          <p:cNvGrpSpPr/>
          <p:nvPr/>
        </p:nvGrpSpPr>
        <p:grpSpPr>
          <a:xfrm>
            <a:off x="620939" y="1279364"/>
            <a:ext cx="10997565" cy="4556760"/>
            <a:chOff x="620939" y="1279364"/>
            <a:chExt cx="10997565" cy="4556760"/>
          </a:xfrm>
        </p:grpSpPr>
        <p:sp>
          <p:nvSpPr>
            <p:cNvPr id="11" name="object 11"/>
            <p:cNvSpPr/>
            <p:nvPr/>
          </p:nvSpPr>
          <p:spPr>
            <a:xfrm>
              <a:off x="896541" y="2031677"/>
              <a:ext cx="10365105" cy="0"/>
            </a:xfrm>
            <a:custGeom>
              <a:avLst/>
              <a:gdLst/>
              <a:ahLst/>
              <a:cxnLst/>
              <a:rect l="l" t="t" r="r" b="b"/>
              <a:pathLst>
                <a:path w="10365105">
                  <a:moveTo>
                    <a:pt x="0" y="0"/>
                  </a:moveTo>
                  <a:lnTo>
                    <a:pt x="10364921" y="1"/>
                  </a:lnTo>
                </a:path>
              </a:pathLst>
            </a:custGeom>
            <a:ln w="28575">
              <a:solidFill>
                <a:srgbClr val="8A8C8C"/>
              </a:solidFill>
            </a:ln>
          </p:spPr>
          <p:txBody>
            <a:bodyPr wrap="square" lIns="0" tIns="0" rIns="0" bIns="0" rtlCol="0"/>
            <a:lstStyle/>
            <a:p>
              <a:endParaRPr/>
            </a:p>
          </p:txBody>
        </p:sp>
        <p:sp>
          <p:nvSpPr>
            <p:cNvPr id="12" name="object 12"/>
            <p:cNvSpPr/>
            <p:nvPr/>
          </p:nvSpPr>
          <p:spPr>
            <a:xfrm>
              <a:off x="635226" y="1293652"/>
              <a:ext cx="10968990" cy="4528185"/>
            </a:xfrm>
            <a:custGeom>
              <a:avLst/>
              <a:gdLst/>
              <a:ahLst/>
              <a:cxnLst/>
              <a:rect l="l" t="t" r="r" b="b"/>
              <a:pathLst>
                <a:path w="10968990" h="4528185">
                  <a:moveTo>
                    <a:pt x="0" y="144674"/>
                  </a:moveTo>
                  <a:lnTo>
                    <a:pt x="7375" y="98946"/>
                  </a:lnTo>
                  <a:lnTo>
                    <a:pt x="27913" y="59231"/>
                  </a:lnTo>
                  <a:lnTo>
                    <a:pt x="59231" y="27913"/>
                  </a:lnTo>
                  <a:lnTo>
                    <a:pt x="98946" y="7375"/>
                  </a:lnTo>
                  <a:lnTo>
                    <a:pt x="144674" y="0"/>
                  </a:lnTo>
                  <a:lnTo>
                    <a:pt x="10823752" y="0"/>
                  </a:lnTo>
                  <a:lnTo>
                    <a:pt x="10869480" y="7375"/>
                  </a:lnTo>
                  <a:lnTo>
                    <a:pt x="10909194" y="27913"/>
                  </a:lnTo>
                  <a:lnTo>
                    <a:pt x="10940512" y="59231"/>
                  </a:lnTo>
                  <a:lnTo>
                    <a:pt x="10961050" y="98946"/>
                  </a:lnTo>
                  <a:lnTo>
                    <a:pt x="10968426" y="144674"/>
                  </a:lnTo>
                  <a:lnTo>
                    <a:pt x="10968426" y="4383516"/>
                  </a:lnTo>
                  <a:lnTo>
                    <a:pt x="10961050" y="4429244"/>
                  </a:lnTo>
                  <a:lnTo>
                    <a:pt x="10940512" y="4468959"/>
                  </a:lnTo>
                  <a:lnTo>
                    <a:pt x="10909194" y="4500277"/>
                  </a:lnTo>
                  <a:lnTo>
                    <a:pt x="10869480" y="4520815"/>
                  </a:lnTo>
                  <a:lnTo>
                    <a:pt x="10823752" y="4528191"/>
                  </a:lnTo>
                  <a:lnTo>
                    <a:pt x="144674" y="4528191"/>
                  </a:lnTo>
                  <a:lnTo>
                    <a:pt x="98946" y="4520815"/>
                  </a:lnTo>
                  <a:lnTo>
                    <a:pt x="59231" y="4500277"/>
                  </a:lnTo>
                  <a:lnTo>
                    <a:pt x="27913" y="4468959"/>
                  </a:lnTo>
                  <a:lnTo>
                    <a:pt x="7375" y="4429244"/>
                  </a:lnTo>
                  <a:lnTo>
                    <a:pt x="0" y="4383516"/>
                  </a:lnTo>
                  <a:lnTo>
                    <a:pt x="0" y="144674"/>
                  </a:lnTo>
                  <a:close/>
                </a:path>
              </a:pathLst>
            </a:custGeom>
            <a:ln w="28575">
              <a:solidFill>
                <a:srgbClr val="D8D9D8"/>
              </a:solidFill>
            </a:ln>
          </p:spPr>
          <p:txBody>
            <a:bodyPr wrap="square" lIns="0" tIns="0" rIns="0" bIns="0" rtlCol="0"/>
            <a:lstStyle/>
            <a:p>
              <a:endParaRPr/>
            </a:p>
          </p:txBody>
        </p:sp>
      </p:grpSp>
      <p:sp>
        <p:nvSpPr>
          <p:cNvPr id="13" name="object 13"/>
          <p:cNvSpPr txBox="1"/>
          <p:nvPr/>
        </p:nvSpPr>
        <p:spPr>
          <a:xfrm>
            <a:off x="1302360" y="1423923"/>
            <a:ext cx="9846310" cy="510540"/>
          </a:xfrm>
          <a:prstGeom prst="rect">
            <a:avLst/>
          </a:prstGeom>
        </p:spPr>
        <p:txBody>
          <a:bodyPr vert="horz" wrap="square" lIns="0" tIns="22860" rIns="0" bIns="0" rtlCol="0">
            <a:spAutoFit/>
          </a:bodyPr>
          <a:lstStyle/>
          <a:p>
            <a:pPr marL="12700" marR="5080">
              <a:lnSpc>
                <a:spcPts val="1900"/>
              </a:lnSpc>
              <a:spcBef>
                <a:spcPts val="180"/>
              </a:spcBef>
            </a:pPr>
            <a:r>
              <a:rPr sz="1600" b="1" dirty="0">
                <a:latin typeface="Arial"/>
                <a:cs typeface="Arial"/>
              </a:rPr>
              <a:t>Given</a:t>
            </a:r>
            <a:r>
              <a:rPr sz="1600" b="1" spc="5" dirty="0">
                <a:latin typeface="Arial"/>
                <a:cs typeface="Arial"/>
              </a:rPr>
              <a:t> </a:t>
            </a:r>
            <a:r>
              <a:rPr sz="1600" b="1" dirty="0">
                <a:latin typeface="Arial"/>
                <a:cs typeface="Arial"/>
              </a:rPr>
              <a:t>a</a:t>
            </a:r>
            <a:r>
              <a:rPr sz="1600" b="1" spc="10" dirty="0">
                <a:latin typeface="Arial"/>
                <a:cs typeface="Arial"/>
              </a:rPr>
              <a:t> </a:t>
            </a:r>
            <a:r>
              <a:rPr sz="1600" b="1" spc="-5" dirty="0">
                <a:latin typeface="Arial"/>
                <a:cs typeface="Arial"/>
              </a:rPr>
              <a:t>combat</a:t>
            </a:r>
            <a:r>
              <a:rPr sz="1600" b="1" spc="20" dirty="0">
                <a:latin typeface="Arial"/>
                <a:cs typeface="Arial"/>
              </a:rPr>
              <a:t> </a:t>
            </a:r>
            <a:r>
              <a:rPr sz="1600" b="1" spc="-5" dirty="0">
                <a:latin typeface="Arial"/>
                <a:cs typeface="Arial"/>
              </a:rPr>
              <a:t>or</a:t>
            </a:r>
            <a:r>
              <a:rPr sz="1600" b="1" spc="10" dirty="0">
                <a:latin typeface="Arial"/>
                <a:cs typeface="Arial"/>
              </a:rPr>
              <a:t> </a:t>
            </a:r>
            <a:r>
              <a:rPr sz="1600" b="1" spc="-5" dirty="0">
                <a:latin typeface="Arial"/>
                <a:cs typeface="Arial"/>
              </a:rPr>
              <a:t>noncombat</a:t>
            </a:r>
            <a:r>
              <a:rPr sz="1600" b="1" spc="20" dirty="0">
                <a:latin typeface="Arial"/>
                <a:cs typeface="Arial"/>
              </a:rPr>
              <a:t> </a:t>
            </a:r>
            <a:r>
              <a:rPr sz="1600" b="1" spc="-5" dirty="0">
                <a:latin typeface="Arial"/>
                <a:cs typeface="Arial"/>
              </a:rPr>
              <a:t>scenario</a:t>
            </a:r>
            <a:r>
              <a:rPr sz="1600" b="1" spc="10" dirty="0">
                <a:latin typeface="Arial"/>
                <a:cs typeface="Arial"/>
              </a:rPr>
              <a:t> </a:t>
            </a:r>
            <a:r>
              <a:rPr sz="1600" b="1" spc="-5" dirty="0">
                <a:latin typeface="Arial"/>
                <a:cs typeface="Arial"/>
              </a:rPr>
              <a:t>perform</a:t>
            </a:r>
            <a:r>
              <a:rPr sz="1600" b="1" spc="10" dirty="0">
                <a:latin typeface="Arial"/>
                <a:cs typeface="Arial"/>
              </a:rPr>
              <a:t> </a:t>
            </a:r>
            <a:r>
              <a:rPr sz="1600" b="1" spc="-5" dirty="0">
                <a:latin typeface="Arial"/>
                <a:cs typeface="Arial"/>
              </a:rPr>
              <a:t>monitoring</a:t>
            </a:r>
            <a:r>
              <a:rPr sz="1600" b="1" spc="10" dirty="0">
                <a:latin typeface="Arial"/>
                <a:cs typeface="Arial"/>
              </a:rPr>
              <a:t> </a:t>
            </a:r>
            <a:r>
              <a:rPr sz="1600" b="1" spc="-5" dirty="0">
                <a:latin typeface="Arial"/>
                <a:cs typeface="Arial"/>
              </a:rPr>
              <a:t>of</a:t>
            </a:r>
            <a:r>
              <a:rPr sz="1600" b="1" spc="20" dirty="0">
                <a:latin typeface="Arial"/>
                <a:cs typeface="Arial"/>
              </a:rPr>
              <a:t> </a:t>
            </a:r>
            <a:r>
              <a:rPr sz="1600" b="1" dirty="0">
                <a:latin typeface="Arial"/>
                <a:cs typeface="Arial"/>
              </a:rPr>
              <a:t>a</a:t>
            </a:r>
            <a:r>
              <a:rPr sz="1600" b="1" spc="5" dirty="0">
                <a:latin typeface="Arial"/>
                <a:cs typeface="Arial"/>
              </a:rPr>
              <a:t> </a:t>
            </a:r>
            <a:r>
              <a:rPr sz="1600" b="1" spc="-5" dirty="0">
                <a:latin typeface="Arial"/>
                <a:cs typeface="Arial"/>
              </a:rPr>
              <a:t>trauma</a:t>
            </a:r>
            <a:r>
              <a:rPr sz="1600" b="1" spc="10" dirty="0">
                <a:latin typeface="Arial"/>
                <a:cs typeface="Arial"/>
              </a:rPr>
              <a:t> </a:t>
            </a:r>
            <a:r>
              <a:rPr sz="1600" b="1" spc="-5" dirty="0">
                <a:latin typeface="Arial"/>
                <a:cs typeface="Arial"/>
              </a:rPr>
              <a:t>casualty</a:t>
            </a:r>
            <a:r>
              <a:rPr sz="1600" b="1" spc="10" dirty="0">
                <a:latin typeface="Arial"/>
                <a:cs typeface="Arial"/>
              </a:rPr>
              <a:t> </a:t>
            </a:r>
            <a:r>
              <a:rPr sz="1600" b="1" spc="-5" dirty="0">
                <a:latin typeface="Arial"/>
                <a:cs typeface="Arial"/>
              </a:rPr>
              <a:t>during</a:t>
            </a:r>
            <a:r>
              <a:rPr sz="1600" b="1" spc="5" dirty="0">
                <a:latin typeface="Arial"/>
                <a:cs typeface="Arial"/>
              </a:rPr>
              <a:t> </a:t>
            </a:r>
            <a:r>
              <a:rPr sz="1600" b="1" spc="-5" dirty="0">
                <a:latin typeface="Arial"/>
                <a:cs typeface="Arial"/>
              </a:rPr>
              <a:t>Tactical</a:t>
            </a:r>
            <a:r>
              <a:rPr sz="1600" b="1" spc="20" dirty="0">
                <a:latin typeface="Arial"/>
                <a:cs typeface="Arial"/>
              </a:rPr>
              <a:t> </a:t>
            </a:r>
            <a:r>
              <a:rPr sz="1600" b="1" dirty="0">
                <a:latin typeface="Arial"/>
                <a:cs typeface="Arial"/>
              </a:rPr>
              <a:t>Field </a:t>
            </a:r>
            <a:r>
              <a:rPr sz="1600" b="1" spc="-430" dirty="0">
                <a:latin typeface="Arial"/>
                <a:cs typeface="Arial"/>
              </a:rPr>
              <a:t> </a:t>
            </a:r>
            <a:r>
              <a:rPr sz="1600" b="1" spc="-5" dirty="0">
                <a:latin typeface="Arial"/>
                <a:cs typeface="Arial"/>
              </a:rPr>
              <a:t>Care</a:t>
            </a:r>
            <a:r>
              <a:rPr sz="1600" b="1" dirty="0">
                <a:latin typeface="Arial"/>
                <a:cs typeface="Arial"/>
              </a:rPr>
              <a:t> in </a:t>
            </a:r>
            <a:r>
              <a:rPr sz="1600" b="1" spc="-5" dirty="0">
                <a:latin typeface="Arial"/>
                <a:cs typeface="Arial"/>
              </a:rPr>
              <a:t>combat</a:t>
            </a:r>
            <a:r>
              <a:rPr sz="1600" b="1" spc="10" dirty="0">
                <a:latin typeface="Arial"/>
                <a:cs typeface="Arial"/>
              </a:rPr>
              <a:t> </a:t>
            </a:r>
            <a:r>
              <a:rPr sz="1600" b="1" dirty="0">
                <a:latin typeface="Arial"/>
                <a:cs typeface="Arial"/>
              </a:rPr>
              <a:t>in </a:t>
            </a:r>
            <a:r>
              <a:rPr sz="1600" b="1" spc="-5" dirty="0">
                <a:latin typeface="Arial"/>
                <a:cs typeface="Arial"/>
              </a:rPr>
              <a:t>accordance</a:t>
            </a:r>
            <a:r>
              <a:rPr sz="1600" b="1" dirty="0">
                <a:latin typeface="Arial"/>
                <a:cs typeface="Arial"/>
              </a:rPr>
              <a:t> with</a:t>
            </a:r>
            <a:r>
              <a:rPr sz="1600" b="1" spc="-10" dirty="0">
                <a:latin typeface="Arial"/>
                <a:cs typeface="Arial"/>
              </a:rPr>
              <a:t> CoTCCC</a:t>
            </a:r>
            <a:r>
              <a:rPr sz="1600" b="1" spc="-5" dirty="0">
                <a:latin typeface="Arial"/>
                <a:cs typeface="Arial"/>
              </a:rPr>
              <a:t> Guidelines.</a:t>
            </a:r>
            <a:endParaRPr sz="1600">
              <a:latin typeface="Arial"/>
              <a:cs typeface="Arial"/>
            </a:endParaRPr>
          </a:p>
        </p:txBody>
      </p:sp>
      <p:sp>
        <p:nvSpPr>
          <p:cNvPr id="14" name="object 14"/>
          <p:cNvSpPr txBox="1"/>
          <p:nvPr/>
        </p:nvSpPr>
        <p:spPr>
          <a:xfrm>
            <a:off x="884654" y="1400555"/>
            <a:ext cx="308610" cy="330200"/>
          </a:xfrm>
          <a:prstGeom prst="rect">
            <a:avLst/>
          </a:prstGeom>
        </p:spPr>
        <p:txBody>
          <a:bodyPr vert="horz" wrap="square" lIns="0" tIns="12700" rIns="0" bIns="0" rtlCol="0">
            <a:spAutoFit/>
          </a:bodyPr>
          <a:lstStyle/>
          <a:p>
            <a:pPr marL="12700">
              <a:lnSpc>
                <a:spcPct val="100000"/>
              </a:lnSpc>
              <a:spcBef>
                <a:spcPts val="100"/>
              </a:spcBef>
            </a:pPr>
            <a:r>
              <a:rPr sz="2000" b="1" dirty="0">
                <a:solidFill>
                  <a:srgbClr val="BC8642"/>
                </a:solidFill>
                <a:latin typeface="Arial"/>
                <a:cs typeface="Arial"/>
              </a:rPr>
              <a:t>22</a:t>
            </a:r>
            <a:endParaRPr sz="2000">
              <a:latin typeface="Arial"/>
              <a:cs typeface="Arial"/>
            </a:endParaRPr>
          </a:p>
        </p:txBody>
      </p:sp>
      <p:grpSp>
        <p:nvGrpSpPr>
          <p:cNvPr id="15" name="object 15"/>
          <p:cNvGrpSpPr/>
          <p:nvPr/>
        </p:nvGrpSpPr>
        <p:grpSpPr>
          <a:xfrm>
            <a:off x="911935" y="2190427"/>
            <a:ext cx="197485" cy="3337560"/>
            <a:chOff x="911935" y="2190427"/>
            <a:chExt cx="197485" cy="3337560"/>
          </a:xfrm>
        </p:grpSpPr>
        <p:pic>
          <p:nvPicPr>
            <p:cNvPr id="16" name="object 16"/>
            <p:cNvPicPr/>
            <p:nvPr/>
          </p:nvPicPr>
          <p:blipFill>
            <a:blip r:embed="rId5" cstate="print"/>
            <a:stretch>
              <a:fillRect/>
            </a:stretch>
          </p:blipFill>
          <p:spPr>
            <a:xfrm>
              <a:off x="925293" y="2715572"/>
              <a:ext cx="170379" cy="170380"/>
            </a:xfrm>
            <a:prstGeom prst="rect">
              <a:avLst/>
            </a:prstGeom>
          </p:spPr>
        </p:pic>
        <p:pic>
          <p:nvPicPr>
            <p:cNvPr id="17" name="object 17"/>
            <p:cNvPicPr/>
            <p:nvPr/>
          </p:nvPicPr>
          <p:blipFill>
            <a:blip r:embed="rId6" cstate="print"/>
            <a:stretch>
              <a:fillRect/>
            </a:stretch>
          </p:blipFill>
          <p:spPr>
            <a:xfrm>
              <a:off x="918943" y="2709222"/>
              <a:ext cx="183079" cy="183079"/>
            </a:xfrm>
            <a:prstGeom prst="rect">
              <a:avLst/>
            </a:prstGeom>
          </p:spPr>
        </p:pic>
        <p:pic>
          <p:nvPicPr>
            <p:cNvPr id="18" name="object 18"/>
            <p:cNvPicPr/>
            <p:nvPr/>
          </p:nvPicPr>
          <p:blipFill>
            <a:blip r:embed="rId7" cstate="print"/>
            <a:stretch>
              <a:fillRect/>
            </a:stretch>
          </p:blipFill>
          <p:spPr>
            <a:xfrm>
              <a:off x="925293" y="3340439"/>
              <a:ext cx="170379" cy="170379"/>
            </a:xfrm>
            <a:prstGeom prst="rect">
              <a:avLst/>
            </a:prstGeom>
          </p:spPr>
        </p:pic>
        <p:pic>
          <p:nvPicPr>
            <p:cNvPr id="19" name="object 19"/>
            <p:cNvPicPr/>
            <p:nvPr/>
          </p:nvPicPr>
          <p:blipFill>
            <a:blip r:embed="rId8" cstate="print"/>
            <a:stretch>
              <a:fillRect/>
            </a:stretch>
          </p:blipFill>
          <p:spPr>
            <a:xfrm>
              <a:off x="918943" y="3334088"/>
              <a:ext cx="183079" cy="183079"/>
            </a:xfrm>
            <a:prstGeom prst="rect">
              <a:avLst/>
            </a:prstGeom>
          </p:spPr>
        </p:pic>
        <p:pic>
          <p:nvPicPr>
            <p:cNvPr id="20" name="object 20"/>
            <p:cNvPicPr/>
            <p:nvPr/>
          </p:nvPicPr>
          <p:blipFill>
            <a:blip r:embed="rId9" cstate="print"/>
            <a:stretch>
              <a:fillRect/>
            </a:stretch>
          </p:blipFill>
          <p:spPr>
            <a:xfrm>
              <a:off x="925293" y="4182998"/>
              <a:ext cx="170379" cy="170379"/>
            </a:xfrm>
            <a:prstGeom prst="rect">
              <a:avLst/>
            </a:prstGeom>
          </p:spPr>
        </p:pic>
        <p:pic>
          <p:nvPicPr>
            <p:cNvPr id="21" name="object 21"/>
            <p:cNvPicPr/>
            <p:nvPr/>
          </p:nvPicPr>
          <p:blipFill>
            <a:blip r:embed="rId6" cstate="print"/>
            <a:stretch>
              <a:fillRect/>
            </a:stretch>
          </p:blipFill>
          <p:spPr>
            <a:xfrm>
              <a:off x="918943" y="4176648"/>
              <a:ext cx="183079" cy="183079"/>
            </a:xfrm>
            <a:prstGeom prst="rect">
              <a:avLst/>
            </a:prstGeom>
          </p:spPr>
        </p:pic>
        <p:pic>
          <p:nvPicPr>
            <p:cNvPr id="22" name="object 22"/>
            <p:cNvPicPr/>
            <p:nvPr/>
          </p:nvPicPr>
          <p:blipFill>
            <a:blip r:embed="rId10" cstate="print"/>
            <a:stretch>
              <a:fillRect/>
            </a:stretch>
          </p:blipFill>
          <p:spPr>
            <a:xfrm>
              <a:off x="925293" y="3023909"/>
              <a:ext cx="170379" cy="170380"/>
            </a:xfrm>
            <a:prstGeom prst="rect">
              <a:avLst/>
            </a:prstGeom>
          </p:spPr>
        </p:pic>
        <p:pic>
          <p:nvPicPr>
            <p:cNvPr id="23" name="object 23"/>
            <p:cNvPicPr/>
            <p:nvPr/>
          </p:nvPicPr>
          <p:blipFill>
            <a:blip r:embed="rId6" cstate="print"/>
            <a:stretch>
              <a:fillRect/>
            </a:stretch>
          </p:blipFill>
          <p:spPr>
            <a:xfrm>
              <a:off x="918943" y="3017560"/>
              <a:ext cx="183079" cy="183079"/>
            </a:xfrm>
            <a:prstGeom prst="rect">
              <a:avLst/>
            </a:prstGeom>
          </p:spPr>
        </p:pic>
        <p:pic>
          <p:nvPicPr>
            <p:cNvPr id="24" name="object 24"/>
            <p:cNvPicPr/>
            <p:nvPr/>
          </p:nvPicPr>
          <p:blipFill>
            <a:blip r:embed="rId11" cstate="print"/>
            <a:stretch>
              <a:fillRect/>
            </a:stretch>
          </p:blipFill>
          <p:spPr>
            <a:xfrm>
              <a:off x="911935" y="2190427"/>
              <a:ext cx="197097" cy="197097"/>
            </a:xfrm>
            <a:prstGeom prst="rect">
              <a:avLst/>
            </a:prstGeom>
          </p:spPr>
        </p:pic>
        <p:pic>
          <p:nvPicPr>
            <p:cNvPr id="25" name="object 25"/>
            <p:cNvPicPr/>
            <p:nvPr/>
          </p:nvPicPr>
          <p:blipFill>
            <a:blip r:embed="rId11" cstate="print"/>
            <a:stretch>
              <a:fillRect/>
            </a:stretch>
          </p:blipFill>
          <p:spPr>
            <a:xfrm>
              <a:off x="911935" y="3685388"/>
              <a:ext cx="197097" cy="197097"/>
            </a:xfrm>
            <a:prstGeom prst="rect">
              <a:avLst/>
            </a:prstGeom>
          </p:spPr>
        </p:pic>
        <p:pic>
          <p:nvPicPr>
            <p:cNvPr id="26" name="object 26"/>
            <p:cNvPicPr/>
            <p:nvPr/>
          </p:nvPicPr>
          <p:blipFill>
            <a:blip r:embed="rId12" cstate="print"/>
            <a:stretch>
              <a:fillRect/>
            </a:stretch>
          </p:blipFill>
          <p:spPr>
            <a:xfrm>
              <a:off x="911935" y="4520488"/>
              <a:ext cx="197097" cy="197097"/>
            </a:xfrm>
            <a:prstGeom prst="rect">
              <a:avLst/>
            </a:prstGeom>
          </p:spPr>
        </p:pic>
        <p:pic>
          <p:nvPicPr>
            <p:cNvPr id="27" name="object 27"/>
            <p:cNvPicPr/>
            <p:nvPr/>
          </p:nvPicPr>
          <p:blipFill>
            <a:blip r:embed="rId12" cstate="print"/>
            <a:stretch>
              <a:fillRect/>
            </a:stretch>
          </p:blipFill>
          <p:spPr>
            <a:xfrm>
              <a:off x="911935" y="5330699"/>
              <a:ext cx="197097" cy="197097"/>
            </a:xfrm>
            <a:prstGeom prst="rect">
              <a:avLst/>
            </a:prstGeom>
          </p:spPr>
        </p:pic>
        <p:pic>
          <p:nvPicPr>
            <p:cNvPr id="28" name="object 28"/>
            <p:cNvPicPr/>
            <p:nvPr/>
          </p:nvPicPr>
          <p:blipFill>
            <a:blip r:embed="rId11" cstate="print"/>
            <a:stretch>
              <a:fillRect/>
            </a:stretch>
          </p:blipFill>
          <p:spPr>
            <a:xfrm>
              <a:off x="911935" y="5031801"/>
              <a:ext cx="197097" cy="197097"/>
            </a:xfrm>
            <a:prstGeom prst="rect">
              <a:avLst/>
            </a:prstGeom>
          </p:spPr>
        </p:pic>
      </p:grpSp>
      <p:sp>
        <p:nvSpPr>
          <p:cNvPr id="29" name="object 29"/>
          <p:cNvSpPr txBox="1"/>
          <p:nvPr/>
        </p:nvSpPr>
        <p:spPr>
          <a:xfrm>
            <a:off x="1311794" y="2153411"/>
            <a:ext cx="9874885" cy="3597910"/>
          </a:xfrm>
          <a:prstGeom prst="rect">
            <a:avLst/>
          </a:prstGeom>
        </p:spPr>
        <p:txBody>
          <a:bodyPr vert="horz" wrap="square" lIns="0" tIns="31750" rIns="0" bIns="0" rtlCol="0">
            <a:spAutoFit/>
          </a:bodyPr>
          <a:lstStyle/>
          <a:p>
            <a:pPr marL="544195" marR="158115" lvl="1" indent="-506730">
              <a:lnSpc>
                <a:spcPts val="1560"/>
              </a:lnSpc>
              <a:spcBef>
                <a:spcPts val="250"/>
              </a:spcBef>
              <a:buFont typeface="Arial"/>
              <a:buAutoNum type="arabicPeriod"/>
              <a:tabLst>
                <a:tab pos="544195" algn="l"/>
                <a:tab pos="544830" algn="l"/>
              </a:tabLst>
            </a:pPr>
            <a:r>
              <a:rPr sz="2100" spc="-7" baseline="1984" dirty="0">
                <a:latin typeface="Arial MT"/>
                <a:cs typeface="Arial MT"/>
              </a:rPr>
              <a:t>Identify</a:t>
            </a:r>
            <a:r>
              <a:rPr sz="2100" baseline="1984" dirty="0">
                <a:latin typeface="Arial MT"/>
                <a:cs typeface="Arial MT"/>
              </a:rPr>
              <a:t> </a:t>
            </a:r>
            <a:r>
              <a:rPr sz="2100" spc="-7" baseline="1984" dirty="0">
                <a:latin typeface="Arial MT"/>
                <a:cs typeface="Arial MT"/>
              </a:rPr>
              <a:t>the</a:t>
            </a:r>
            <a:r>
              <a:rPr sz="2100" baseline="1984" dirty="0">
                <a:latin typeface="Arial MT"/>
                <a:cs typeface="Arial MT"/>
              </a:rPr>
              <a:t> </a:t>
            </a:r>
            <a:r>
              <a:rPr sz="2100" spc="-7" baseline="1984" dirty="0">
                <a:latin typeface="Arial MT"/>
                <a:cs typeface="Arial MT"/>
              </a:rPr>
              <a:t>methods</a:t>
            </a:r>
            <a:r>
              <a:rPr sz="2100" spc="7" baseline="1984" dirty="0">
                <a:latin typeface="Arial MT"/>
                <a:cs typeface="Arial MT"/>
              </a:rPr>
              <a:t> </a:t>
            </a:r>
            <a:r>
              <a:rPr sz="2100" spc="-7" baseline="1984" dirty="0">
                <a:latin typeface="Arial MT"/>
                <a:cs typeface="Arial MT"/>
              </a:rPr>
              <a:t>and</a:t>
            </a:r>
            <a:r>
              <a:rPr sz="2100" baseline="1984" dirty="0">
                <a:latin typeface="Arial MT"/>
                <a:cs typeface="Arial MT"/>
              </a:rPr>
              <a:t> </a:t>
            </a:r>
            <a:r>
              <a:rPr sz="2100" spc="-7" baseline="1984" dirty="0">
                <a:latin typeface="Arial MT"/>
                <a:cs typeface="Arial MT"/>
              </a:rPr>
              <a:t>limitations</a:t>
            </a:r>
            <a:r>
              <a:rPr sz="2100" baseline="1984" dirty="0">
                <a:latin typeface="Arial MT"/>
                <a:cs typeface="Arial MT"/>
              </a:rPr>
              <a:t> </a:t>
            </a:r>
            <a:r>
              <a:rPr sz="2100" spc="-7" baseline="1984" dirty="0">
                <a:latin typeface="Arial MT"/>
                <a:cs typeface="Arial MT"/>
              </a:rPr>
              <a:t>of</a:t>
            </a:r>
            <a:r>
              <a:rPr sz="2100" spc="7" baseline="1984" dirty="0">
                <a:latin typeface="Arial MT"/>
                <a:cs typeface="Arial MT"/>
              </a:rPr>
              <a:t> </a:t>
            </a:r>
            <a:r>
              <a:rPr sz="2100" spc="-7" baseline="1984" dirty="0">
                <a:latin typeface="Arial MT"/>
                <a:cs typeface="Arial MT"/>
              </a:rPr>
              <a:t>assessing</a:t>
            </a:r>
            <a:r>
              <a:rPr sz="2100" baseline="1984" dirty="0">
                <a:latin typeface="Arial MT"/>
                <a:cs typeface="Arial MT"/>
              </a:rPr>
              <a:t> </a:t>
            </a:r>
            <a:r>
              <a:rPr sz="2100" spc="-7" baseline="1984" dirty="0">
                <a:latin typeface="Arial MT"/>
                <a:cs typeface="Arial MT"/>
              </a:rPr>
              <a:t>level</a:t>
            </a:r>
            <a:r>
              <a:rPr sz="2100" spc="15" baseline="1984" dirty="0">
                <a:latin typeface="Arial MT"/>
                <a:cs typeface="Arial MT"/>
              </a:rPr>
              <a:t> </a:t>
            </a:r>
            <a:r>
              <a:rPr sz="2100" spc="-7" baseline="1984" dirty="0">
                <a:latin typeface="Arial MT"/>
                <a:cs typeface="Arial MT"/>
              </a:rPr>
              <a:t>of</a:t>
            </a:r>
            <a:r>
              <a:rPr sz="2100" baseline="1984" dirty="0">
                <a:latin typeface="Arial MT"/>
                <a:cs typeface="Arial MT"/>
              </a:rPr>
              <a:t> </a:t>
            </a:r>
            <a:r>
              <a:rPr sz="2100" spc="-7" baseline="1984" dirty="0">
                <a:latin typeface="Arial MT"/>
                <a:cs typeface="Arial MT"/>
              </a:rPr>
              <a:t>consciousness,</a:t>
            </a:r>
            <a:r>
              <a:rPr sz="2100" baseline="1984" dirty="0">
                <a:latin typeface="Arial MT"/>
                <a:cs typeface="Arial MT"/>
              </a:rPr>
              <a:t> </a:t>
            </a:r>
            <a:r>
              <a:rPr sz="2100" spc="-7" baseline="1984" dirty="0">
                <a:latin typeface="Arial MT"/>
                <a:cs typeface="Arial MT"/>
              </a:rPr>
              <a:t>pulses,</a:t>
            </a:r>
            <a:r>
              <a:rPr sz="2100" spc="7" baseline="1984" dirty="0">
                <a:latin typeface="Arial MT"/>
                <a:cs typeface="Arial MT"/>
              </a:rPr>
              <a:t> </a:t>
            </a:r>
            <a:r>
              <a:rPr sz="2100" spc="-7" baseline="1984" dirty="0">
                <a:latin typeface="Arial MT"/>
                <a:cs typeface="Arial MT"/>
              </a:rPr>
              <a:t>and</a:t>
            </a:r>
            <a:r>
              <a:rPr sz="2100" baseline="1984" dirty="0">
                <a:latin typeface="Arial MT"/>
                <a:cs typeface="Arial MT"/>
              </a:rPr>
              <a:t> </a:t>
            </a:r>
            <a:r>
              <a:rPr sz="2100" spc="-7" baseline="1984" dirty="0">
                <a:latin typeface="Arial MT"/>
                <a:cs typeface="Arial MT"/>
              </a:rPr>
              <a:t>respiratory</a:t>
            </a:r>
            <a:r>
              <a:rPr sz="2100" spc="7" baseline="1984" dirty="0">
                <a:latin typeface="Arial MT"/>
                <a:cs typeface="Arial MT"/>
              </a:rPr>
              <a:t> </a:t>
            </a:r>
            <a:r>
              <a:rPr sz="2100" spc="-7" baseline="1984" dirty="0">
                <a:latin typeface="Arial MT"/>
                <a:cs typeface="Arial MT"/>
              </a:rPr>
              <a:t>rate</a:t>
            </a:r>
            <a:r>
              <a:rPr sz="2100" baseline="1984" dirty="0">
                <a:latin typeface="Arial MT"/>
                <a:cs typeface="Arial MT"/>
              </a:rPr>
              <a:t> in </a:t>
            </a:r>
            <a:r>
              <a:rPr sz="2100" spc="-7" baseline="1984" dirty="0">
                <a:latin typeface="Arial MT"/>
                <a:cs typeface="Arial MT"/>
              </a:rPr>
              <a:t>Tactical</a:t>
            </a:r>
            <a:r>
              <a:rPr sz="2100" spc="15" baseline="1984" dirty="0">
                <a:latin typeface="Arial MT"/>
                <a:cs typeface="Arial MT"/>
              </a:rPr>
              <a:t> </a:t>
            </a:r>
            <a:r>
              <a:rPr sz="2100" spc="-7" baseline="1984" dirty="0">
                <a:latin typeface="Arial MT"/>
                <a:cs typeface="Arial MT"/>
              </a:rPr>
              <a:t>Field </a:t>
            </a:r>
            <a:r>
              <a:rPr sz="2100" spc="-562" baseline="1984" dirty="0">
                <a:latin typeface="Arial MT"/>
                <a:cs typeface="Arial MT"/>
              </a:rPr>
              <a:t> </a:t>
            </a:r>
            <a:r>
              <a:rPr sz="1400" spc="-5" dirty="0">
                <a:latin typeface="Arial MT"/>
                <a:cs typeface="Arial MT"/>
              </a:rPr>
              <a:t>Care.</a:t>
            </a:r>
            <a:endParaRPr sz="1400">
              <a:latin typeface="Arial MT"/>
              <a:cs typeface="Arial MT"/>
            </a:endParaRPr>
          </a:p>
          <a:p>
            <a:pPr marL="544195" lvl="1" indent="-502920">
              <a:lnSpc>
                <a:spcPct val="100000"/>
              </a:lnSpc>
              <a:spcBef>
                <a:spcPts val="785"/>
              </a:spcBef>
              <a:buFont typeface="Arial"/>
              <a:buAutoNum type="arabicPeriod"/>
              <a:tabLst>
                <a:tab pos="544195" algn="l"/>
                <a:tab pos="544830" algn="l"/>
              </a:tabLst>
            </a:pPr>
            <a:r>
              <a:rPr sz="1400" spc="-5" dirty="0">
                <a:latin typeface="Arial MT"/>
                <a:cs typeface="Arial MT"/>
              </a:rPr>
              <a:t>Demonstrate</a:t>
            </a:r>
            <a:r>
              <a:rPr sz="1400" dirty="0">
                <a:latin typeface="Arial MT"/>
                <a:cs typeface="Arial MT"/>
              </a:rPr>
              <a:t> </a:t>
            </a:r>
            <a:r>
              <a:rPr sz="1400" spc="-5" dirty="0">
                <a:latin typeface="Arial MT"/>
                <a:cs typeface="Arial MT"/>
              </a:rPr>
              <a:t>assessment</a:t>
            </a:r>
            <a:r>
              <a:rPr sz="1400" dirty="0">
                <a:latin typeface="Arial MT"/>
                <a:cs typeface="Arial MT"/>
              </a:rPr>
              <a:t> </a:t>
            </a:r>
            <a:r>
              <a:rPr sz="1400" spc="-5" dirty="0">
                <a:latin typeface="Arial MT"/>
                <a:cs typeface="Arial MT"/>
              </a:rPr>
              <a:t>of</a:t>
            </a:r>
            <a:r>
              <a:rPr sz="1400" dirty="0">
                <a:latin typeface="Arial MT"/>
                <a:cs typeface="Arial MT"/>
              </a:rPr>
              <a:t> </a:t>
            </a:r>
            <a:r>
              <a:rPr sz="1400" spc="-5" dirty="0">
                <a:latin typeface="Arial MT"/>
                <a:cs typeface="Arial MT"/>
              </a:rPr>
              <a:t>end-tidal</a:t>
            </a:r>
            <a:r>
              <a:rPr sz="1400" spc="5" dirty="0">
                <a:latin typeface="Arial MT"/>
                <a:cs typeface="Arial MT"/>
              </a:rPr>
              <a:t> </a:t>
            </a:r>
            <a:r>
              <a:rPr sz="1400" spc="-5" dirty="0">
                <a:latin typeface="Arial MT"/>
                <a:cs typeface="Arial MT"/>
              </a:rPr>
              <a:t>CO2</a:t>
            </a:r>
            <a:r>
              <a:rPr sz="1400" dirty="0">
                <a:latin typeface="Arial MT"/>
                <a:cs typeface="Arial MT"/>
              </a:rPr>
              <a:t> </a:t>
            </a:r>
            <a:r>
              <a:rPr sz="1400" spc="-5" dirty="0">
                <a:latin typeface="Arial MT"/>
                <a:cs typeface="Arial MT"/>
              </a:rPr>
              <a:t>with</a:t>
            </a:r>
            <a:r>
              <a:rPr sz="1400" dirty="0">
                <a:latin typeface="Arial MT"/>
                <a:cs typeface="Arial MT"/>
              </a:rPr>
              <a:t> </a:t>
            </a:r>
            <a:r>
              <a:rPr sz="1400" spc="-5" dirty="0">
                <a:latin typeface="Arial MT"/>
                <a:cs typeface="Arial MT"/>
              </a:rPr>
              <a:t>colorimetric</a:t>
            </a:r>
            <a:r>
              <a:rPr sz="1400" dirty="0">
                <a:latin typeface="Arial MT"/>
                <a:cs typeface="Arial MT"/>
              </a:rPr>
              <a:t> </a:t>
            </a:r>
            <a:r>
              <a:rPr sz="1400" spc="-5" dirty="0">
                <a:latin typeface="Arial MT"/>
                <a:cs typeface="Arial MT"/>
              </a:rPr>
              <a:t>device</a:t>
            </a:r>
            <a:r>
              <a:rPr sz="1400" dirty="0">
                <a:latin typeface="Arial MT"/>
                <a:cs typeface="Arial MT"/>
              </a:rPr>
              <a:t> </a:t>
            </a:r>
            <a:r>
              <a:rPr sz="1400" spc="-5" dirty="0">
                <a:latin typeface="Arial MT"/>
                <a:cs typeface="Arial MT"/>
              </a:rPr>
              <a:t>on</a:t>
            </a:r>
            <a:r>
              <a:rPr sz="1400" dirty="0">
                <a:latin typeface="Arial MT"/>
                <a:cs typeface="Arial MT"/>
              </a:rPr>
              <a:t> a</a:t>
            </a:r>
            <a:r>
              <a:rPr sz="1400" spc="5" dirty="0">
                <a:latin typeface="Arial MT"/>
                <a:cs typeface="Arial MT"/>
              </a:rPr>
              <a:t> </a:t>
            </a:r>
            <a:r>
              <a:rPr sz="1400" spc="-5" dirty="0">
                <a:latin typeface="Arial MT"/>
                <a:cs typeface="Arial MT"/>
              </a:rPr>
              <a:t>trauma</a:t>
            </a:r>
            <a:r>
              <a:rPr sz="1400" dirty="0">
                <a:latin typeface="Arial MT"/>
                <a:cs typeface="Arial MT"/>
              </a:rPr>
              <a:t> </a:t>
            </a:r>
            <a:r>
              <a:rPr sz="1400" spc="-5" dirty="0">
                <a:latin typeface="Arial MT"/>
                <a:cs typeface="Arial MT"/>
              </a:rPr>
              <a:t>casualty</a:t>
            </a:r>
            <a:r>
              <a:rPr sz="1400" dirty="0">
                <a:latin typeface="Arial MT"/>
                <a:cs typeface="Arial MT"/>
              </a:rPr>
              <a:t> in </a:t>
            </a:r>
            <a:r>
              <a:rPr sz="1400" spc="-5" dirty="0">
                <a:latin typeface="Arial MT"/>
                <a:cs typeface="Arial MT"/>
              </a:rPr>
              <a:t>Tactical</a:t>
            </a:r>
            <a:r>
              <a:rPr sz="1400" spc="5"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a:latin typeface="Arial MT"/>
              <a:cs typeface="Arial MT"/>
            </a:endParaRPr>
          </a:p>
          <a:p>
            <a:pPr marL="544195" lvl="1" indent="-502920">
              <a:lnSpc>
                <a:spcPct val="100000"/>
              </a:lnSpc>
              <a:spcBef>
                <a:spcPts val="840"/>
              </a:spcBef>
              <a:buFont typeface="Arial"/>
              <a:buAutoNum type="arabicPeriod"/>
              <a:tabLst>
                <a:tab pos="544195" algn="l"/>
                <a:tab pos="544830" algn="l"/>
              </a:tabLst>
            </a:pPr>
            <a:r>
              <a:rPr sz="1400" spc="-5" dirty="0">
                <a:latin typeface="Arial MT"/>
                <a:cs typeface="Arial MT"/>
              </a:rPr>
              <a:t>Demonstrate assessment</a:t>
            </a:r>
            <a:r>
              <a:rPr sz="1400" dirty="0">
                <a:latin typeface="Arial MT"/>
                <a:cs typeface="Arial MT"/>
              </a:rPr>
              <a:t> </a:t>
            </a:r>
            <a:r>
              <a:rPr sz="1400" spc="-5" dirty="0">
                <a:latin typeface="Arial MT"/>
                <a:cs typeface="Arial MT"/>
              </a:rPr>
              <a:t>of</a:t>
            </a:r>
            <a:r>
              <a:rPr sz="1400" dirty="0">
                <a:latin typeface="Arial MT"/>
                <a:cs typeface="Arial MT"/>
              </a:rPr>
              <a:t> </a:t>
            </a:r>
            <a:r>
              <a:rPr sz="1400" spc="-5" dirty="0">
                <a:latin typeface="Arial MT"/>
                <a:cs typeface="Arial MT"/>
              </a:rPr>
              <a:t>end-tidal</a:t>
            </a:r>
            <a:r>
              <a:rPr sz="1400" spc="5" dirty="0">
                <a:latin typeface="Arial MT"/>
                <a:cs typeface="Arial MT"/>
              </a:rPr>
              <a:t> </a:t>
            </a:r>
            <a:r>
              <a:rPr sz="1400" spc="-5" dirty="0">
                <a:latin typeface="Arial MT"/>
                <a:cs typeface="Arial MT"/>
              </a:rPr>
              <a:t>CO2</a:t>
            </a:r>
            <a:r>
              <a:rPr sz="1400" dirty="0">
                <a:latin typeface="Arial MT"/>
                <a:cs typeface="Arial MT"/>
              </a:rPr>
              <a:t> </a:t>
            </a:r>
            <a:r>
              <a:rPr sz="1400" spc="-5" dirty="0">
                <a:latin typeface="Arial MT"/>
                <a:cs typeface="Arial MT"/>
              </a:rPr>
              <a:t>with</a:t>
            </a:r>
            <a:r>
              <a:rPr sz="1400" dirty="0">
                <a:latin typeface="Arial MT"/>
                <a:cs typeface="Arial MT"/>
              </a:rPr>
              <a:t> </a:t>
            </a:r>
            <a:r>
              <a:rPr sz="1400" spc="-5" dirty="0">
                <a:latin typeface="Arial MT"/>
                <a:cs typeface="Arial MT"/>
              </a:rPr>
              <a:t>digital</a:t>
            </a:r>
            <a:r>
              <a:rPr sz="1400" spc="5" dirty="0">
                <a:latin typeface="Arial MT"/>
                <a:cs typeface="Arial MT"/>
              </a:rPr>
              <a:t> </a:t>
            </a:r>
            <a:r>
              <a:rPr sz="1400" spc="-5" dirty="0">
                <a:latin typeface="Arial MT"/>
                <a:cs typeface="Arial MT"/>
              </a:rPr>
              <a:t>device</a:t>
            </a:r>
            <a:r>
              <a:rPr sz="1400" dirty="0">
                <a:latin typeface="Arial MT"/>
                <a:cs typeface="Arial MT"/>
              </a:rPr>
              <a:t> </a:t>
            </a:r>
            <a:r>
              <a:rPr sz="1400" spc="-5" dirty="0">
                <a:latin typeface="Arial MT"/>
                <a:cs typeface="Arial MT"/>
              </a:rPr>
              <a:t>on</a:t>
            </a:r>
            <a:r>
              <a:rPr sz="1400" dirty="0">
                <a:latin typeface="Arial MT"/>
                <a:cs typeface="Arial MT"/>
              </a:rPr>
              <a:t> a </a:t>
            </a:r>
            <a:r>
              <a:rPr sz="1400" spc="-5" dirty="0">
                <a:latin typeface="Arial MT"/>
                <a:cs typeface="Arial MT"/>
              </a:rPr>
              <a:t>trauma</a:t>
            </a:r>
            <a:r>
              <a:rPr sz="1400" dirty="0">
                <a:latin typeface="Arial MT"/>
                <a:cs typeface="Arial MT"/>
              </a:rPr>
              <a:t> </a:t>
            </a:r>
            <a:r>
              <a:rPr sz="1400" spc="-5" dirty="0">
                <a:latin typeface="Arial MT"/>
                <a:cs typeface="Arial MT"/>
              </a:rPr>
              <a:t>casualty</a:t>
            </a:r>
            <a:r>
              <a:rPr sz="1400" dirty="0">
                <a:latin typeface="Arial MT"/>
                <a:cs typeface="Arial MT"/>
              </a:rPr>
              <a:t> in </a:t>
            </a:r>
            <a:r>
              <a:rPr sz="1400" spc="-5" dirty="0">
                <a:latin typeface="Arial MT"/>
                <a:cs typeface="Arial MT"/>
              </a:rPr>
              <a:t>Tactical</a:t>
            </a:r>
            <a:r>
              <a:rPr sz="1400" spc="5"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a:latin typeface="Arial MT"/>
              <a:cs typeface="Arial MT"/>
            </a:endParaRPr>
          </a:p>
          <a:p>
            <a:pPr marL="544195" lvl="1" indent="-502920">
              <a:lnSpc>
                <a:spcPct val="100000"/>
              </a:lnSpc>
              <a:spcBef>
                <a:spcPts val="790"/>
              </a:spcBef>
              <a:buFont typeface="Arial"/>
              <a:buAutoNum type="arabicPeriod"/>
              <a:tabLst>
                <a:tab pos="544195" algn="l"/>
                <a:tab pos="544830" algn="l"/>
              </a:tabLst>
            </a:pPr>
            <a:r>
              <a:rPr sz="1400" spc="-5" dirty="0">
                <a:latin typeface="Arial MT"/>
                <a:cs typeface="Arial MT"/>
              </a:rPr>
              <a:t>Demonstrate electronic vital</a:t>
            </a:r>
            <a:r>
              <a:rPr sz="1400" dirty="0">
                <a:latin typeface="Arial MT"/>
                <a:cs typeface="Arial MT"/>
              </a:rPr>
              <a:t> </a:t>
            </a:r>
            <a:r>
              <a:rPr sz="1400" spc="-5" dirty="0">
                <a:latin typeface="Arial MT"/>
                <a:cs typeface="Arial MT"/>
              </a:rPr>
              <a:t>signs</a:t>
            </a:r>
            <a:r>
              <a:rPr sz="1400" dirty="0">
                <a:latin typeface="Arial MT"/>
                <a:cs typeface="Arial MT"/>
              </a:rPr>
              <a:t> </a:t>
            </a:r>
            <a:r>
              <a:rPr sz="1400" spc="-5" dirty="0">
                <a:latin typeface="Arial MT"/>
                <a:cs typeface="Arial MT"/>
              </a:rPr>
              <a:t>monitoring </a:t>
            </a:r>
            <a:r>
              <a:rPr sz="1400" dirty="0">
                <a:latin typeface="Arial MT"/>
                <a:cs typeface="Arial MT"/>
              </a:rPr>
              <a:t>in</a:t>
            </a:r>
            <a:r>
              <a:rPr sz="1400" spc="-5" dirty="0">
                <a:latin typeface="Arial MT"/>
                <a:cs typeface="Arial MT"/>
              </a:rPr>
              <a:t> Tactical</a:t>
            </a:r>
            <a:r>
              <a:rPr sz="1400" spc="5" dirty="0">
                <a:latin typeface="Arial MT"/>
                <a:cs typeface="Arial MT"/>
              </a:rPr>
              <a:t> </a:t>
            </a:r>
            <a:r>
              <a:rPr sz="1400" spc="-5" dirty="0">
                <a:latin typeface="Arial MT"/>
                <a:cs typeface="Arial MT"/>
              </a:rPr>
              <a:t>Field Care.</a:t>
            </a:r>
            <a:endParaRPr sz="1400">
              <a:latin typeface="Arial MT"/>
              <a:cs typeface="Arial MT"/>
            </a:endParaRPr>
          </a:p>
          <a:p>
            <a:pPr marL="544195" marR="583565" lvl="1" indent="-502920">
              <a:lnSpc>
                <a:spcPts val="1510"/>
              </a:lnSpc>
              <a:spcBef>
                <a:spcPts val="1105"/>
              </a:spcBef>
              <a:buFont typeface="Arial"/>
              <a:buAutoNum type="arabicPeriod"/>
              <a:tabLst>
                <a:tab pos="544195" algn="l"/>
                <a:tab pos="544830" algn="l"/>
              </a:tabLst>
            </a:pPr>
            <a:r>
              <a:rPr sz="2100" spc="-7" baseline="3968" dirty="0">
                <a:latin typeface="Arial MT"/>
                <a:cs typeface="Arial MT"/>
              </a:rPr>
              <a:t>Identify</a:t>
            </a:r>
            <a:r>
              <a:rPr sz="2100" baseline="3968" dirty="0">
                <a:latin typeface="Arial MT"/>
                <a:cs typeface="Arial MT"/>
              </a:rPr>
              <a:t> </a:t>
            </a:r>
            <a:r>
              <a:rPr sz="2100" spc="-7" baseline="3968" dirty="0">
                <a:latin typeface="Arial MT"/>
                <a:cs typeface="Arial MT"/>
              </a:rPr>
              <a:t>the</a:t>
            </a:r>
            <a:r>
              <a:rPr sz="2100" baseline="3968" dirty="0">
                <a:latin typeface="Arial MT"/>
                <a:cs typeface="Arial MT"/>
              </a:rPr>
              <a:t> </a:t>
            </a:r>
            <a:r>
              <a:rPr sz="2100" spc="-7" baseline="3968" dirty="0">
                <a:latin typeface="Arial MT"/>
                <a:cs typeface="Arial MT"/>
              </a:rPr>
              <a:t>indications,</a:t>
            </a:r>
            <a:r>
              <a:rPr sz="2100" baseline="3968" dirty="0">
                <a:latin typeface="Arial MT"/>
                <a:cs typeface="Arial MT"/>
              </a:rPr>
              <a:t> </a:t>
            </a:r>
            <a:r>
              <a:rPr sz="2100" spc="-7" baseline="3968" dirty="0">
                <a:latin typeface="Arial MT"/>
                <a:cs typeface="Arial MT"/>
              </a:rPr>
              <a:t>contraindications,</a:t>
            </a:r>
            <a:r>
              <a:rPr sz="2100" spc="7" baseline="3968" dirty="0">
                <a:latin typeface="Arial MT"/>
                <a:cs typeface="Arial MT"/>
              </a:rPr>
              <a:t> </a:t>
            </a:r>
            <a:r>
              <a:rPr sz="2100" spc="-7" baseline="3968" dirty="0">
                <a:latin typeface="Arial MT"/>
                <a:cs typeface="Arial MT"/>
              </a:rPr>
              <a:t>and</a:t>
            </a:r>
            <a:r>
              <a:rPr sz="2100" baseline="3968" dirty="0">
                <a:latin typeface="Arial MT"/>
                <a:cs typeface="Arial MT"/>
              </a:rPr>
              <a:t> </a:t>
            </a:r>
            <a:r>
              <a:rPr sz="2100" spc="-7" baseline="3968" dirty="0">
                <a:latin typeface="Arial MT"/>
                <a:cs typeface="Arial MT"/>
              </a:rPr>
              <a:t>principles</a:t>
            </a:r>
            <a:r>
              <a:rPr sz="2100" baseline="3968" dirty="0">
                <a:latin typeface="Arial MT"/>
                <a:cs typeface="Arial MT"/>
              </a:rPr>
              <a:t> </a:t>
            </a:r>
            <a:r>
              <a:rPr sz="2100" spc="-7" baseline="3968" dirty="0">
                <a:latin typeface="Arial MT"/>
                <a:cs typeface="Arial MT"/>
              </a:rPr>
              <a:t>of</a:t>
            </a:r>
            <a:r>
              <a:rPr sz="2100" baseline="3968" dirty="0">
                <a:latin typeface="Arial MT"/>
                <a:cs typeface="Arial MT"/>
              </a:rPr>
              <a:t> </a:t>
            </a:r>
            <a:r>
              <a:rPr sz="2100" spc="-7" baseline="3968" dirty="0">
                <a:latin typeface="Arial MT"/>
                <a:cs typeface="Arial MT"/>
              </a:rPr>
              <a:t>foley</a:t>
            </a:r>
            <a:r>
              <a:rPr sz="2100" spc="7" baseline="3968" dirty="0">
                <a:latin typeface="Arial MT"/>
                <a:cs typeface="Arial MT"/>
              </a:rPr>
              <a:t> </a:t>
            </a:r>
            <a:r>
              <a:rPr sz="2100" spc="-7" baseline="3968" dirty="0">
                <a:latin typeface="Arial MT"/>
                <a:cs typeface="Arial MT"/>
              </a:rPr>
              <a:t>catheterization</a:t>
            </a:r>
            <a:r>
              <a:rPr sz="2100" baseline="3968" dirty="0">
                <a:latin typeface="Arial MT"/>
                <a:cs typeface="Arial MT"/>
              </a:rPr>
              <a:t> </a:t>
            </a:r>
            <a:r>
              <a:rPr sz="2100" spc="-7" baseline="3968" dirty="0">
                <a:latin typeface="Arial MT"/>
                <a:cs typeface="Arial MT"/>
              </a:rPr>
              <a:t>and</a:t>
            </a:r>
            <a:r>
              <a:rPr sz="2100" baseline="3968" dirty="0">
                <a:latin typeface="Arial MT"/>
                <a:cs typeface="Arial MT"/>
              </a:rPr>
              <a:t> </a:t>
            </a:r>
            <a:r>
              <a:rPr sz="2100" spc="-7" baseline="3968" dirty="0">
                <a:latin typeface="Arial MT"/>
                <a:cs typeface="Arial MT"/>
              </a:rPr>
              <a:t>urinary</a:t>
            </a:r>
            <a:r>
              <a:rPr sz="2100" baseline="3968" dirty="0">
                <a:latin typeface="Arial MT"/>
                <a:cs typeface="Arial MT"/>
              </a:rPr>
              <a:t> </a:t>
            </a:r>
            <a:r>
              <a:rPr sz="2100" spc="-7" baseline="3968" dirty="0">
                <a:latin typeface="Arial MT"/>
                <a:cs typeface="Arial MT"/>
              </a:rPr>
              <a:t>output</a:t>
            </a:r>
            <a:r>
              <a:rPr sz="2100" spc="7" baseline="3968" dirty="0">
                <a:latin typeface="Arial MT"/>
                <a:cs typeface="Arial MT"/>
              </a:rPr>
              <a:t> </a:t>
            </a:r>
            <a:r>
              <a:rPr sz="2100" spc="-7" baseline="3968" dirty="0">
                <a:latin typeface="Arial MT"/>
                <a:cs typeface="Arial MT"/>
              </a:rPr>
              <a:t>monitoring</a:t>
            </a:r>
            <a:r>
              <a:rPr sz="2100" baseline="3968" dirty="0">
                <a:latin typeface="Arial MT"/>
                <a:cs typeface="Arial MT"/>
              </a:rPr>
              <a:t> in </a:t>
            </a:r>
            <a:r>
              <a:rPr sz="2100" spc="-562" baseline="3968" dirty="0">
                <a:latin typeface="Arial MT"/>
                <a:cs typeface="Arial MT"/>
              </a:rPr>
              <a:t> </a:t>
            </a:r>
            <a:r>
              <a:rPr sz="1400" spc="-5" dirty="0">
                <a:latin typeface="Arial MT"/>
                <a:cs typeface="Arial MT"/>
              </a:rPr>
              <a:t>Tactical Field Care.</a:t>
            </a:r>
            <a:endParaRPr sz="1400">
              <a:latin typeface="Arial MT"/>
              <a:cs typeface="Arial MT"/>
            </a:endParaRPr>
          </a:p>
          <a:p>
            <a:pPr marL="544195" lvl="1" indent="-502920">
              <a:lnSpc>
                <a:spcPct val="100000"/>
              </a:lnSpc>
              <a:spcBef>
                <a:spcPts val="844"/>
              </a:spcBef>
              <a:buFont typeface="Arial"/>
              <a:buAutoNum type="arabicPeriod"/>
              <a:tabLst>
                <a:tab pos="544195" algn="l"/>
                <a:tab pos="544830" algn="l"/>
              </a:tabLst>
            </a:pPr>
            <a:r>
              <a:rPr sz="2100" spc="-7" baseline="1984" dirty="0">
                <a:latin typeface="Arial MT"/>
                <a:cs typeface="Arial MT"/>
              </a:rPr>
              <a:t>Demonstrate urinary</a:t>
            </a:r>
            <a:r>
              <a:rPr sz="2100" baseline="1984" dirty="0">
                <a:latin typeface="Arial MT"/>
                <a:cs typeface="Arial MT"/>
              </a:rPr>
              <a:t> </a:t>
            </a:r>
            <a:r>
              <a:rPr sz="2100" spc="-7" baseline="1984" dirty="0">
                <a:latin typeface="Arial MT"/>
                <a:cs typeface="Arial MT"/>
              </a:rPr>
              <a:t>catheterization using</a:t>
            </a:r>
            <a:r>
              <a:rPr sz="2100" baseline="1984" dirty="0">
                <a:latin typeface="Arial MT"/>
                <a:cs typeface="Arial MT"/>
              </a:rPr>
              <a:t> a</a:t>
            </a:r>
            <a:r>
              <a:rPr sz="2100" spc="-7" baseline="1984" dirty="0">
                <a:latin typeface="Arial MT"/>
                <a:cs typeface="Arial MT"/>
              </a:rPr>
              <a:t> Foley</a:t>
            </a:r>
            <a:r>
              <a:rPr sz="2100" baseline="1984" dirty="0">
                <a:latin typeface="Arial MT"/>
                <a:cs typeface="Arial MT"/>
              </a:rPr>
              <a:t> </a:t>
            </a:r>
            <a:r>
              <a:rPr sz="2100" spc="-7" baseline="1984" dirty="0">
                <a:latin typeface="Arial MT"/>
                <a:cs typeface="Arial MT"/>
              </a:rPr>
              <a:t>catheter on </a:t>
            </a:r>
            <a:r>
              <a:rPr sz="2100" baseline="1984" dirty="0">
                <a:latin typeface="Arial MT"/>
                <a:cs typeface="Arial MT"/>
              </a:rPr>
              <a:t>a </a:t>
            </a:r>
            <a:r>
              <a:rPr sz="2100" spc="-7" baseline="1984" dirty="0">
                <a:latin typeface="Arial MT"/>
                <a:cs typeface="Arial MT"/>
              </a:rPr>
              <a:t>trauma casualty</a:t>
            </a:r>
            <a:r>
              <a:rPr sz="2100" baseline="1984" dirty="0">
                <a:latin typeface="Arial MT"/>
                <a:cs typeface="Arial MT"/>
              </a:rPr>
              <a:t> in </a:t>
            </a:r>
            <a:r>
              <a:rPr sz="2100" spc="-7" baseline="1984" dirty="0">
                <a:latin typeface="Arial MT"/>
                <a:cs typeface="Arial MT"/>
              </a:rPr>
              <a:t>Tactical</a:t>
            </a:r>
            <a:r>
              <a:rPr sz="2100" baseline="1984" dirty="0">
                <a:latin typeface="Arial MT"/>
                <a:cs typeface="Arial MT"/>
              </a:rPr>
              <a:t> </a:t>
            </a:r>
            <a:r>
              <a:rPr sz="2100" spc="-7" baseline="1984" dirty="0">
                <a:latin typeface="Arial MT"/>
                <a:cs typeface="Arial MT"/>
              </a:rPr>
              <a:t>Field</a:t>
            </a:r>
            <a:r>
              <a:rPr sz="2100" baseline="1984" dirty="0">
                <a:latin typeface="Arial MT"/>
                <a:cs typeface="Arial MT"/>
              </a:rPr>
              <a:t> </a:t>
            </a:r>
            <a:r>
              <a:rPr sz="2100" spc="-7" baseline="1984" dirty="0">
                <a:latin typeface="Arial MT"/>
                <a:cs typeface="Arial MT"/>
              </a:rPr>
              <a:t>Care.</a:t>
            </a:r>
            <a:endParaRPr sz="2100" baseline="1984">
              <a:latin typeface="Arial MT"/>
              <a:cs typeface="Arial MT"/>
            </a:endParaRPr>
          </a:p>
          <a:p>
            <a:pPr marL="544195" marR="52069" lvl="1" indent="-502920">
              <a:lnSpc>
                <a:spcPct val="101400"/>
              </a:lnSpc>
              <a:spcBef>
                <a:spcPts val="745"/>
              </a:spcBef>
              <a:buFont typeface="Arial"/>
              <a:buAutoNum type="arabicPeriod"/>
              <a:tabLst>
                <a:tab pos="544195" algn="l"/>
                <a:tab pos="544830" algn="l"/>
              </a:tabLst>
            </a:pPr>
            <a:r>
              <a:rPr sz="1400" spc="-5" dirty="0">
                <a:latin typeface="Arial MT"/>
                <a:cs typeface="Arial MT"/>
              </a:rPr>
              <a:t>Describe</a:t>
            </a:r>
            <a:r>
              <a:rPr sz="1400" dirty="0">
                <a:latin typeface="Arial MT"/>
                <a:cs typeface="Arial MT"/>
              </a:rPr>
              <a:t> </a:t>
            </a:r>
            <a:r>
              <a:rPr sz="1400" spc="-5" dirty="0">
                <a:latin typeface="Arial MT"/>
                <a:cs typeface="Arial MT"/>
              </a:rPr>
              <a:t>the</a:t>
            </a:r>
            <a:r>
              <a:rPr sz="1400" dirty="0">
                <a:latin typeface="Arial MT"/>
                <a:cs typeface="Arial MT"/>
              </a:rPr>
              <a:t> </a:t>
            </a:r>
            <a:r>
              <a:rPr sz="1400" spc="-5" dirty="0">
                <a:latin typeface="Arial MT"/>
                <a:cs typeface="Arial MT"/>
              </a:rPr>
              <a:t>indications</a:t>
            </a:r>
            <a:r>
              <a:rPr sz="1400" dirty="0">
                <a:latin typeface="Arial MT"/>
                <a:cs typeface="Arial MT"/>
              </a:rPr>
              <a:t> </a:t>
            </a:r>
            <a:r>
              <a:rPr sz="1400" spc="-5" dirty="0">
                <a:latin typeface="Arial MT"/>
                <a:cs typeface="Arial MT"/>
              </a:rPr>
              <a:t>and</a:t>
            </a:r>
            <a:r>
              <a:rPr sz="1400" dirty="0">
                <a:latin typeface="Arial MT"/>
                <a:cs typeface="Arial MT"/>
              </a:rPr>
              <a:t> </a:t>
            </a:r>
            <a:r>
              <a:rPr sz="1400" spc="-5" dirty="0">
                <a:latin typeface="Arial MT"/>
                <a:cs typeface="Arial MT"/>
              </a:rPr>
              <a:t>considerations</a:t>
            </a:r>
            <a:r>
              <a:rPr sz="1400" dirty="0">
                <a:latin typeface="Arial MT"/>
                <a:cs typeface="Arial MT"/>
              </a:rPr>
              <a:t> </a:t>
            </a:r>
            <a:r>
              <a:rPr sz="1400" spc="-5" dirty="0">
                <a:latin typeface="Arial MT"/>
                <a:cs typeface="Arial MT"/>
              </a:rPr>
              <a:t>of</a:t>
            </a:r>
            <a:r>
              <a:rPr sz="1400" dirty="0">
                <a:latin typeface="Arial MT"/>
                <a:cs typeface="Arial MT"/>
              </a:rPr>
              <a:t> </a:t>
            </a:r>
            <a:r>
              <a:rPr sz="1400" spc="-5" dirty="0">
                <a:latin typeface="Arial MT"/>
                <a:cs typeface="Arial MT"/>
              </a:rPr>
              <a:t>monitoring</a:t>
            </a:r>
            <a:r>
              <a:rPr sz="1400" dirty="0">
                <a:latin typeface="Arial MT"/>
                <a:cs typeface="Arial MT"/>
              </a:rPr>
              <a:t> </a:t>
            </a:r>
            <a:r>
              <a:rPr sz="1400" spc="-5" dirty="0">
                <a:latin typeface="Arial MT"/>
                <a:cs typeface="Arial MT"/>
              </a:rPr>
              <a:t>urinary</a:t>
            </a:r>
            <a:r>
              <a:rPr sz="1400" dirty="0">
                <a:latin typeface="Arial MT"/>
                <a:cs typeface="Arial MT"/>
              </a:rPr>
              <a:t> </a:t>
            </a:r>
            <a:r>
              <a:rPr sz="1400" spc="-5" dirty="0">
                <a:latin typeface="Arial MT"/>
                <a:cs typeface="Arial MT"/>
              </a:rPr>
              <a:t>documentation</a:t>
            </a:r>
            <a:r>
              <a:rPr sz="1400" dirty="0">
                <a:latin typeface="Arial MT"/>
                <a:cs typeface="Arial MT"/>
              </a:rPr>
              <a:t> </a:t>
            </a:r>
            <a:r>
              <a:rPr sz="1400" spc="-5" dirty="0">
                <a:latin typeface="Arial MT"/>
                <a:cs typeface="Arial MT"/>
              </a:rPr>
              <a:t>on</a:t>
            </a:r>
            <a:r>
              <a:rPr sz="1400" spc="5" dirty="0">
                <a:latin typeface="Arial MT"/>
                <a:cs typeface="Arial MT"/>
              </a:rPr>
              <a:t> </a:t>
            </a:r>
            <a:r>
              <a:rPr sz="1400" dirty="0">
                <a:latin typeface="Arial MT"/>
                <a:cs typeface="Arial MT"/>
              </a:rPr>
              <a:t>a </a:t>
            </a:r>
            <a:r>
              <a:rPr sz="1400" spc="-5" dirty="0">
                <a:latin typeface="Arial MT"/>
                <a:cs typeface="Arial MT"/>
              </a:rPr>
              <a:t>trauma</a:t>
            </a:r>
            <a:r>
              <a:rPr sz="1400" dirty="0">
                <a:latin typeface="Arial MT"/>
                <a:cs typeface="Arial MT"/>
              </a:rPr>
              <a:t> </a:t>
            </a:r>
            <a:r>
              <a:rPr sz="1400" spc="-5" dirty="0">
                <a:latin typeface="Arial MT"/>
                <a:cs typeface="Arial MT"/>
              </a:rPr>
              <a:t>casualty</a:t>
            </a:r>
            <a:r>
              <a:rPr sz="1400" dirty="0">
                <a:latin typeface="Arial MT"/>
                <a:cs typeface="Arial MT"/>
              </a:rPr>
              <a:t> in </a:t>
            </a:r>
            <a:r>
              <a:rPr sz="1400" spc="-5" dirty="0">
                <a:latin typeface="Arial MT"/>
                <a:cs typeface="Arial MT"/>
              </a:rPr>
              <a:t>Tactical</a:t>
            </a:r>
            <a:r>
              <a:rPr sz="1400" spc="5" dirty="0">
                <a:latin typeface="Arial MT"/>
                <a:cs typeface="Arial MT"/>
              </a:rPr>
              <a:t> </a:t>
            </a:r>
            <a:r>
              <a:rPr sz="1400" spc="-5" dirty="0">
                <a:latin typeface="Arial MT"/>
                <a:cs typeface="Arial MT"/>
              </a:rPr>
              <a:t>Field </a:t>
            </a:r>
            <a:r>
              <a:rPr sz="1400" spc="-375" dirty="0">
                <a:latin typeface="Arial MT"/>
                <a:cs typeface="Arial MT"/>
              </a:rPr>
              <a:t> </a:t>
            </a:r>
            <a:r>
              <a:rPr sz="1400" spc="-5" dirty="0">
                <a:latin typeface="Arial MT"/>
                <a:cs typeface="Arial MT"/>
              </a:rPr>
              <a:t>Care.</a:t>
            </a:r>
            <a:endParaRPr sz="1400">
              <a:latin typeface="Arial MT"/>
              <a:cs typeface="Arial MT"/>
            </a:endParaRPr>
          </a:p>
          <a:p>
            <a:pPr marL="544195">
              <a:lnSpc>
                <a:spcPct val="100000"/>
              </a:lnSpc>
              <a:spcBef>
                <a:spcPts val="815"/>
              </a:spcBef>
            </a:pPr>
            <a:r>
              <a:rPr sz="1400" spc="-5" dirty="0">
                <a:latin typeface="Arial MT"/>
                <a:cs typeface="Arial MT"/>
              </a:rPr>
              <a:t>Identify methods for</a:t>
            </a:r>
            <a:r>
              <a:rPr sz="1400" spc="-10" dirty="0">
                <a:latin typeface="Arial MT"/>
                <a:cs typeface="Arial MT"/>
              </a:rPr>
              <a:t> </a:t>
            </a:r>
            <a:r>
              <a:rPr sz="1400" spc="-5" dirty="0">
                <a:latin typeface="Arial MT"/>
                <a:cs typeface="Arial MT"/>
              </a:rPr>
              <a:t>monitoring vital</a:t>
            </a:r>
            <a:r>
              <a:rPr sz="1400" dirty="0">
                <a:latin typeface="Arial MT"/>
                <a:cs typeface="Arial MT"/>
              </a:rPr>
              <a:t> </a:t>
            </a:r>
            <a:r>
              <a:rPr sz="1400" spc="-5" dirty="0">
                <a:latin typeface="Arial MT"/>
                <a:cs typeface="Arial MT"/>
              </a:rPr>
              <a:t>sign trends </a:t>
            </a:r>
            <a:r>
              <a:rPr sz="1400" dirty="0">
                <a:latin typeface="Arial MT"/>
                <a:cs typeface="Arial MT"/>
              </a:rPr>
              <a:t>in</a:t>
            </a:r>
            <a:r>
              <a:rPr sz="1400" spc="-5" dirty="0">
                <a:latin typeface="Arial MT"/>
                <a:cs typeface="Arial MT"/>
              </a:rPr>
              <a:t> Tactical</a:t>
            </a:r>
            <a:r>
              <a:rPr sz="1400" dirty="0">
                <a:latin typeface="Arial MT"/>
                <a:cs typeface="Arial MT"/>
              </a:rPr>
              <a:t> </a:t>
            </a:r>
            <a:r>
              <a:rPr sz="1400" spc="-5" dirty="0">
                <a:latin typeface="Arial MT"/>
                <a:cs typeface="Arial MT"/>
              </a:rPr>
              <a:t>Field Care.</a:t>
            </a:r>
            <a:endParaRPr sz="1400">
              <a:latin typeface="Arial MT"/>
              <a:cs typeface="Arial MT"/>
            </a:endParaRPr>
          </a:p>
          <a:p>
            <a:pPr marL="544195" marR="30480">
              <a:lnSpc>
                <a:spcPct val="101400"/>
              </a:lnSpc>
              <a:spcBef>
                <a:spcPts val="695"/>
              </a:spcBef>
            </a:pPr>
            <a:r>
              <a:rPr sz="1400" spc="-5" dirty="0">
                <a:latin typeface="Arial MT"/>
                <a:cs typeface="Arial MT"/>
              </a:rPr>
              <a:t>Identify</a:t>
            </a:r>
            <a:r>
              <a:rPr sz="1400" dirty="0">
                <a:latin typeface="Arial MT"/>
                <a:cs typeface="Arial MT"/>
              </a:rPr>
              <a:t> </a:t>
            </a:r>
            <a:r>
              <a:rPr sz="1400" spc="-5" dirty="0">
                <a:latin typeface="Arial MT"/>
                <a:cs typeface="Arial MT"/>
              </a:rPr>
              <a:t>any</a:t>
            </a:r>
            <a:r>
              <a:rPr sz="1400" spc="5" dirty="0">
                <a:latin typeface="Arial MT"/>
                <a:cs typeface="Arial MT"/>
              </a:rPr>
              <a:t> </a:t>
            </a:r>
            <a:r>
              <a:rPr sz="1400" spc="-5" dirty="0">
                <a:latin typeface="Arial MT"/>
                <a:cs typeface="Arial MT"/>
              </a:rPr>
              <a:t>evidence-based</a:t>
            </a:r>
            <a:r>
              <a:rPr sz="1400" dirty="0">
                <a:latin typeface="Arial MT"/>
                <a:cs typeface="Arial MT"/>
              </a:rPr>
              <a:t> </a:t>
            </a:r>
            <a:r>
              <a:rPr sz="1400" spc="-5" dirty="0">
                <a:latin typeface="Arial MT"/>
                <a:cs typeface="Arial MT"/>
              </a:rPr>
              <a:t>medicine,</a:t>
            </a:r>
            <a:r>
              <a:rPr sz="1400" spc="5" dirty="0">
                <a:latin typeface="Arial MT"/>
                <a:cs typeface="Arial MT"/>
              </a:rPr>
              <a:t> </a:t>
            </a:r>
            <a:r>
              <a:rPr sz="1400" spc="-5" dirty="0">
                <a:latin typeface="Arial MT"/>
                <a:cs typeface="Arial MT"/>
              </a:rPr>
              <a:t>best</a:t>
            </a:r>
            <a:r>
              <a:rPr sz="1400" dirty="0">
                <a:latin typeface="Arial MT"/>
                <a:cs typeface="Arial MT"/>
              </a:rPr>
              <a:t> </a:t>
            </a:r>
            <a:r>
              <a:rPr sz="1400" spc="-5" dirty="0">
                <a:latin typeface="Arial MT"/>
                <a:cs typeface="Arial MT"/>
              </a:rPr>
              <a:t>practices,</a:t>
            </a:r>
            <a:r>
              <a:rPr sz="1400" spc="5" dirty="0">
                <a:latin typeface="Arial MT"/>
                <a:cs typeface="Arial MT"/>
              </a:rPr>
              <a:t> </a:t>
            </a:r>
            <a:r>
              <a:rPr sz="1400" spc="-5" dirty="0">
                <a:latin typeface="Arial MT"/>
                <a:cs typeface="Arial MT"/>
              </a:rPr>
              <a:t>casualty</a:t>
            </a:r>
            <a:r>
              <a:rPr sz="1400" dirty="0">
                <a:latin typeface="Arial MT"/>
                <a:cs typeface="Arial MT"/>
              </a:rPr>
              <a:t> </a:t>
            </a:r>
            <a:r>
              <a:rPr sz="1400" spc="-5" dirty="0">
                <a:latin typeface="Arial MT"/>
                <a:cs typeface="Arial MT"/>
              </a:rPr>
              <a:t>data,</a:t>
            </a:r>
            <a:r>
              <a:rPr sz="1400" spc="5" dirty="0">
                <a:latin typeface="Arial MT"/>
                <a:cs typeface="Arial MT"/>
              </a:rPr>
              <a:t> </a:t>
            </a:r>
            <a:r>
              <a:rPr sz="1400" spc="-5" dirty="0">
                <a:latin typeface="Arial MT"/>
                <a:cs typeface="Arial MT"/>
              </a:rPr>
              <a:t>and</a:t>
            </a:r>
            <a:r>
              <a:rPr sz="1400" dirty="0">
                <a:latin typeface="Arial MT"/>
                <a:cs typeface="Arial MT"/>
              </a:rPr>
              <a:t> </a:t>
            </a:r>
            <a:r>
              <a:rPr sz="1400" spc="-5" dirty="0">
                <a:latin typeface="Arial MT"/>
                <a:cs typeface="Arial MT"/>
              </a:rPr>
              <a:t>Subject</a:t>
            </a:r>
            <a:r>
              <a:rPr sz="1400" spc="5" dirty="0">
                <a:latin typeface="Arial MT"/>
                <a:cs typeface="Arial MT"/>
              </a:rPr>
              <a:t> </a:t>
            </a:r>
            <a:r>
              <a:rPr sz="1400" spc="-5" dirty="0">
                <a:latin typeface="Arial MT"/>
                <a:cs typeface="Arial MT"/>
              </a:rPr>
              <a:t>Matter Expert</a:t>
            </a:r>
            <a:r>
              <a:rPr sz="1400" spc="5" dirty="0">
                <a:latin typeface="Arial MT"/>
                <a:cs typeface="Arial MT"/>
              </a:rPr>
              <a:t> </a:t>
            </a:r>
            <a:r>
              <a:rPr sz="1400" spc="-5" dirty="0">
                <a:latin typeface="Arial MT"/>
                <a:cs typeface="Arial MT"/>
              </a:rPr>
              <a:t>consensus</a:t>
            </a:r>
            <a:r>
              <a:rPr sz="1400" dirty="0">
                <a:latin typeface="Arial MT"/>
                <a:cs typeface="Arial MT"/>
              </a:rPr>
              <a:t> </a:t>
            </a:r>
            <a:r>
              <a:rPr sz="1400" spc="-5" dirty="0">
                <a:latin typeface="Arial MT"/>
                <a:cs typeface="Arial MT"/>
              </a:rPr>
              <a:t>on</a:t>
            </a:r>
            <a:r>
              <a:rPr sz="1400" spc="5" dirty="0">
                <a:latin typeface="Arial MT"/>
                <a:cs typeface="Arial MT"/>
              </a:rPr>
              <a:t> </a:t>
            </a:r>
            <a:r>
              <a:rPr sz="1400" spc="-5" dirty="0">
                <a:latin typeface="Arial MT"/>
                <a:cs typeface="Arial MT"/>
              </a:rPr>
              <a:t>casualty </a:t>
            </a:r>
            <a:r>
              <a:rPr sz="1400" spc="-375" dirty="0">
                <a:latin typeface="Arial MT"/>
                <a:cs typeface="Arial MT"/>
              </a:rPr>
              <a:t> </a:t>
            </a:r>
            <a:r>
              <a:rPr sz="1400" spc="-5" dirty="0">
                <a:latin typeface="Arial MT"/>
                <a:cs typeface="Arial MT"/>
              </a:rPr>
              <a:t>monitoring</a:t>
            </a:r>
            <a:r>
              <a:rPr sz="1400" spc="-10" dirty="0">
                <a:latin typeface="Arial MT"/>
                <a:cs typeface="Arial MT"/>
              </a:rPr>
              <a:t> </a:t>
            </a:r>
            <a:r>
              <a:rPr sz="1400" spc="-5" dirty="0">
                <a:latin typeface="Arial MT"/>
                <a:cs typeface="Arial MT"/>
              </a:rPr>
              <a:t>techniques </a:t>
            </a:r>
            <a:r>
              <a:rPr sz="1400" dirty="0">
                <a:latin typeface="Arial MT"/>
                <a:cs typeface="Arial MT"/>
              </a:rPr>
              <a:t>in</a:t>
            </a:r>
            <a:r>
              <a:rPr sz="1400" spc="-5" dirty="0">
                <a:latin typeface="Arial MT"/>
                <a:cs typeface="Arial MT"/>
              </a:rPr>
              <a:t> Tactical</a:t>
            </a:r>
            <a:r>
              <a:rPr sz="1400" dirty="0">
                <a:latin typeface="Arial MT"/>
                <a:cs typeface="Arial MT"/>
              </a:rPr>
              <a:t> </a:t>
            </a:r>
            <a:r>
              <a:rPr sz="1400" spc="-5" dirty="0">
                <a:latin typeface="Arial MT"/>
                <a:cs typeface="Arial MT"/>
              </a:rPr>
              <a:t>Field Care.</a:t>
            </a:r>
            <a:endParaRPr sz="1400">
              <a:latin typeface="Arial MT"/>
              <a:cs typeface="Arial MT"/>
            </a:endParaRPr>
          </a:p>
        </p:txBody>
      </p:sp>
      <p:grpSp>
        <p:nvGrpSpPr>
          <p:cNvPr id="30" name="object 30"/>
          <p:cNvGrpSpPr/>
          <p:nvPr/>
        </p:nvGrpSpPr>
        <p:grpSpPr>
          <a:xfrm>
            <a:off x="5721995" y="6455595"/>
            <a:ext cx="219075" cy="219075"/>
            <a:chOff x="5721995" y="6455595"/>
            <a:chExt cx="219075" cy="219075"/>
          </a:xfrm>
        </p:grpSpPr>
        <p:pic>
          <p:nvPicPr>
            <p:cNvPr id="31" name="object 31"/>
            <p:cNvPicPr/>
            <p:nvPr/>
          </p:nvPicPr>
          <p:blipFill>
            <a:blip r:embed="rId13" cstate="print"/>
            <a:stretch>
              <a:fillRect/>
            </a:stretch>
          </p:blipFill>
          <p:spPr>
            <a:xfrm>
              <a:off x="5728345" y="6461945"/>
              <a:ext cx="205975" cy="205975"/>
            </a:xfrm>
            <a:prstGeom prst="rect">
              <a:avLst/>
            </a:prstGeom>
          </p:spPr>
        </p:pic>
        <p:pic>
          <p:nvPicPr>
            <p:cNvPr id="32" name="object 32"/>
            <p:cNvPicPr/>
            <p:nvPr/>
          </p:nvPicPr>
          <p:blipFill>
            <a:blip r:embed="rId14" cstate="print"/>
            <a:stretch>
              <a:fillRect/>
            </a:stretch>
          </p:blipFill>
          <p:spPr>
            <a:xfrm>
              <a:off x="5721995" y="6455595"/>
              <a:ext cx="218675" cy="218675"/>
            </a:xfrm>
            <a:prstGeom prst="rect">
              <a:avLst/>
            </a:prstGeom>
          </p:spPr>
        </p:pic>
      </p:grpSp>
      <p:sp>
        <p:nvSpPr>
          <p:cNvPr id="33" name="object 33"/>
          <p:cNvSpPr txBox="1"/>
          <p:nvPr/>
        </p:nvSpPr>
        <p:spPr>
          <a:xfrm>
            <a:off x="1341042" y="4872227"/>
            <a:ext cx="370840" cy="702310"/>
          </a:xfrm>
          <a:prstGeom prst="rect">
            <a:avLst/>
          </a:prstGeom>
        </p:spPr>
        <p:txBody>
          <a:bodyPr vert="horz" wrap="square" lIns="0" tIns="137795" rIns="0" bIns="0" rtlCol="0">
            <a:spAutoFit/>
          </a:bodyPr>
          <a:lstStyle/>
          <a:p>
            <a:pPr marL="12700">
              <a:lnSpc>
                <a:spcPct val="100000"/>
              </a:lnSpc>
              <a:spcBef>
                <a:spcPts val="1085"/>
              </a:spcBef>
            </a:pPr>
            <a:r>
              <a:rPr sz="1400" b="1" spc="-5" dirty="0">
                <a:latin typeface="Arial"/>
                <a:cs typeface="Arial"/>
              </a:rPr>
              <a:t>22.</a:t>
            </a:r>
            <a:r>
              <a:rPr sz="1400" b="1" dirty="0">
                <a:latin typeface="Arial"/>
                <a:cs typeface="Arial"/>
              </a:rPr>
              <a:t>8</a:t>
            </a:r>
            <a:endParaRPr sz="1400">
              <a:latin typeface="Arial"/>
              <a:cs typeface="Arial"/>
            </a:endParaRPr>
          </a:p>
          <a:p>
            <a:pPr marL="12700">
              <a:lnSpc>
                <a:spcPct val="100000"/>
              </a:lnSpc>
              <a:spcBef>
                <a:spcPts val="980"/>
              </a:spcBef>
            </a:pPr>
            <a:r>
              <a:rPr sz="1400" b="1" spc="-5" dirty="0">
                <a:latin typeface="Arial"/>
                <a:cs typeface="Arial"/>
              </a:rPr>
              <a:t>22.</a:t>
            </a:r>
            <a:r>
              <a:rPr sz="1400" b="1" dirty="0">
                <a:latin typeface="Arial"/>
                <a:cs typeface="Arial"/>
              </a:rPr>
              <a:t>9</a:t>
            </a:r>
            <a:endParaRPr sz="1400">
              <a:latin typeface="Arial"/>
              <a:cs typeface="Arial"/>
            </a:endParaRPr>
          </a:p>
        </p:txBody>
      </p:sp>
      <p:pic>
        <p:nvPicPr>
          <p:cNvPr id="35" name="Picture 34">
            <a:extLst>
              <a:ext uri="{FF2B5EF4-FFF2-40B4-BE49-F238E27FC236}">
                <a16:creationId xmlns:a16="http://schemas.microsoft.com/office/drawing/2014/main" id="{02599992-7022-38FE-6B30-24508249137B}"/>
              </a:ext>
            </a:extLst>
          </p:cNvPr>
          <p:cNvPicPr>
            <a:picLocks noChangeAspect="1"/>
          </p:cNvPicPr>
          <p:nvPr/>
        </p:nvPicPr>
        <p:blipFill>
          <a:blip r:embed="rId15"/>
          <a:stretch>
            <a:fillRect/>
          </a:stretch>
        </p:blipFill>
        <p:spPr>
          <a:xfrm>
            <a:off x="457200" y="1143000"/>
            <a:ext cx="11089843" cy="465449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3" cstate="print"/>
          <a:stretch>
            <a:fillRect/>
          </a:stretch>
        </p:blipFill>
        <p:spPr>
          <a:xfrm>
            <a:off x="307847" y="252984"/>
            <a:ext cx="1176528" cy="661416"/>
          </a:xfrm>
          <a:prstGeom prst="rect">
            <a:avLst/>
          </a:prstGeom>
        </p:spPr>
      </p:pic>
      <p:sp>
        <p:nvSpPr>
          <p:cNvPr id="4" name="object 4"/>
          <p:cNvSpPr txBox="1">
            <a:spLocks noGrp="1"/>
          </p:cNvSpPr>
          <p:nvPr>
            <p:ph type="title"/>
          </p:nvPr>
        </p:nvSpPr>
        <p:spPr>
          <a:xfrm>
            <a:off x="1993900" y="676147"/>
            <a:ext cx="8204834"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000000"/>
                </a:solidFill>
              </a:rPr>
              <a:t>CASUALTY</a:t>
            </a:r>
            <a:r>
              <a:rPr sz="3600" spc="-20" dirty="0">
                <a:solidFill>
                  <a:srgbClr val="000000"/>
                </a:solidFill>
              </a:rPr>
              <a:t> </a:t>
            </a:r>
            <a:r>
              <a:rPr sz="3600" spc="-5" dirty="0">
                <a:solidFill>
                  <a:srgbClr val="BC8642"/>
                </a:solidFill>
              </a:rPr>
              <a:t>MONITORING</a:t>
            </a:r>
            <a:r>
              <a:rPr sz="3600" spc="-10" dirty="0">
                <a:solidFill>
                  <a:srgbClr val="BC8642"/>
                </a:solidFill>
              </a:rPr>
              <a:t> </a:t>
            </a:r>
            <a:r>
              <a:rPr sz="3600" spc="-5" dirty="0">
                <a:solidFill>
                  <a:srgbClr val="000000"/>
                </a:solidFill>
              </a:rPr>
              <a:t>OVERVIEW</a:t>
            </a:r>
            <a:endParaRPr sz="3600"/>
          </a:p>
        </p:txBody>
      </p:sp>
      <p:sp>
        <p:nvSpPr>
          <p:cNvPr id="5" name="object 5"/>
          <p:cNvSpPr/>
          <p:nvPr/>
        </p:nvSpPr>
        <p:spPr>
          <a:xfrm>
            <a:off x="4082797" y="3508113"/>
            <a:ext cx="540385" cy="540385"/>
          </a:xfrm>
          <a:custGeom>
            <a:avLst/>
            <a:gdLst/>
            <a:ahLst/>
            <a:cxnLst/>
            <a:rect l="l" t="t" r="r" b="b"/>
            <a:pathLst>
              <a:path w="540385" h="540385">
                <a:moveTo>
                  <a:pt x="270000" y="0"/>
                </a:moveTo>
                <a:lnTo>
                  <a:pt x="221467" y="4350"/>
                </a:lnTo>
                <a:lnTo>
                  <a:pt x="175788" y="16891"/>
                </a:lnTo>
                <a:lnTo>
                  <a:pt x="133726" y="36863"/>
                </a:lnTo>
                <a:lnTo>
                  <a:pt x="96042" y="63500"/>
                </a:lnTo>
                <a:lnTo>
                  <a:pt x="63500" y="96042"/>
                </a:lnTo>
                <a:lnTo>
                  <a:pt x="36863" y="133726"/>
                </a:lnTo>
                <a:lnTo>
                  <a:pt x="16891" y="175788"/>
                </a:lnTo>
                <a:lnTo>
                  <a:pt x="4350" y="221467"/>
                </a:lnTo>
                <a:lnTo>
                  <a:pt x="0" y="270000"/>
                </a:lnTo>
                <a:lnTo>
                  <a:pt x="4350" y="318533"/>
                </a:lnTo>
                <a:lnTo>
                  <a:pt x="16891" y="364212"/>
                </a:lnTo>
                <a:lnTo>
                  <a:pt x="36863" y="406274"/>
                </a:lnTo>
                <a:lnTo>
                  <a:pt x="63500" y="443958"/>
                </a:lnTo>
                <a:lnTo>
                  <a:pt x="96042" y="476499"/>
                </a:lnTo>
                <a:lnTo>
                  <a:pt x="133726" y="503137"/>
                </a:lnTo>
                <a:lnTo>
                  <a:pt x="175788" y="523108"/>
                </a:lnTo>
                <a:lnTo>
                  <a:pt x="221467" y="535650"/>
                </a:lnTo>
                <a:lnTo>
                  <a:pt x="270000" y="540000"/>
                </a:lnTo>
                <a:lnTo>
                  <a:pt x="318533" y="535650"/>
                </a:lnTo>
                <a:lnTo>
                  <a:pt x="364212" y="523108"/>
                </a:lnTo>
                <a:lnTo>
                  <a:pt x="406274" y="503137"/>
                </a:lnTo>
                <a:lnTo>
                  <a:pt x="443958" y="476499"/>
                </a:lnTo>
                <a:lnTo>
                  <a:pt x="476499" y="443958"/>
                </a:lnTo>
                <a:lnTo>
                  <a:pt x="503137" y="406274"/>
                </a:lnTo>
                <a:lnTo>
                  <a:pt x="523108" y="364212"/>
                </a:lnTo>
                <a:lnTo>
                  <a:pt x="535650" y="318533"/>
                </a:lnTo>
                <a:lnTo>
                  <a:pt x="540000" y="270000"/>
                </a:lnTo>
                <a:lnTo>
                  <a:pt x="535650" y="221467"/>
                </a:lnTo>
                <a:lnTo>
                  <a:pt x="523108" y="175788"/>
                </a:lnTo>
                <a:lnTo>
                  <a:pt x="503137" y="133726"/>
                </a:lnTo>
                <a:lnTo>
                  <a:pt x="476499" y="96042"/>
                </a:lnTo>
                <a:lnTo>
                  <a:pt x="443958" y="63500"/>
                </a:lnTo>
                <a:lnTo>
                  <a:pt x="406274" y="36863"/>
                </a:lnTo>
                <a:lnTo>
                  <a:pt x="364212" y="16891"/>
                </a:lnTo>
                <a:lnTo>
                  <a:pt x="318533" y="4350"/>
                </a:lnTo>
                <a:lnTo>
                  <a:pt x="270000" y="0"/>
                </a:lnTo>
                <a:close/>
              </a:path>
            </a:pathLst>
          </a:custGeom>
          <a:solidFill>
            <a:srgbClr val="798767"/>
          </a:solidFill>
        </p:spPr>
        <p:txBody>
          <a:bodyPr wrap="square" lIns="0" tIns="0" rIns="0" bIns="0" rtlCol="0"/>
          <a:lstStyle/>
          <a:p>
            <a:endParaRPr/>
          </a:p>
        </p:txBody>
      </p:sp>
      <p:sp>
        <p:nvSpPr>
          <p:cNvPr id="6" name="object 6"/>
          <p:cNvSpPr/>
          <p:nvPr/>
        </p:nvSpPr>
        <p:spPr>
          <a:xfrm>
            <a:off x="811523" y="3511730"/>
            <a:ext cx="540385" cy="540385"/>
          </a:xfrm>
          <a:custGeom>
            <a:avLst/>
            <a:gdLst/>
            <a:ahLst/>
            <a:cxnLst/>
            <a:rect l="l" t="t" r="r" b="b"/>
            <a:pathLst>
              <a:path w="540385" h="540385">
                <a:moveTo>
                  <a:pt x="270000" y="0"/>
                </a:moveTo>
                <a:lnTo>
                  <a:pt x="221467" y="4350"/>
                </a:lnTo>
                <a:lnTo>
                  <a:pt x="175788" y="16891"/>
                </a:lnTo>
                <a:lnTo>
                  <a:pt x="133725" y="36862"/>
                </a:lnTo>
                <a:lnTo>
                  <a:pt x="96042" y="63500"/>
                </a:lnTo>
                <a:lnTo>
                  <a:pt x="63500" y="96042"/>
                </a:lnTo>
                <a:lnTo>
                  <a:pt x="36862" y="133725"/>
                </a:lnTo>
                <a:lnTo>
                  <a:pt x="16891" y="175787"/>
                </a:lnTo>
                <a:lnTo>
                  <a:pt x="4350" y="221466"/>
                </a:lnTo>
                <a:lnTo>
                  <a:pt x="0" y="269999"/>
                </a:lnTo>
                <a:lnTo>
                  <a:pt x="4350" y="318532"/>
                </a:lnTo>
                <a:lnTo>
                  <a:pt x="16891" y="364211"/>
                </a:lnTo>
                <a:lnTo>
                  <a:pt x="36862" y="406273"/>
                </a:lnTo>
                <a:lnTo>
                  <a:pt x="63500" y="443956"/>
                </a:lnTo>
                <a:lnTo>
                  <a:pt x="96042" y="476498"/>
                </a:lnTo>
                <a:lnTo>
                  <a:pt x="133725" y="503136"/>
                </a:lnTo>
                <a:lnTo>
                  <a:pt x="175788" y="523107"/>
                </a:lnTo>
                <a:lnTo>
                  <a:pt x="221467" y="535648"/>
                </a:lnTo>
                <a:lnTo>
                  <a:pt x="270000" y="539998"/>
                </a:lnTo>
                <a:lnTo>
                  <a:pt x="318532" y="535648"/>
                </a:lnTo>
                <a:lnTo>
                  <a:pt x="364211" y="523107"/>
                </a:lnTo>
                <a:lnTo>
                  <a:pt x="406274" y="503136"/>
                </a:lnTo>
                <a:lnTo>
                  <a:pt x="443957" y="476498"/>
                </a:lnTo>
                <a:lnTo>
                  <a:pt x="476499" y="443956"/>
                </a:lnTo>
                <a:lnTo>
                  <a:pt x="503137" y="406273"/>
                </a:lnTo>
                <a:lnTo>
                  <a:pt x="523108" y="364211"/>
                </a:lnTo>
                <a:lnTo>
                  <a:pt x="535649" y="318532"/>
                </a:lnTo>
                <a:lnTo>
                  <a:pt x="539999" y="269999"/>
                </a:lnTo>
                <a:lnTo>
                  <a:pt x="535649" y="221466"/>
                </a:lnTo>
                <a:lnTo>
                  <a:pt x="523108" y="175787"/>
                </a:lnTo>
                <a:lnTo>
                  <a:pt x="503137" y="133725"/>
                </a:lnTo>
                <a:lnTo>
                  <a:pt x="476499" y="96042"/>
                </a:lnTo>
                <a:lnTo>
                  <a:pt x="443957" y="63500"/>
                </a:lnTo>
                <a:lnTo>
                  <a:pt x="406274" y="36862"/>
                </a:lnTo>
                <a:lnTo>
                  <a:pt x="364211" y="16891"/>
                </a:lnTo>
                <a:lnTo>
                  <a:pt x="318532" y="4350"/>
                </a:lnTo>
                <a:lnTo>
                  <a:pt x="270000" y="0"/>
                </a:lnTo>
                <a:close/>
              </a:path>
            </a:pathLst>
          </a:custGeom>
          <a:solidFill>
            <a:srgbClr val="8BB7CD"/>
          </a:solidFill>
        </p:spPr>
        <p:txBody>
          <a:bodyPr wrap="square" lIns="0" tIns="0" rIns="0" bIns="0" rtlCol="0"/>
          <a:lstStyle/>
          <a:p>
            <a:endParaRPr/>
          </a:p>
        </p:txBody>
      </p:sp>
      <p:sp>
        <p:nvSpPr>
          <p:cNvPr id="7" name="object 7"/>
          <p:cNvSpPr/>
          <p:nvPr/>
        </p:nvSpPr>
        <p:spPr>
          <a:xfrm>
            <a:off x="1670381" y="3511730"/>
            <a:ext cx="540385" cy="540385"/>
          </a:xfrm>
          <a:custGeom>
            <a:avLst/>
            <a:gdLst/>
            <a:ahLst/>
            <a:cxnLst/>
            <a:rect l="l" t="t" r="r" b="b"/>
            <a:pathLst>
              <a:path w="540385" h="540385">
                <a:moveTo>
                  <a:pt x="269999" y="0"/>
                </a:moveTo>
                <a:lnTo>
                  <a:pt x="221466" y="4350"/>
                </a:lnTo>
                <a:lnTo>
                  <a:pt x="175787" y="16891"/>
                </a:lnTo>
                <a:lnTo>
                  <a:pt x="133725" y="36862"/>
                </a:lnTo>
                <a:lnTo>
                  <a:pt x="96042" y="63500"/>
                </a:lnTo>
                <a:lnTo>
                  <a:pt x="63500" y="96042"/>
                </a:lnTo>
                <a:lnTo>
                  <a:pt x="36862" y="133725"/>
                </a:lnTo>
                <a:lnTo>
                  <a:pt x="16891" y="175787"/>
                </a:lnTo>
                <a:lnTo>
                  <a:pt x="4350" y="221466"/>
                </a:lnTo>
                <a:lnTo>
                  <a:pt x="0" y="269999"/>
                </a:lnTo>
                <a:lnTo>
                  <a:pt x="4350" y="318532"/>
                </a:lnTo>
                <a:lnTo>
                  <a:pt x="16891" y="364211"/>
                </a:lnTo>
                <a:lnTo>
                  <a:pt x="36862" y="406273"/>
                </a:lnTo>
                <a:lnTo>
                  <a:pt x="63500" y="443956"/>
                </a:lnTo>
                <a:lnTo>
                  <a:pt x="96042" y="476498"/>
                </a:lnTo>
                <a:lnTo>
                  <a:pt x="133725" y="503136"/>
                </a:lnTo>
                <a:lnTo>
                  <a:pt x="175787" y="523107"/>
                </a:lnTo>
                <a:lnTo>
                  <a:pt x="221466" y="535648"/>
                </a:lnTo>
                <a:lnTo>
                  <a:pt x="269999" y="539998"/>
                </a:lnTo>
                <a:lnTo>
                  <a:pt x="318532" y="535648"/>
                </a:lnTo>
                <a:lnTo>
                  <a:pt x="364211" y="523107"/>
                </a:lnTo>
                <a:lnTo>
                  <a:pt x="406273" y="503136"/>
                </a:lnTo>
                <a:lnTo>
                  <a:pt x="443956" y="476498"/>
                </a:lnTo>
                <a:lnTo>
                  <a:pt x="476498" y="443956"/>
                </a:lnTo>
                <a:lnTo>
                  <a:pt x="503136" y="406273"/>
                </a:lnTo>
                <a:lnTo>
                  <a:pt x="523107" y="364211"/>
                </a:lnTo>
                <a:lnTo>
                  <a:pt x="535648" y="318532"/>
                </a:lnTo>
                <a:lnTo>
                  <a:pt x="539998" y="269999"/>
                </a:lnTo>
                <a:lnTo>
                  <a:pt x="535648" y="221466"/>
                </a:lnTo>
                <a:lnTo>
                  <a:pt x="523107" y="175787"/>
                </a:lnTo>
                <a:lnTo>
                  <a:pt x="503136" y="133725"/>
                </a:lnTo>
                <a:lnTo>
                  <a:pt x="476498" y="96042"/>
                </a:lnTo>
                <a:lnTo>
                  <a:pt x="443956" y="63500"/>
                </a:lnTo>
                <a:lnTo>
                  <a:pt x="406273" y="36862"/>
                </a:lnTo>
                <a:lnTo>
                  <a:pt x="364211" y="16891"/>
                </a:lnTo>
                <a:lnTo>
                  <a:pt x="318532" y="4350"/>
                </a:lnTo>
                <a:lnTo>
                  <a:pt x="269999" y="0"/>
                </a:lnTo>
                <a:close/>
              </a:path>
            </a:pathLst>
          </a:custGeom>
          <a:solidFill>
            <a:srgbClr val="F26535"/>
          </a:solidFill>
        </p:spPr>
        <p:txBody>
          <a:bodyPr wrap="square" lIns="0" tIns="0" rIns="0" bIns="0" rtlCol="0"/>
          <a:lstStyle/>
          <a:p>
            <a:endParaRPr/>
          </a:p>
        </p:txBody>
      </p:sp>
      <p:sp>
        <p:nvSpPr>
          <p:cNvPr id="8" name="object 8"/>
          <p:cNvSpPr/>
          <p:nvPr/>
        </p:nvSpPr>
        <p:spPr>
          <a:xfrm>
            <a:off x="2254976" y="3511731"/>
            <a:ext cx="540385" cy="540385"/>
          </a:xfrm>
          <a:custGeom>
            <a:avLst/>
            <a:gdLst/>
            <a:ahLst/>
            <a:cxnLst/>
            <a:rect l="l" t="t" r="r" b="b"/>
            <a:pathLst>
              <a:path w="540385" h="540385">
                <a:moveTo>
                  <a:pt x="270000" y="0"/>
                </a:moveTo>
                <a:lnTo>
                  <a:pt x="221467" y="4350"/>
                </a:lnTo>
                <a:lnTo>
                  <a:pt x="175788" y="16891"/>
                </a:lnTo>
                <a:lnTo>
                  <a:pt x="133726" y="36863"/>
                </a:lnTo>
                <a:lnTo>
                  <a:pt x="96042" y="63500"/>
                </a:lnTo>
                <a:lnTo>
                  <a:pt x="63500" y="96042"/>
                </a:lnTo>
                <a:lnTo>
                  <a:pt x="36863" y="133726"/>
                </a:lnTo>
                <a:lnTo>
                  <a:pt x="16891" y="175788"/>
                </a:lnTo>
                <a:lnTo>
                  <a:pt x="4350" y="221467"/>
                </a:lnTo>
                <a:lnTo>
                  <a:pt x="0" y="270000"/>
                </a:lnTo>
                <a:lnTo>
                  <a:pt x="4350" y="318533"/>
                </a:lnTo>
                <a:lnTo>
                  <a:pt x="16891" y="364212"/>
                </a:lnTo>
                <a:lnTo>
                  <a:pt x="36863" y="406274"/>
                </a:lnTo>
                <a:lnTo>
                  <a:pt x="63500" y="443958"/>
                </a:lnTo>
                <a:lnTo>
                  <a:pt x="96042" y="476499"/>
                </a:lnTo>
                <a:lnTo>
                  <a:pt x="133726" y="503137"/>
                </a:lnTo>
                <a:lnTo>
                  <a:pt x="175788" y="523108"/>
                </a:lnTo>
                <a:lnTo>
                  <a:pt x="221467" y="535650"/>
                </a:lnTo>
                <a:lnTo>
                  <a:pt x="270000" y="540000"/>
                </a:lnTo>
                <a:lnTo>
                  <a:pt x="318533" y="535650"/>
                </a:lnTo>
                <a:lnTo>
                  <a:pt x="364212" y="523108"/>
                </a:lnTo>
                <a:lnTo>
                  <a:pt x="406274" y="503137"/>
                </a:lnTo>
                <a:lnTo>
                  <a:pt x="443958" y="476499"/>
                </a:lnTo>
                <a:lnTo>
                  <a:pt x="476499" y="443958"/>
                </a:lnTo>
                <a:lnTo>
                  <a:pt x="503137" y="406274"/>
                </a:lnTo>
                <a:lnTo>
                  <a:pt x="523108" y="364212"/>
                </a:lnTo>
                <a:lnTo>
                  <a:pt x="535650" y="318533"/>
                </a:lnTo>
                <a:lnTo>
                  <a:pt x="540000" y="270000"/>
                </a:lnTo>
                <a:lnTo>
                  <a:pt x="535650" y="221467"/>
                </a:lnTo>
                <a:lnTo>
                  <a:pt x="523108" y="175788"/>
                </a:lnTo>
                <a:lnTo>
                  <a:pt x="503137" y="133726"/>
                </a:lnTo>
                <a:lnTo>
                  <a:pt x="476499" y="96042"/>
                </a:lnTo>
                <a:lnTo>
                  <a:pt x="443958" y="63500"/>
                </a:lnTo>
                <a:lnTo>
                  <a:pt x="406274" y="36863"/>
                </a:lnTo>
                <a:lnTo>
                  <a:pt x="364212" y="16891"/>
                </a:lnTo>
                <a:lnTo>
                  <a:pt x="318533" y="4350"/>
                </a:lnTo>
                <a:lnTo>
                  <a:pt x="270000" y="0"/>
                </a:lnTo>
                <a:close/>
              </a:path>
            </a:pathLst>
          </a:custGeom>
          <a:solidFill>
            <a:srgbClr val="764766"/>
          </a:solidFill>
        </p:spPr>
        <p:txBody>
          <a:bodyPr wrap="square" lIns="0" tIns="0" rIns="0" bIns="0" rtlCol="0"/>
          <a:lstStyle/>
          <a:p>
            <a:endParaRPr/>
          </a:p>
        </p:txBody>
      </p:sp>
      <p:pic>
        <p:nvPicPr>
          <p:cNvPr id="9" name="object 9"/>
          <p:cNvPicPr/>
          <p:nvPr/>
        </p:nvPicPr>
        <p:blipFill>
          <a:blip r:embed="rId4" cstate="print"/>
          <a:stretch>
            <a:fillRect/>
          </a:stretch>
        </p:blipFill>
        <p:spPr>
          <a:xfrm>
            <a:off x="1231391" y="1222247"/>
            <a:ext cx="1764792" cy="1764791"/>
          </a:xfrm>
          <a:prstGeom prst="rect">
            <a:avLst/>
          </a:prstGeom>
        </p:spPr>
      </p:pic>
      <p:pic>
        <p:nvPicPr>
          <p:cNvPr id="10" name="object 10"/>
          <p:cNvPicPr/>
          <p:nvPr/>
        </p:nvPicPr>
        <p:blipFill>
          <a:blip r:embed="rId5" cstate="print"/>
          <a:stretch>
            <a:fillRect/>
          </a:stretch>
        </p:blipFill>
        <p:spPr>
          <a:xfrm>
            <a:off x="3895344" y="1109472"/>
            <a:ext cx="2002536" cy="1999488"/>
          </a:xfrm>
          <a:prstGeom prst="rect">
            <a:avLst/>
          </a:prstGeom>
        </p:spPr>
      </p:pic>
      <p:sp>
        <p:nvSpPr>
          <p:cNvPr id="11" name="object 11"/>
          <p:cNvSpPr/>
          <p:nvPr/>
        </p:nvSpPr>
        <p:spPr>
          <a:xfrm>
            <a:off x="418781" y="4218546"/>
            <a:ext cx="1003935" cy="397510"/>
          </a:xfrm>
          <a:custGeom>
            <a:avLst/>
            <a:gdLst/>
            <a:ahLst/>
            <a:cxnLst/>
            <a:rect l="l" t="t" r="r" b="b"/>
            <a:pathLst>
              <a:path w="1003935" h="397510">
                <a:moveTo>
                  <a:pt x="804762" y="0"/>
                </a:moveTo>
                <a:lnTo>
                  <a:pt x="198674" y="0"/>
                </a:lnTo>
                <a:lnTo>
                  <a:pt x="153120" y="5247"/>
                </a:lnTo>
                <a:lnTo>
                  <a:pt x="111302" y="20193"/>
                </a:lnTo>
                <a:lnTo>
                  <a:pt x="74413" y="43647"/>
                </a:lnTo>
                <a:lnTo>
                  <a:pt x="43646" y="74414"/>
                </a:lnTo>
                <a:lnTo>
                  <a:pt x="20193" y="111303"/>
                </a:lnTo>
                <a:lnTo>
                  <a:pt x="5247" y="153121"/>
                </a:lnTo>
                <a:lnTo>
                  <a:pt x="0" y="198676"/>
                </a:lnTo>
                <a:lnTo>
                  <a:pt x="5247" y="244230"/>
                </a:lnTo>
                <a:lnTo>
                  <a:pt x="20193" y="286048"/>
                </a:lnTo>
                <a:lnTo>
                  <a:pt x="43646" y="322937"/>
                </a:lnTo>
                <a:lnTo>
                  <a:pt x="74413" y="353704"/>
                </a:lnTo>
                <a:lnTo>
                  <a:pt x="111302" y="377157"/>
                </a:lnTo>
                <a:lnTo>
                  <a:pt x="153120" y="392104"/>
                </a:lnTo>
                <a:lnTo>
                  <a:pt x="198674" y="397351"/>
                </a:lnTo>
                <a:lnTo>
                  <a:pt x="804762" y="397351"/>
                </a:lnTo>
                <a:lnTo>
                  <a:pt x="850317" y="392104"/>
                </a:lnTo>
                <a:lnTo>
                  <a:pt x="892135" y="377157"/>
                </a:lnTo>
                <a:lnTo>
                  <a:pt x="929023" y="353704"/>
                </a:lnTo>
                <a:lnTo>
                  <a:pt x="959791" y="322937"/>
                </a:lnTo>
                <a:lnTo>
                  <a:pt x="983244" y="286048"/>
                </a:lnTo>
                <a:lnTo>
                  <a:pt x="998190" y="244230"/>
                </a:lnTo>
                <a:lnTo>
                  <a:pt x="1003437" y="198676"/>
                </a:lnTo>
                <a:lnTo>
                  <a:pt x="998190" y="153121"/>
                </a:lnTo>
                <a:lnTo>
                  <a:pt x="983244" y="111303"/>
                </a:lnTo>
                <a:lnTo>
                  <a:pt x="959791" y="74414"/>
                </a:lnTo>
                <a:lnTo>
                  <a:pt x="929023" y="43647"/>
                </a:lnTo>
                <a:lnTo>
                  <a:pt x="892135" y="20193"/>
                </a:lnTo>
                <a:lnTo>
                  <a:pt x="850317" y="5247"/>
                </a:lnTo>
                <a:lnTo>
                  <a:pt x="804762" y="0"/>
                </a:lnTo>
                <a:close/>
              </a:path>
            </a:pathLst>
          </a:custGeom>
          <a:solidFill>
            <a:srgbClr val="8BB7CD"/>
          </a:solidFill>
        </p:spPr>
        <p:txBody>
          <a:bodyPr wrap="square" lIns="0" tIns="0" rIns="0" bIns="0" rtlCol="0"/>
          <a:lstStyle/>
          <a:p>
            <a:endParaRPr/>
          </a:p>
        </p:txBody>
      </p:sp>
      <p:grpSp>
        <p:nvGrpSpPr>
          <p:cNvPr id="12" name="object 12"/>
          <p:cNvGrpSpPr/>
          <p:nvPr/>
        </p:nvGrpSpPr>
        <p:grpSpPr>
          <a:xfrm>
            <a:off x="6365416" y="554736"/>
            <a:ext cx="5589270" cy="5121910"/>
            <a:chOff x="6365416" y="554736"/>
            <a:chExt cx="5589270" cy="5121910"/>
          </a:xfrm>
        </p:grpSpPr>
        <p:pic>
          <p:nvPicPr>
            <p:cNvPr id="13" name="object 13"/>
            <p:cNvPicPr/>
            <p:nvPr/>
          </p:nvPicPr>
          <p:blipFill>
            <a:blip r:embed="rId6" cstate="print"/>
            <a:stretch>
              <a:fillRect/>
            </a:stretch>
          </p:blipFill>
          <p:spPr>
            <a:xfrm>
              <a:off x="6650735" y="1234440"/>
              <a:ext cx="2365248" cy="1834895"/>
            </a:xfrm>
            <a:prstGeom prst="rect">
              <a:avLst/>
            </a:prstGeom>
          </p:spPr>
        </p:pic>
        <p:pic>
          <p:nvPicPr>
            <p:cNvPr id="14" name="object 14"/>
            <p:cNvPicPr/>
            <p:nvPr/>
          </p:nvPicPr>
          <p:blipFill>
            <a:blip r:embed="rId7" cstate="print"/>
            <a:stretch>
              <a:fillRect/>
            </a:stretch>
          </p:blipFill>
          <p:spPr>
            <a:xfrm>
              <a:off x="8982455" y="554736"/>
              <a:ext cx="2971800" cy="2919983"/>
            </a:xfrm>
            <a:prstGeom prst="rect">
              <a:avLst/>
            </a:prstGeom>
          </p:spPr>
        </p:pic>
        <p:sp>
          <p:nvSpPr>
            <p:cNvPr id="15" name="object 15"/>
            <p:cNvSpPr/>
            <p:nvPr/>
          </p:nvSpPr>
          <p:spPr>
            <a:xfrm>
              <a:off x="9035047" y="1217800"/>
              <a:ext cx="38100" cy="4458970"/>
            </a:xfrm>
            <a:custGeom>
              <a:avLst/>
              <a:gdLst/>
              <a:ahLst/>
              <a:cxnLst/>
              <a:rect l="l" t="t" r="r" b="b"/>
              <a:pathLst>
                <a:path w="38100" h="4458970">
                  <a:moveTo>
                    <a:pt x="19051" y="0"/>
                  </a:moveTo>
                  <a:lnTo>
                    <a:pt x="11635" y="1496"/>
                  </a:lnTo>
                  <a:lnTo>
                    <a:pt x="5580" y="5579"/>
                  </a:lnTo>
                  <a:lnTo>
                    <a:pt x="1498" y="11634"/>
                  </a:lnTo>
                  <a:lnTo>
                    <a:pt x="1" y="19088"/>
                  </a:lnTo>
                  <a:lnTo>
                    <a:pt x="1498" y="26503"/>
                  </a:lnTo>
                  <a:lnTo>
                    <a:pt x="5580" y="32558"/>
                  </a:lnTo>
                  <a:lnTo>
                    <a:pt x="11635" y="36641"/>
                  </a:lnTo>
                  <a:lnTo>
                    <a:pt x="19051" y="38138"/>
                  </a:lnTo>
                  <a:lnTo>
                    <a:pt x="26466" y="36641"/>
                  </a:lnTo>
                  <a:lnTo>
                    <a:pt x="32521" y="32558"/>
                  </a:lnTo>
                  <a:lnTo>
                    <a:pt x="36604" y="26503"/>
                  </a:lnTo>
                  <a:lnTo>
                    <a:pt x="38101" y="19050"/>
                  </a:lnTo>
                  <a:lnTo>
                    <a:pt x="36604" y="11634"/>
                  </a:lnTo>
                  <a:lnTo>
                    <a:pt x="32521" y="5579"/>
                  </a:lnTo>
                  <a:lnTo>
                    <a:pt x="26466" y="1496"/>
                  </a:lnTo>
                  <a:lnTo>
                    <a:pt x="19051" y="0"/>
                  </a:lnTo>
                  <a:close/>
                </a:path>
                <a:path w="38100" h="4458970">
                  <a:moveTo>
                    <a:pt x="19051" y="152438"/>
                  </a:moveTo>
                  <a:lnTo>
                    <a:pt x="11635" y="153935"/>
                  </a:lnTo>
                  <a:lnTo>
                    <a:pt x="5580" y="158017"/>
                  </a:lnTo>
                  <a:lnTo>
                    <a:pt x="1498" y="164072"/>
                  </a:lnTo>
                  <a:lnTo>
                    <a:pt x="1" y="171526"/>
                  </a:lnTo>
                  <a:lnTo>
                    <a:pt x="1498" y="178941"/>
                  </a:lnTo>
                  <a:lnTo>
                    <a:pt x="5580" y="184996"/>
                  </a:lnTo>
                  <a:lnTo>
                    <a:pt x="11635" y="189079"/>
                  </a:lnTo>
                  <a:lnTo>
                    <a:pt x="19051" y="190576"/>
                  </a:lnTo>
                  <a:lnTo>
                    <a:pt x="26466" y="189079"/>
                  </a:lnTo>
                  <a:lnTo>
                    <a:pt x="32521" y="184996"/>
                  </a:lnTo>
                  <a:lnTo>
                    <a:pt x="36604" y="178941"/>
                  </a:lnTo>
                  <a:lnTo>
                    <a:pt x="38101" y="171488"/>
                  </a:lnTo>
                  <a:lnTo>
                    <a:pt x="36604" y="164072"/>
                  </a:lnTo>
                  <a:lnTo>
                    <a:pt x="32521" y="158017"/>
                  </a:lnTo>
                  <a:lnTo>
                    <a:pt x="26466" y="153935"/>
                  </a:lnTo>
                  <a:lnTo>
                    <a:pt x="19051" y="152438"/>
                  </a:lnTo>
                  <a:close/>
                </a:path>
                <a:path w="38100" h="4458970">
                  <a:moveTo>
                    <a:pt x="19051" y="304876"/>
                  </a:moveTo>
                  <a:lnTo>
                    <a:pt x="11635" y="306373"/>
                  </a:lnTo>
                  <a:lnTo>
                    <a:pt x="5580" y="310455"/>
                  </a:lnTo>
                  <a:lnTo>
                    <a:pt x="1498" y="316510"/>
                  </a:lnTo>
                  <a:lnTo>
                    <a:pt x="1" y="323964"/>
                  </a:lnTo>
                  <a:lnTo>
                    <a:pt x="1498" y="331379"/>
                  </a:lnTo>
                  <a:lnTo>
                    <a:pt x="5580" y="337434"/>
                  </a:lnTo>
                  <a:lnTo>
                    <a:pt x="11635" y="341517"/>
                  </a:lnTo>
                  <a:lnTo>
                    <a:pt x="19051" y="343014"/>
                  </a:lnTo>
                  <a:lnTo>
                    <a:pt x="26466" y="341517"/>
                  </a:lnTo>
                  <a:lnTo>
                    <a:pt x="32521" y="337434"/>
                  </a:lnTo>
                  <a:lnTo>
                    <a:pt x="36604" y="331379"/>
                  </a:lnTo>
                  <a:lnTo>
                    <a:pt x="38101" y="323926"/>
                  </a:lnTo>
                  <a:lnTo>
                    <a:pt x="36604" y="316510"/>
                  </a:lnTo>
                  <a:lnTo>
                    <a:pt x="32521" y="310455"/>
                  </a:lnTo>
                  <a:lnTo>
                    <a:pt x="26466" y="306373"/>
                  </a:lnTo>
                  <a:lnTo>
                    <a:pt x="19051" y="304876"/>
                  </a:lnTo>
                  <a:close/>
                </a:path>
                <a:path w="38100" h="4458970">
                  <a:moveTo>
                    <a:pt x="19050" y="457314"/>
                  </a:moveTo>
                  <a:lnTo>
                    <a:pt x="11635" y="458811"/>
                  </a:lnTo>
                  <a:lnTo>
                    <a:pt x="5579" y="462893"/>
                  </a:lnTo>
                  <a:lnTo>
                    <a:pt x="1497" y="468948"/>
                  </a:lnTo>
                  <a:lnTo>
                    <a:pt x="0" y="476402"/>
                  </a:lnTo>
                  <a:lnTo>
                    <a:pt x="1497" y="483817"/>
                  </a:lnTo>
                  <a:lnTo>
                    <a:pt x="5579" y="489872"/>
                  </a:lnTo>
                  <a:lnTo>
                    <a:pt x="11635" y="493955"/>
                  </a:lnTo>
                  <a:lnTo>
                    <a:pt x="19050" y="495452"/>
                  </a:lnTo>
                  <a:lnTo>
                    <a:pt x="26465" y="493955"/>
                  </a:lnTo>
                  <a:lnTo>
                    <a:pt x="32520" y="489872"/>
                  </a:lnTo>
                  <a:lnTo>
                    <a:pt x="36603" y="483817"/>
                  </a:lnTo>
                  <a:lnTo>
                    <a:pt x="38100" y="476364"/>
                  </a:lnTo>
                  <a:lnTo>
                    <a:pt x="36603" y="468948"/>
                  </a:lnTo>
                  <a:lnTo>
                    <a:pt x="32520" y="462893"/>
                  </a:lnTo>
                  <a:lnTo>
                    <a:pt x="26465" y="458811"/>
                  </a:lnTo>
                  <a:lnTo>
                    <a:pt x="19050" y="457314"/>
                  </a:lnTo>
                  <a:close/>
                </a:path>
                <a:path w="38100" h="4458970">
                  <a:moveTo>
                    <a:pt x="19050" y="609752"/>
                  </a:moveTo>
                  <a:lnTo>
                    <a:pt x="11635" y="611249"/>
                  </a:lnTo>
                  <a:lnTo>
                    <a:pt x="5579" y="615331"/>
                  </a:lnTo>
                  <a:lnTo>
                    <a:pt x="1497" y="621386"/>
                  </a:lnTo>
                  <a:lnTo>
                    <a:pt x="0" y="628840"/>
                  </a:lnTo>
                  <a:lnTo>
                    <a:pt x="1497" y="636255"/>
                  </a:lnTo>
                  <a:lnTo>
                    <a:pt x="5579" y="642310"/>
                  </a:lnTo>
                  <a:lnTo>
                    <a:pt x="11635" y="646393"/>
                  </a:lnTo>
                  <a:lnTo>
                    <a:pt x="19050" y="647890"/>
                  </a:lnTo>
                  <a:lnTo>
                    <a:pt x="26465" y="646393"/>
                  </a:lnTo>
                  <a:lnTo>
                    <a:pt x="32520" y="642310"/>
                  </a:lnTo>
                  <a:lnTo>
                    <a:pt x="36603" y="636255"/>
                  </a:lnTo>
                  <a:lnTo>
                    <a:pt x="38100" y="628802"/>
                  </a:lnTo>
                  <a:lnTo>
                    <a:pt x="36603" y="621386"/>
                  </a:lnTo>
                  <a:lnTo>
                    <a:pt x="32520" y="615331"/>
                  </a:lnTo>
                  <a:lnTo>
                    <a:pt x="26465" y="611249"/>
                  </a:lnTo>
                  <a:lnTo>
                    <a:pt x="19050" y="609752"/>
                  </a:lnTo>
                  <a:close/>
                </a:path>
                <a:path w="38100" h="4458970">
                  <a:moveTo>
                    <a:pt x="19050" y="762190"/>
                  </a:moveTo>
                  <a:lnTo>
                    <a:pt x="11635" y="763687"/>
                  </a:lnTo>
                  <a:lnTo>
                    <a:pt x="5579" y="767769"/>
                  </a:lnTo>
                  <a:lnTo>
                    <a:pt x="1497" y="773824"/>
                  </a:lnTo>
                  <a:lnTo>
                    <a:pt x="0" y="781278"/>
                  </a:lnTo>
                  <a:lnTo>
                    <a:pt x="1497" y="788693"/>
                  </a:lnTo>
                  <a:lnTo>
                    <a:pt x="5579" y="794748"/>
                  </a:lnTo>
                  <a:lnTo>
                    <a:pt x="11635" y="798831"/>
                  </a:lnTo>
                  <a:lnTo>
                    <a:pt x="19050" y="800328"/>
                  </a:lnTo>
                  <a:lnTo>
                    <a:pt x="26465" y="798831"/>
                  </a:lnTo>
                  <a:lnTo>
                    <a:pt x="32520" y="794748"/>
                  </a:lnTo>
                  <a:lnTo>
                    <a:pt x="36603" y="788693"/>
                  </a:lnTo>
                  <a:lnTo>
                    <a:pt x="38100" y="781240"/>
                  </a:lnTo>
                  <a:lnTo>
                    <a:pt x="36603" y="773824"/>
                  </a:lnTo>
                  <a:lnTo>
                    <a:pt x="32520" y="767769"/>
                  </a:lnTo>
                  <a:lnTo>
                    <a:pt x="26465" y="763687"/>
                  </a:lnTo>
                  <a:lnTo>
                    <a:pt x="19050" y="762190"/>
                  </a:lnTo>
                  <a:close/>
                </a:path>
                <a:path w="38100" h="4458970">
                  <a:moveTo>
                    <a:pt x="19050" y="914628"/>
                  </a:moveTo>
                  <a:lnTo>
                    <a:pt x="11635" y="916125"/>
                  </a:lnTo>
                  <a:lnTo>
                    <a:pt x="5579" y="920207"/>
                  </a:lnTo>
                  <a:lnTo>
                    <a:pt x="1497" y="926263"/>
                  </a:lnTo>
                  <a:lnTo>
                    <a:pt x="0" y="933716"/>
                  </a:lnTo>
                  <a:lnTo>
                    <a:pt x="1497" y="941131"/>
                  </a:lnTo>
                  <a:lnTo>
                    <a:pt x="5579" y="947186"/>
                  </a:lnTo>
                  <a:lnTo>
                    <a:pt x="11635" y="951269"/>
                  </a:lnTo>
                  <a:lnTo>
                    <a:pt x="19050" y="952766"/>
                  </a:lnTo>
                  <a:lnTo>
                    <a:pt x="26465" y="951269"/>
                  </a:lnTo>
                  <a:lnTo>
                    <a:pt x="32520" y="947186"/>
                  </a:lnTo>
                  <a:lnTo>
                    <a:pt x="36603" y="941131"/>
                  </a:lnTo>
                  <a:lnTo>
                    <a:pt x="38100" y="933678"/>
                  </a:lnTo>
                  <a:lnTo>
                    <a:pt x="36603" y="926263"/>
                  </a:lnTo>
                  <a:lnTo>
                    <a:pt x="32520" y="920207"/>
                  </a:lnTo>
                  <a:lnTo>
                    <a:pt x="26465" y="916125"/>
                  </a:lnTo>
                  <a:lnTo>
                    <a:pt x="19050" y="914628"/>
                  </a:lnTo>
                  <a:close/>
                </a:path>
                <a:path w="38100" h="4458970">
                  <a:moveTo>
                    <a:pt x="19050" y="1067066"/>
                  </a:moveTo>
                  <a:lnTo>
                    <a:pt x="11635" y="1068563"/>
                  </a:lnTo>
                  <a:lnTo>
                    <a:pt x="5579" y="1072645"/>
                  </a:lnTo>
                  <a:lnTo>
                    <a:pt x="1497" y="1078701"/>
                  </a:lnTo>
                  <a:lnTo>
                    <a:pt x="0" y="1086154"/>
                  </a:lnTo>
                  <a:lnTo>
                    <a:pt x="1497" y="1093569"/>
                  </a:lnTo>
                  <a:lnTo>
                    <a:pt x="5579" y="1099625"/>
                  </a:lnTo>
                  <a:lnTo>
                    <a:pt x="11635" y="1103707"/>
                  </a:lnTo>
                  <a:lnTo>
                    <a:pt x="19050" y="1105204"/>
                  </a:lnTo>
                  <a:lnTo>
                    <a:pt x="26465" y="1103707"/>
                  </a:lnTo>
                  <a:lnTo>
                    <a:pt x="32520" y="1099625"/>
                  </a:lnTo>
                  <a:lnTo>
                    <a:pt x="36603" y="1093569"/>
                  </a:lnTo>
                  <a:lnTo>
                    <a:pt x="38100" y="1086116"/>
                  </a:lnTo>
                  <a:lnTo>
                    <a:pt x="36603" y="1078701"/>
                  </a:lnTo>
                  <a:lnTo>
                    <a:pt x="32520" y="1072645"/>
                  </a:lnTo>
                  <a:lnTo>
                    <a:pt x="26465" y="1068563"/>
                  </a:lnTo>
                  <a:lnTo>
                    <a:pt x="19050" y="1067066"/>
                  </a:lnTo>
                  <a:close/>
                </a:path>
                <a:path w="38100" h="4458970">
                  <a:moveTo>
                    <a:pt x="19050" y="1219504"/>
                  </a:moveTo>
                  <a:lnTo>
                    <a:pt x="11635" y="1221001"/>
                  </a:lnTo>
                  <a:lnTo>
                    <a:pt x="5579" y="1225084"/>
                  </a:lnTo>
                  <a:lnTo>
                    <a:pt x="1497" y="1231139"/>
                  </a:lnTo>
                  <a:lnTo>
                    <a:pt x="0" y="1238592"/>
                  </a:lnTo>
                  <a:lnTo>
                    <a:pt x="1497" y="1246007"/>
                  </a:lnTo>
                  <a:lnTo>
                    <a:pt x="5579" y="1252063"/>
                  </a:lnTo>
                  <a:lnTo>
                    <a:pt x="11635" y="1256145"/>
                  </a:lnTo>
                  <a:lnTo>
                    <a:pt x="19050" y="1257642"/>
                  </a:lnTo>
                  <a:lnTo>
                    <a:pt x="26465" y="1256145"/>
                  </a:lnTo>
                  <a:lnTo>
                    <a:pt x="32520" y="1252063"/>
                  </a:lnTo>
                  <a:lnTo>
                    <a:pt x="36603" y="1246007"/>
                  </a:lnTo>
                  <a:lnTo>
                    <a:pt x="38100" y="1238554"/>
                  </a:lnTo>
                  <a:lnTo>
                    <a:pt x="36603" y="1231139"/>
                  </a:lnTo>
                  <a:lnTo>
                    <a:pt x="32520" y="1225084"/>
                  </a:lnTo>
                  <a:lnTo>
                    <a:pt x="26465" y="1221001"/>
                  </a:lnTo>
                  <a:lnTo>
                    <a:pt x="19050" y="1219504"/>
                  </a:lnTo>
                  <a:close/>
                </a:path>
                <a:path w="38100" h="4458970">
                  <a:moveTo>
                    <a:pt x="19050" y="1371942"/>
                  </a:moveTo>
                  <a:lnTo>
                    <a:pt x="11635" y="1373439"/>
                  </a:lnTo>
                  <a:lnTo>
                    <a:pt x="5579" y="1377522"/>
                  </a:lnTo>
                  <a:lnTo>
                    <a:pt x="1497" y="1383577"/>
                  </a:lnTo>
                  <a:lnTo>
                    <a:pt x="0" y="1391031"/>
                  </a:lnTo>
                  <a:lnTo>
                    <a:pt x="1497" y="1398445"/>
                  </a:lnTo>
                  <a:lnTo>
                    <a:pt x="5579" y="1404501"/>
                  </a:lnTo>
                  <a:lnTo>
                    <a:pt x="11635" y="1408583"/>
                  </a:lnTo>
                  <a:lnTo>
                    <a:pt x="19050" y="1410081"/>
                  </a:lnTo>
                  <a:lnTo>
                    <a:pt x="26465" y="1408583"/>
                  </a:lnTo>
                  <a:lnTo>
                    <a:pt x="32520" y="1404501"/>
                  </a:lnTo>
                  <a:lnTo>
                    <a:pt x="36603" y="1398445"/>
                  </a:lnTo>
                  <a:lnTo>
                    <a:pt x="38100" y="1390992"/>
                  </a:lnTo>
                  <a:lnTo>
                    <a:pt x="36603" y="1383577"/>
                  </a:lnTo>
                  <a:lnTo>
                    <a:pt x="32520" y="1377522"/>
                  </a:lnTo>
                  <a:lnTo>
                    <a:pt x="26465" y="1373439"/>
                  </a:lnTo>
                  <a:lnTo>
                    <a:pt x="19050" y="1371942"/>
                  </a:lnTo>
                  <a:close/>
                </a:path>
                <a:path w="38100" h="4458970">
                  <a:moveTo>
                    <a:pt x="19050" y="1524381"/>
                  </a:moveTo>
                  <a:lnTo>
                    <a:pt x="11635" y="1525877"/>
                  </a:lnTo>
                  <a:lnTo>
                    <a:pt x="5579" y="1529960"/>
                  </a:lnTo>
                  <a:lnTo>
                    <a:pt x="1497" y="1536015"/>
                  </a:lnTo>
                  <a:lnTo>
                    <a:pt x="0" y="1543469"/>
                  </a:lnTo>
                  <a:lnTo>
                    <a:pt x="1497" y="1550884"/>
                  </a:lnTo>
                  <a:lnTo>
                    <a:pt x="5579" y="1556939"/>
                  </a:lnTo>
                  <a:lnTo>
                    <a:pt x="11635" y="1561022"/>
                  </a:lnTo>
                  <a:lnTo>
                    <a:pt x="19050" y="1562519"/>
                  </a:lnTo>
                  <a:lnTo>
                    <a:pt x="26465" y="1561022"/>
                  </a:lnTo>
                  <a:lnTo>
                    <a:pt x="32520" y="1556939"/>
                  </a:lnTo>
                  <a:lnTo>
                    <a:pt x="36603" y="1550884"/>
                  </a:lnTo>
                  <a:lnTo>
                    <a:pt x="38100" y="1543431"/>
                  </a:lnTo>
                  <a:lnTo>
                    <a:pt x="36603" y="1536015"/>
                  </a:lnTo>
                  <a:lnTo>
                    <a:pt x="32520" y="1529960"/>
                  </a:lnTo>
                  <a:lnTo>
                    <a:pt x="26465" y="1525877"/>
                  </a:lnTo>
                  <a:lnTo>
                    <a:pt x="19050" y="1524381"/>
                  </a:lnTo>
                  <a:close/>
                </a:path>
                <a:path w="38100" h="4458970">
                  <a:moveTo>
                    <a:pt x="19050" y="1676817"/>
                  </a:moveTo>
                  <a:lnTo>
                    <a:pt x="11635" y="1678314"/>
                  </a:lnTo>
                  <a:lnTo>
                    <a:pt x="5579" y="1682397"/>
                  </a:lnTo>
                  <a:lnTo>
                    <a:pt x="1497" y="1688452"/>
                  </a:lnTo>
                  <a:lnTo>
                    <a:pt x="0" y="1695907"/>
                  </a:lnTo>
                  <a:lnTo>
                    <a:pt x="1497" y="1703322"/>
                  </a:lnTo>
                  <a:lnTo>
                    <a:pt x="5579" y="1709377"/>
                  </a:lnTo>
                  <a:lnTo>
                    <a:pt x="11635" y="1713460"/>
                  </a:lnTo>
                  <a:lnTo>
                    <a:pt x="19050" y="1714957"/>
                  </a:lnTo>
                  <a:lnTo>
                    <a:pt x="26465" y="1713460"/>
                  </a:lnTo>
                  <a:lnTo>
                    <a:pt x="32520" y="1709377"/>
                  </a:lnTo>
                  <a:lnTo>
                    <a:pt x="36603" y="1703322"/>
                  </a:lnTo>
                  <a:lnTo>
                    <a:pt x="38100" y="1695867"/>
                  </a:lnTo>
                  <a:lnTo>
                    <a:pt x="36603" y="1688452"/>
                  </a:lnTo>
                  <a:lnTo>
                    <a:pt x="32520" y="1682397"/>
                  </a:lnTo>
                  <a:lnTo>
                    <a:pt x="26465" y="1678314"/>
                  </a:lnTo>
                  <a:lnTo>
                    <a:pt x="19050" y="1676817"/>
                  </a:lnTo>
                  <a:close/>
                </a:path>
                <a:path w="38100" h="4458970">
                  <a:moveTo>
                    <a:pt x="19050" y="1829257"/>
                  </a:moveTo>
                  <a:lnTo>
                    <a:pt x="11635" y="1830754"/>
                  </a:lnTo>
                  <a:lnTo>
                    <a:pt x="5579" y="1834836"/>
                  </a:lnTo>
                  <a:lnTo>
                    <a:pt x="1497" y="1840891"/>
                  </a:lnTo>
                  <a:lnTo>
                    <a:pt x="0" y="1848345"/>
                  </a:lnTo>
                  <a:lnTo>
                    <a:pt x="1497" y="1855760"/>
                  </a:lnTo>
                  <a:lnTo>
                    <a:pt x="5579" y="1861815"/>
                  </a:lnTo>
                  <a:lnTo>
                    <a:pt x="11635" y="1865898"/>
                  </a:lnTo>
                  <a:lnTo>
                    <a:pt x="19050" y="1867395"/>
                  </a:lnTo>
                  <a:lnTo>
                    <a:pt x="26465" y="1865898"/>
                  </a:lnTo>
                  <a:lnTo>
                    <a:pt x="32520" y="1861815"/>
                  </a:lnTo>
                  <a:lnTo>
                    <a:pt x="36603" y="1855760"/>
                  </a:lnTo>
                  <a:lnTo>
                    <a:pt x="38100" y="1848307"/>
                  </a:lnTo>
                  <a:lnTo>
                    <a:pt x="36603" y="1840891"/>
                  </a:lnTo>
                  <a:lnTo>
                    <a:pt x="32520" y="1834836"/>
                  </a:lnTo>
                  <a:lnTo>
                    <a:pt x="26465" y="1830754"/>
                  </a:lnTo>
                  <a:lnTo>
                    <a:pt x="19050" y="1829257"/>
                  </a:lnTo>
                  <a:close/>
                </a:path>
                <a:path w="38100" h="4458970">
                  <a:moveTo>
                    <a:pt x="19050" y="1981694"/>
                  </a:moveTo>
                  <a:lnTo>
                    <a:pt x="11635" y="1983191"/>
                  </a:lnTo>
                  <a:lnTo>
                    <a:pt x="5579" y="1987273"/>
                  </a:lnTo>
                  <a:lnTo>
                    <a:pt x="1497" y="1993329"/>
                  </a:lnTo>
                  <a:lnTo>
                    <a:pt x="0" y="2000782"/>
                  </a:lnTo>
                  <a:lnTo>
                    <a:pt x="1497" y="2008197"/>
                  </a:lnTo>
                  <a:lnTo>
                    <a:pt x="5579" y="2014252"/>
                  </a:lnTo>
                  <a:lnTo>
                    <a:pt x="11635" y="2018335"/>
                  </a:lnTo>
                  <a:lnTo>
                    <a:pt x="19050" y="2019832"/>
                  </a:lnTo>
                  <a:lnTo>
                    <a:pt x="26464" y="2018335"/>
                  </a:lnTo>
                  <a:lnTo>
                    <a:pt x="32520" y="2014252"/>
                  </a:lnTo>
                  <a:lnTo>
                    <a:pt x="36602" y="2008197"/>
                  </a:lnTo>
                  <a:lnTo>
                    <a:pt x="38100" y="2000744"/>
                  </a:lnTo>
                  <a:lnTo>
                    <a:pt x="36602" y="1993329"/>
                  </a:lnTo>
                  <a:lnTo>
                    <a:pt x="32520" y="1987273"/>
                  </a:lnTo>
                  <a:lnTo>
                    <a:pt x="26464" y="1983191"/>
                  </a:lnTo>
                  <a:lnTo>
                    <a:pt x="19050" y="1981694"/>
                  </a:lnTo>
                  <a:close/>
                </a:path>
                <a:path w="38100" h="4458970">
                  <a:moveTo>
                    <a:pt x="19050" y="2134132"/>
                  </a:moveTo>
                  <a:lnTo>
                    <a:pt x="11635" y="2135629"/>
                  </a:lnTo>
                  <a:lnTo>
                    <a:pt x="5579" y="2139711"/>
                  </a:lnTo>
                  <a:lnTo>
                    <a:pt x="1497" y="2145767"/>
                  </a:lnTo>
                  <a:lnTo>
                    <a:pt x="0" y="2153220"/>
                  </a:lnTo>
                  <a:lnTo>
                    <a:pt x="1497" y="2160635"/>
                  </a:lnTo>
                  <a:lnTo>
                    <a:pt x="5579" y="2166690"/>
                  </a:lnTo>
                  <a:lnTo>
                    <a:pt x="11635" y="2170773"/>
                  </a:lnTo>
                  <a:lnTo>
                    <a:pt x="19050" y="2172270"/>
                  </a:lnTo>
                  <a:lnTo>
                    <a:pt x="26464" y="2170773"/>
                  </a:lnTo>
                  <a:lnTo>
                    <a:pt x="32520" y="2166690"/>
                  </a:lnTo>
                  <a:lnTo>
                    <a:pt x="36602" y="2160635"/>
                  </a:lnTo>
                  <a:lnTo>
                    <a:pt x="38100" y="2153182"/>
                  </a:lnTo>
                  <a:lnTo>
                    <a:pt x="36602" y="2145767"/>
                  </a:lnTo>
                  <a:lnTo>
                    <a:pt x="32520" y="2139711"/>
                  </a:lnTo>
                  <a:lnTo>
                    <a:pt x="26464" y="2135629"/>
                  </a:lnTo>
                  <a:lnTo>
                    <a:pt x="19050" y="2134132"/>
                  </a:lnTo>
                  <a:close/>
                </a:path>
                <a:path w="38100" h="4458970">
                  <a:moveTo>
                    <a:pt x="19050" y="2286570"/>
                  </a:moveTo>
                  <a:lnTo>
                    <a:pt x="11635" y="2288067"/>
                  </a:lnTo>
                  <a:lnTo>
                    <a:pt x="5579" y="2292149"/>
                  </a:lnTo>
                  <a:lnTo>
                    <a:pt x="1497" y="2298205"/>
                  </a:lnTo>
                  <a:lnTo>
                    <a:pt x="0" y="2305658"/>
                  </a:lnTo>
                  <a:lnTo>
                    <a:pt x="1497" y="2313073"/>
                  </a:lnTo>
                  <a:lnTo>
                    <a:pt x="5579" y="2319129"/>
                  </a:lnTo>
                  <a:lnTo>
                    <a:pt x="11635" y="2323211"/>
                  </a:lnTo>
                  <a:lnTo>
                    <a:pt x="19050" y="2324708"/>
                  </a:lnTo>
                  <a:lnTo>
                    <a:pt x="26464" y="2323211"/>
                  </a:lnTo>
                  <a:lnTo>
                    <a:pt x="32520" y="2319129"/>
                  </a:lnTo>
                  <a:lnTo>
                    <a:pt x="36602" y="2313073"/>
                  </a:lnTo>
                  <a:lnTo>
                    <a:pt x="38100" y="2305620"/>
                  </a:lnTo>
                  <a:lnTo>
                    <a:pt x="36602" y="2298205"/>
                  </a:lnTo>
                  <a:lnTo>
                    <a:pt x="32520" y="2292149"/>
                  </a:lnTo>
                  <a:lnTo>
                    <a:pt x="26464" y="2288067"/>
                  </a:lnTo>
                  <a:lnTo>
                    <a:pt x="19050" y="2286570"/>
                  </a:lnTo>
                  <a:close/>
                </a:path>
                <a:path w="38100" h="4458970">
                  <a:moveTo>
                    <a:pt x="19050" y="2439008"/>
                  </a:moveTo>
                  <a:lnTo>
                    <a:pt x="11635" y="2440505"/>
                  </a:lnTo>
                  <a:lnTo>
                    <a:pt x="5579" y="2444588"/>
                  </a:lnTo>
                  <a:lnTo>
                    <a:pt x="1497" y="2450643"/>
                  </a:lnTo>
                  <a:lnTo>
                    <a:pt x="0" y="2458096"/>
                  </a:lnTo>
                  <a:lnTo>
                    <a:pt x="1497" y="2465511"/>
                  </a:lnTo>
                  <a:lnTo>
                    <a:pt x="5579" y="2471566"/>
                  </a:lnTo>
                  <a:lnTo>
                    <a:pt x="11635" y="2475649"/>
                  </a:lnTo>
                  <a:lnTo>
                    <a:pt x="19050" y="2477146"/>
                  </a:lnTo>
                  <a:lnTo>
                    <a:pt x="26464" y="2475649"/>
                  </a:lnTo>
                  <a:lnTo>
                    <a:pt x="32520" y="2471566"/>
                  </a:lnTo>
                  <a:lnTo>
                    <a:pt x="36602" y="2465511"/>
                  </a:lnTo>
                  <a:lnTo>
                    <a:pt x="38100" y="2458058"/>
                  </a:lnTo>
                  <a:lnTo>
                    <a:pt x="36602" y="2450643"/>
                  </a:lnTo>
                  <a:lnTo>
                    <a:pt x="32520" y="2444588"/>
                  </a:lnTo>
                  <a:lnTo>
                    <a:pt x="26464" y="2440505"/>
                  </a:lnTo>
                  <a:lnTo>
                    <a:pt x="19050" y="2439008"/>
                  </a:lnTo>
                  <a:close/>
                </a:path>
                <a:path w="38100" h="4458970">
                  <a:moveTo>
                    <a:pt x="19050" y="2591446"/>
                  </a:moveTo>
                  <a:lnTo>
                    <a:pt x="11635" y="2592943"/>
                  </a:lnTo>
                  <a:lnTo>
                    <a:pt x="5579" y="2597026"/>
                  </a:lnTo>
                  <a:lnTo>
                    <a:pt x="1497" y="2603081"/>
                  </a:lnTo>
                  <a:lnTo>
                    <a:pt x="0" y="2610534"/>
                  </a:lnTo>
                  <a:lnTo>
                    <a:pt x="1497" y="2617949"/>
                  </a:lnTo>
                  <a:lnTo>
                    <a:pt x="5579" y="2624004"/>
                  </a:lnTo>
                  <a:lnTo>
                    <a:pt x="11635" y="2628087"/>
                  </a:lnTo>
                  <a:lnTo>
                    <a:pt x="19050" y="2629584"/>
                  </a:lnTo>
                  <a:lnTo>
                    <a:pt x="26464" y="2628087"/>
                  </a:lnTo>
                  <a:lnTo>
                    <a:pt x="32520" y="2624004"/>
                  </a:lnTo>
                  <a:lnTo>
                    <a:pt x="36602" y="2617949"/>
                  </a:lnTo>
                  <a:lnTo>
                    <a:pt x="38100" y="2610496"/>
                  </a:lnTo>
                  <a:lnTo>
                    <a:pt x="36602" y="2603081"/>
                  </a:lnTo>
                  <a:lnTo>
                    <a:pt x="32520" y="2597026"/>
                  </a:lnTo>
                  <a:lnTo>
                    <a:pt x="26464" y="2592943"/>
                  </a:lnTo>
                  <a:lnTo>
                    <a:pt x="19050" y="2591446"/>
                  </a:lnTo>
                  <a:close/>
                </a:path>
                <a:path w="38100" h="4458970">
                  <a:moveTo>
                    <a:pt x="19050" y="2743884"/>
                  </a:moveTo>
                  <a:lnTo>
                    <a:pt x="11635" y="2745381"/>
                  </a:lnTo>
                  <a:lnTo>
                    <a:pt x="5579" y="2749464"/>
                  </a:lnTo>
                  <a:lnTo>
                    <a:pt x="1497" y="2755519"/>
                  </a:lnTo>
                  <a:lnTo>
                    <a:pt x="0" y="2762972"/>
                  </a:lnTo>
                  <a:lnTo>
                    <a:pt x="1497" y="2770387"/>
                  </a:lnTo>
                  <a:lnTo>
                    <a:pt x="5579" y="2776442"/>
                  </a:lnTo>
                  <a:lnTo>
                    <a:pt x="11635" y="2780525"/>
                  </a:lnTo>
                  <a:lnTo>
                    <a:pt x="19050" y="2782022"/>
                  </a:lnTo>
                  <a:lnTo>
                    <a:pt x="26464" y="2780525"/>
                  </a:lnTo>
                  <a:lnTo>
                    <a:pt x="32520" y="2776442"/>
                  </a:lnTo>
                  <a:lnTo>
                    <a:pt x="36602" y="2770387"/>
                  </a:lnTo>
                  <a:lnTo>
                    <a:pt x="38100" y="2762934"/>
                  </a:lnTo>
                  <a:lnTo>
                    <a:pt x="36602" y="2755519"/>
                  </a:lnTo>
                  <a:lnTo>
                    <a:pt x="32520" y="2749464"/>
                  </a:lnTo>
                  <a:lnTo>
                    <a:pt x="26464" y="2745381"/>
                  </a:lnTo>
                  <a:lnTo>
                    <a:pt x="19050" y="2743884"/>
                  </a:lnTo>
                  <a:close/>
                </a:path>
                <a:path w="38100" h="4458970">
                  <a:moveTo>
                    <a:pt x="19050" y="2896322"/>
                  </a:moveTo>
                  <a:lnTo>
                    <a:pt x="11635" y="2897819"/>
                  </a:lnTo>
                  <a:lnTo>
                    <a:pt x="5579" y="2901902"/>
                  </a:lnTo>
                  <a:lnTo>
                    <a:pt x="1497" y="2907957"/>
                  </a:lnTo>
                  <a:lnTo>
                    <a:pt x="0" y="2915410"/>
                  </a:lnTo>
                  <a:lnTo>
                    <a:pt x="1497" y="2922825"/>
                  </a:lnTo>
                  <a:lnTo>
                    <a:pt x="5579" y="2928880"/>
                  </a:lnTo>
                  <a:lnTo>
                    <a:pt x="11635" y="2932963"/>
                  </a:lnTo>
                  <a:lnTo>
                    <a:pt x="19050" y="2934460"/>
                  </a:lnTo>
                  <a:lnTo>
                    <a:pt x="26464" y="2932963"/>
                  </a:lnTo>
                  <a:lnTo>
                    <a:pt x="32520" y="2928880"/>
                  </a:lnTo>
                  <a:lnTo>
                    <a:pt x="36602" y="2922825"/>
                  </a:lnTo>
                  <a:lnTo>
                    <a:pt x="38100" y="2915372"/>
                  </a:lnTo>
                  <a:lnTo>
                    <a:pt x="36602" y="2907957"/>
                  </a:lnTo>
                  <a:lnTo>
                    <a:pt x="32520" y="2901902"/>
                  </a:lnTo>
                  <a:lnTo>
                    <a:pt x="26464" y="2897819"/>
                  </a:lnTo>
                  <a:lnTo>
                    <a:pt x="19050" y="2896322"/>
                  </a:lnTo>
                  <a:close/>
                </a:path>
                <a:path w="38100" h="4458970">
                  <a:moveTo>
                    <a:pt x="19050" y="3048760"/>
                  </a:moveTo>
                  <a:lnTo>
                    <a:pt x="11635" y="3050257"/>
                  </a:lnTo>
                  <a:lnTo>
                    <a:pt x="5579" y="3054340"/>
                  </a:lnTo>
                  <a:lnTo>
                    <a:pt x="1497" y="3060395"/>
                  </a:lnTo>
                  <a:lnTo>
                    <a:pt x="0" y="3067848"/>
                  </a:lnTo>
                  <a:lnTo>
                    <a:pt x="1497" y="3075263"/>
                  </a:lnTo>
                  <a:lnTo>
                    <a:pt x="5579" y="3081319"/>
                  </a:lnTo>
                  <a:lnTo>
                    <a:pt x="11635" y="3085401"/>
                  </a:lnTo>
                  <a:lnTo>
                    <a:pt x="19050" y="3086898"/>
                  </a:lnTo>
                  <a:lnTo>
                    <a:pt x="26464" y="3085401"/>
                  </a:lnTo>
                  <a:lnTo>
                    <a:pt x="32520" y="3081319"/>
                  </a:lnTo>
                  <a:lnTo>
                    <a:pt x="36602" y="3075263"/>
                  </a:lnTo>
                  <a:lnTo>
                    <a:pt x="38100" y="3067810"/>
                  </a:lnTo>
                  <a:lnTo>
                    <a:pt x="36602" y="3060395"/>
                  </a:lnTo>
                  <a:lnTo>
                    <a:pt x="32520" y="3054340"/>
                  </a:lnTo>
                  <a:lnTo>
                    <a:pt x="26464" y="3050257"/>
                  </a:lnTo>
                  <a:lnTo>
                    <a:pt x="19050" y="3048760"/>
                  </a:lnTo>
                  <a:close/>
                </a:path>
                <a:path w="38100" h="4458970">
                  <a:moveTo>
                    <a:pt x="19050" y="3201198"/>
                  </a:moveTo>
                  <a:lnTo>
                    <a:pt x="11635" y="3202695"/>
                  </a:lnTo>
                  <a:lnTo>
                    <a:pt x="5579" y="3206778"/>
                  </a:lnTo>
                  <a:lnTo>
                    <a:pt x="1497" y="3212833"/>
                  </a:lnTo>
                  <a:lnTo>
                    <a:pt x="0" y="3220286"/>
                  </a:lnTo>
                  <a:lnTo>
                    <a:pt x="1497" y="3227701"/>
                  </a:lnTo>
                  <a:lnTo>
                    <a:pt x="5579" y="3233757"/>
                  </a:lnTo>
                  <a:lnTo>
                    <a:pt x="11635" y="3237839"/>
                  </a:lnTo>
                  <a:lnTo>
                    <a:pt x="19050" y="3239336"/>
                  </a:lnTo>
                  <a:lnTo>
                    <a:pt x="26464" y="3237839"/>
                  </a:lnTo>
                  <a:lnTo>
                    <a:pt x="32520" y="3233757"/>
                  </a:lnTo>
                  <a:lnTo>
                    <a:pt x="36602" y="3227701"/>
                  </a:lnTo>
                  <a:lnTo>
                    <a:pt x="38100" y="3220248"/>
                  </a:lnTo>
                  <a:lnTo>
                    <a:pt x="36602" y="3212833"/>
                  </a:lnTo>
                  <a:lnTo>
                    <a:pt x="32520" y="3206778"/>
                  </a:lnTo>
                  <a:lnTo>
                    <a:pt x="26464" y="3202695"/>
                  </a:lnTo>
                  <a:lnTo>
                    <a:pt x="19050" y="3201198"/>
                  </a:lnTo>
                  <a:close/>
                </a:path>
                <a:path w="38100" h="4458970">
                  <a:moveTo>
                    <a:pt x="19050" y="3353636"/>
                  </a:moveTo>
                  <a:lnTo>
                    <a:pt x="11635" y="3355134"/>
                  </a:lnTo>
                  <a:lnTo>
                    <a:pt x="5579" y="3359216"/>
                  </a:lnTo>
                  <a:lnTo>
                    <a:pt x="1497" y="3365271"/>
                  </a:lnTo>
                  <a:lnTo>
                    <a:pt x="0" y="3372725"/>
                  </a:lnTo>
                  <a:lnTo>
                    <a:pt x="1497" y="3380140"/>
                  </a:lnTo>
                  <a:lnTo>
                    <a:pt x="5579" y="3386195"/>
                  </a:lnTo>
                  <a:lnTo>
                    <a:pt x="11635" y="3390277"/>
                  </a:lnTo>
                  <a:lnTo>
                    <a:pt x="19050" y="3391775"/>
                  </a:lnTo>
                  <a:lnTo>
                    <a:pt x="26464" y="3390277"/>
                  </a:lnTo>
                  <a:lnTo>
                    <a:pt x="32520" y="3386195"/>
                  </a:lnTo>
                  <a:lnTo>
                    <a:pt x="36602" y="3380140"/>
                  </a:lnTo>
                  <a:lnTo>
                    <a:pt x="38100" y="3372686"/>
                  </a:lnTo>
                  <a:lnTo>
                    <a:pt x="36602" y="3365271"/>
                  </a:lnTo>
                  <a:lnTo>
                    <a:pt x="32520" y="3359216"/>
                  </a:lnTo>
                  <a:lnTo>
                    <a:pt x="26464" y="3355134"/>
                  </a:lnTo>
                  <a:lnTo>
                    <a:pt x="19050" y="3353636"/>
                  </a:lnTo>
                  <a:close/>
                </a:path>
                <a:path w="38100" h="4458970">
                  <a:moveTo>
                    <a:pt x="19050" y="3506075"/>
                  </a:moveTo>
                  <a:lnTo>
                    <a:pt x="11635" y="3507571"/>
                  </a:lnTo>
                  <a:lnTo>
                    <a:pt x="5579" y="3511654"/>
                  </a:lnTo>
                  <a:lnTo>
                    <a:pt x="1497" y="3517709"/>
                  </a:lnTo>
                  <a:lnTo>
                    <a:pt x="0" y="3525163"/>
                  </a:lnTo>
                  <a:lnTo>
                    <a:pt x="1497" y="3532578"/>
                  </a:lnTo>
                  <a:lnTo>
                    <a:pt x="5579" y="3538633"/>
                  </a:lnTo>
                  <a:lnTo>
                    <a:pt x="11635" y="3542716"/>
                  </a:lnTo>
                  <a:lnTo>
                    <a:pt x="19050" y="3544213"/>
                  </a:lnTo>
                  <a:lnTo>
                    <a:pt x="26464" y="3542716"/>
                  </a:lnTo>
                  <a:lnTo>
                    <a:pt x="32520" y="3538633"/>
                  </a:lnTo>
                  <a:lnTo>
                    <a:pt x="36602" y="3532578"/>
                  </a:lnTo>
                  <a:lnTo>
                    <a:pt x="38100" y="3525125"/>
                  </a:lnTo>
                  <a:lnTo>
                    <a:pt x="36602" y="3517709"/>
                  </a:lnTo>
                  <a:lnTo>
                    <a:pt x="32520" y="3511654"/>
                  </a:lnTo>
                  <a:lnTo>
                    <a:pt x="26464" y="3507571"/>
                  </a:lnTo>
                  <a:lnTo>
                    <a:pt x="19050" y="3506075"/>
                  </a:lnTo>
                  <a:close/>
                </a:path>
                <a:path w="38100" h="4458970">
                  <a:moveTo>
                    <a:pt x="19050" y="3658513"/>
                  </a:moveTo>
                  <a:lnTo>
                    <a:pt x="11635" y="3660010"/>
                  </a:lnTo>
                  <a:lnTo>
                    <a:pt x="5579" y="3664092"/>
                  </a:lnTo>
                  <a:lnTo>
                    <a:pt x="1497" y="3670147"/>
                  </a:lnTo>
                  <a:lnTo>
                    <a:pt x="0" y="3677601"/>
                  </a:lnTo>
                  <a:lnTo>
                    <a:pt x="1497" y="3685016"/>
                  </a:lnTo>
                  <a:lnTo>
                    <a:pt x="5579" y="3691071"/>
                  </a:lnTo>
                  <a:lnTo>
                    <a:pt x="11635" y="3695154"/>
                  </a:lnTo>
                  <a:lnTo>
                    <a:pt x="19050" y="3696651"/>
                  </a:lnTo>
                  <a:lnTo>
                    <a:pt x="26464" y="3695154"/>
                  </a:lnTo>
                  <a:lnTo>
                    <a:pt x="32520" y="3691071"/>
                  </a:lnTo>
                  <a:lnTo>
                    <a:pt x="36602" y="3685016"/>
                  </a:lnTo>
                  <a:lnTo>
                    <a:pt x="38100" y="3677563"/>
                  </a:lnTo>
                  <a:lnTo>
                    <a:pt x="36602" y="3670147"/>
                  </a:lnTo>
                  <a:lnTo>
                    <a:pt x="32520" y="3664092"/>
                  </a:lnTo>
                  <a:lnTo>
                    <a:pt x="26464" y="3660010"/>
                  </a:lnTo>
                  <a:lnTo>
                    <a:pt x="19050" y="3658513"/>
                  </a:lnTo>
                  <a:close/>
                </a:path>
                <a:path w="38100" h="4458970">
                  <a:moveTo>
                    <a:pt x="19050" y="3810951"/>
                  </a:moveTo>
                  <a:lnTo>
                    <a:pt x="11635" y="3812448"/>
                  </a:lnTo>
                  <a:lnTo>
                    <a:pt x="5579" y="3816530"/>
                  </a:lnTo>
                  <a:lnTo>
                    <a:pt x="1497" y="3822585"/>
                  </a:lnTo>
                  <a:lnTo>
                    <a:pt x="0" y="3830038"/>
                  </a:lnTo>
                  <a:lnTo>
                    <a:pt x="1497" y="3837453"/>
                  </a:lnTo>
                  <a:lnTo>
                    <a:pt x="5579" y="3843508"/>
                  </a:lnTo>
                  <a:lnTo>
                    <a:pt x="11635" y="3847591"/>
                  </a:lnTo>
                  <a:lnTo>
                    <a:pt x="19050" y="3849088"/>
                  </a:lnTo>
                  <a:lnTo>
                    <a:pt x="26464" y="3847591"/>
                  </a:lnTo>
                  <a:lnTo>
                    <a:pt x="32520" y="3843508"/>
                  </a:lnTo>
                  <a:lnTo>
                    <a:pt x="36602" y="3837453"/>
                  </a:lnTo>
                  <a:lnTo>
                    <a:pt x="38100" y="3830001"/>
                  </a:lnTo>
                  <a:lnTo>
                    <a:pt x="36602" y="3822585"/>
                  </a:lnTo>
                  <a:lnTo>
                    <a:pt x="32520" y="3816530"/>
                  </a:lnTo>
                  <a:lnTo>
                    <a:pt x="26464" y="3812448"/>
                  </a:lnTo>
                  <a:lnTo>
                    <a:pt x="19050" y="3810951"/>
                  </a:lnTo>
                  <a:close/>
                </a:path>
                <a:path w="38100" h="4458970">
                  <a:moveTo>
                    <a:pt x="19050" y="3963388"/>
                  </a:moveTo>
                  <a:lnTo>
                    <a:pt x="11635" y="3964885"/>
                  </a:lnTo>
                  <a:lnTo>
                    <a:pt x="5579" y="3968967"/>
                  </a:lnTo>
                  <a:lnTo>
                    <a:pt x="1497" y="3975023"/>
                  </a:lnTo>
                  <a:lnTo>
                    <a:pt x="0" y="3982476"/>
                  </a:lnTo>
                  <a:lnTo>
                    <a:pt x="1497" y="3989891"/>
                  </a:lnTo>
                  <a:lnTo>
                    <a:pt x="5579" y="3995946"/>
                  </a:lnTo>
                  <a:lnTo>
                    <a:pt x="11635" y="4000029"/>
                  </a:lnTo>
                  <a:lnTo>
                    <a:pt x="19050" y="4001526"/>
                  </a:lnTo>
                  <a:lnTo>
                    <a:pt x="26464" y="4000029"/>
                  </a:lnTo>
                  <a:lnTo>
                    <a:pt x="32520" y="3995946"/>
                  </a:lnTo>
                  <a:lnTo>
                    <a:pt x="36602" y="3989891"/>
                  </a:lnTo>
                  <a:lnTo>
                    <a:pt x="38100" y="3982438"/>
                  </a:lnTo>
                  <a:lnTo>
                    <a:pt x="36602" y="3975023"/>
                  </a:lnTo>
                  <a:lnTo>
                    <a:pt x="32520" y="3968967"/>
                  </a:lnTo>
                  <a:lnTo>
                    <a:pt x="26464" y="3964885"/>
                  </a:lnTo>
                  <a:lnTo>
                    <a:pt x="19050" y="3963388"/>
                  </a:lnTo>
                  <a:close/>
                </a:path>
                <a:path w="38100" h="4458970">
                  <a:moveTo>
                    <a:pt x="19050" y="4115826"/>
                  </a:moveTo>
                  <a:lnTo>
                    <a:pt x="11635" y="4117323"/>
                  </a:lnTo>
                  <a:lnTo>
                    <a:pt x="5579" y="4121405"/>
                  </a:lnTo>
                  <a:lnTo>
                    <a:pt x="1497" y="4127461"/>
                  </a:lnTo>
                  <a:lnTo>
                    <a:pt x="0" y="4134914"/>
                  </a:lnTo>
                  <a:lnTo>
                    <a:pt x="1497" y="4142329"/>
                  </a:lnTo>
                  <a:lnTo>
                    <a:pt x="5579" y="4148384"/>
                  </a:lnTo>
                  <a:lnTo>
                    <a:pt x="11635" y="4152467"/>
                  </a:lnTo>
                  <a:lnTo>
                    <a:pt x="19050" y="4153964"/>
                  </a:lnTo>
                  <a:lnTo>
                    <a:pt x="26464" y="4152467"/>
                  </a:lnTo>
                  <a:lnTo>
                    <a:pt x="32520" y="4148384"/>
                  </a:lnTo>
                  <a:lnTo>
                    <a:pt x="36602" y="4142329"/>
                  </a:lnTo>
                  <a:lnTo>
                    <a:pt x="38100" y="4134876"/>
                  </a:lnTo>
                  <a:lnTo>
                    <a:pt x="36602" y="4127461"/>
                  </a:lnTo>
                  <a:lnTo>
                    <a:pt x="32520" y="4121405"/>
                  </a:lnTo>
                  <a:lnTo>
                    <a:pt x="26464" y="4117323"/>
                  </a:lnTo>
                  <a:lnTo>
                    <a:pt x="19050" y="4115826"/>
                  </a:lnTo>
                  <a:close/>
                </a:path>
                <a:path w="38100" h="4458970">
                  <a:moveTo>
                    <a:pt x="19050" y="4268264"/>
                  </a:moveTo>
                  <a:lnTo>
                    <a:pt x="11635" y="4269761"/>
                  </a:lnTo>
                  <a:lnTo>
                    <a:pt x="5579" y="4273844"/>
                  </a:lnTo>
                  <a:lnTo>
                    <a:pt x="1497" y="4279899"/>
                  </a:lnTo>
                  <a:lnTo>
                    <a:pt x="0" y="4287352"/>
                  </a:lnTo>
                  <a:lnTo>
                    <a:pt x="1497" y="4294767"/>
                  </a:lnTo>
                  <a:lnTo>
                    <a:pt x="5579" y="4300823"/>
                  </a:lnTo>
                  <a:lnTo>
                    <a:pt x="11635" y="4304905"/>
                  </a:lnTo>
                  <a:lnTo>
                    <a:pt x="19050" y="4306402"/>
                  </a:lnTo>
                  <a:lnTo>
                    <a:pt x="26464" y="4304905"/>
                  </a:lnTo>
                  <a:lnTo>
                    <a:pt x="32520" y="4300823"/>
                  </a:lnTo>
                  <a:lnTo>
                    <a:pt x="36602" y="4294767"/>
                  </a:lnTo>
                  <a:lnTo>
                    <a:pt x="38100" y="4287314"/>
                  </a:lnTo>
                  <a:lnTo>
                    <a:pt x="36602" y="4279899"/>
                  </a:lnTo>
                  <a:lnTo>
                    <a:pt x="32520" y="4273844"/>
                  </a:lnTo>
                  <a:lnTo>
                    <a:pt x="26464" y="4269761"/>
                  </a:lnTo>
                  <a:lnTo>
                    <a:pt x="19050" y="4268264"/>
                  </a:lnTo>
                  <a:close/>
                </a:path>
                <a:path w="38100" h="4458970">
                  <a:moveTo>
                    <a:pt x="19050" y="4420702"/>
                  </a:moveTo>
                  <a:lnTo>
                    <a:pt x="11635" y="4422199"/>
                  </a:lnTo>
                  <a:lnTo>
                    <a:pt x="5579" y="4426282"/>
                  </a:lnTo>
                  <a:lnTo>
                    <a:pt x="1497" y="4432337"/>
                  </a:lnTo>
                  <a:lnTo>
                    <a:pt x="0" y="4439790"/>
                  </a:lnTo>
                  <a:lnTo>
                    <a:pt x="1497" y="4447205"/>
                  </a:lnTo>
                  <a:lnTo>
                    <a:pt x="5579" y="4453261"/>
                  </a:lnTo>
                  <a:lnTo>
                    <a:pt x="11635" y="4457343"/>
                  </a:lnTo>
                  <a:lnTo>
                    <a:pt x="19050" y="4458840"/>
                  </a:lnTo>
                  <a:lnTo>
                    <a:pt x="26464" y="4457343"/>
                  </a:lnTo>
                  <a:lnTo>
                    <a:pt x="32520" y="4453261"/>
                  </a:lnTo>
                  <a:lnTo>
                    <a:pt x="36602" y="4447205"/>
                  </a:lnTo>
                  <a:lnTo>
                    <a:pt x="38100" y="4439752"/>
                  </a:lnTo>
                  <a:lnTo>
                    <a:pt x="36602" y="4432337"/>
                  </a:lnTo>
                  <a:lnTo>
                    <a:pt x="32520" y="4426282"/>
                  </a:lnTo>
                  <a:lnTo>
                    <a:pt x="26464" y="4422199"/>
                  </a:lnTo>
                  <a:lnTo>
                    <a:pt x="19050" y="4420702"/>
                  </a:lnTo>
                  <a:close/>
                </a:path>
              </a:pathLst>
            </a:custGeom>
            <a:solidFill>
              <a:srgbClr val="D0CECE"/>
            </a:solidFill>
          </p:spPr>
          <p:txBody>
            <a:bodyPr wrap="square" lIns="0" tIns="0" rIns="0" bIns="0" rtlCol="0"/>
            <a:lstStyle/>
            <a:p>
              <a:endParaRPr/>
            </a:p>
          </p:txBody>
        </p:sp>
        <p:sp>
          <p:nvSpPr>
            <p:cNvPr id="16" name="object 16"/>
            <p:cNvSpPr/>
            <p:nvPr/>
          </p:nvSpPr>
          <p:spPr>
            <a:xfrm>
              <a:off x="10844000" y="3475000"/>
              <a:ext cx="490855" cy="540385"/>
            </a:xfrm>
            <a:custGeom>
              <a:avLst/>
              <a:gdLst/>
              <a:ahLst/>
              <a:cxnLst/>
              <a:rect l="l" t="t" r="r" b="b"/>
              <a:pathLst>
                <a:path w="490854" h="540385">
                  <a:moveTo>
                    <a:pt x="245361" y="0"/>
                  </a:moveTo>
                  <a:lnTo>
                    <a:pt x="201257" y="4350"/>
                  </a:lnTo>
                  <a:lnTo>
                    <a:pt x="159747" y="16891"/>
                  </a:lnTo>
                  <a:lnTo>
                    <a:pt x="121523" y="36863"/>
                  </a:lnTo>
                  <a:lnTo>
                    <a:pt x="87278" y="63500"/>
                  </a:lnTo>
                  <a:lnTo>
                    <a:pt x="57706" y="96042"/>
                  </a:lnTo>
                  <a:lnTo>
                    <a:pt x="33499" y="133726"/>
                  </a:lnTo>
                  <a:lnTo>
                    <a:pt x="15350" y="175788"/>
                  </a:lnTo>
                  <a:lnTo>
                    <a:pt x="3953" y="221467"/>
                  </a:lnTo>
                  <a:lnTo>
                    <a:pt x="0" y="270000"/>
                  </a:lnTo>
                  <a:lnTo>
                    <a:pt x="3953" y="318533"/>
                  </a:lnTo>
                  <a:lnTo>
                    <a:pt x="15350" y="364211"/>
                  </a:lnTo>
                  <a:lnTo>
                    <a:pt x="33499" y="406274"/>
                  </a:lnTo>
                  <a:lnTo>
                    <a:pt x="57706" y="443957"/>
                  </a:lnTo>
                  <a:lnTo>
                    <a:pt x="87278" y="476499"/>
                  </a:lnTo>
                  <a:lnTo>
                    <a:pt x="121523" y="503137"/>
                  </a:lnTo>
                  <a:lnTo>
                    <a:pt x="159747" y="523108"/>
                  </a:lnTo>
                  <a:lnTo>
                    <a:pt x="201257" y="535650"/>
                  </a:lnTo>
                  <a:lnTo>
                    <a:pt x="245361" y="540000"/>
                  </a:lnTo>
                  <a:lnTo>
                    <a:pt x="289465" y="535650"/>
                  </a:lnTo>
                  <a:lnTo>
                    <a:pt x="330975" y="523108"/>
                  </a:lnTo>
                  <a:lnTo>
                    <a:pt x="369199" y="503137"/>
                  </a:lnTo>
                  <a:lnTo>
                    <a:pt x="403444" y="476499"/>
                  </a:lnTo>
                  <a:lnTo>
                    <a:pt x="433016" y="443957"/>
                  </a:lnTo>
                  <a:lnTo>
                    <a:pt x="457222" y="406274"/>
                  </a:lnTo>
                  <a:lnTo>
                    <a:pt x="475371" y="364211"/>
                  </a:lnTo>
                  <a:lnTo>
                    <a:pt x="486768" y="318533"/>
                  </a:lnTo>
                  <a:lnTo>
                    <a:pt x="490721" y="270000"/>
                  </a:lnTo>
                  <a:lnTo>
                    <a:pt x="486768" y="221467"/>
                  </a:lnTo>
                  <a:lnTo>
                    <a:pt x="475371" y="175788"/>
                  </a:lnTo>
                  <a:lnTo>
                    <a:pt x="457222" y="133726"/>
                  </a:lnTo>
                  <a:lnTo>
                    <a:pt x="433016" y="96042"/>
                  </a:lnTo>
                  <a:lnTo>
                    <a:pt x="403444" y="63500"/>
                  </a:lnTo>
                  <a:lnTo>
                    <a:pt x="369199" y="36863"/>
                  </a:lnTo>
                  <a:lnTo>
                    <a:pt x="330975" y="16891"/>
                  </a:lnTo>
                  <a:lnTo>
                    <a:pt x="289465" y="4350"/>
                  </a:lnTo>
                  <a:lnTo>
                    <a:pt x="245361" y="0"/>
                  </a:lnTo>
                  <a:close/>
                </a:path>
              </a:pathLst>
            </a:custGeom>
            <a:solidFill>
              <a:srgbClr val="F26535"/>
            </a:solidFill>
          </p:spPr>
          <p:txBody>
            <a:bodyPr wrap="square" lIns="0" tIns="0" rIns="0" bIns="0" rtlCol="0"/>
            <a:lstStyle/>
            <a:p>
              <a:endParaRPr/>
            </a:p>
          </p:txBody>
        </p:sp>
        <p:sp>
          <p:nvSpPr>
            <p:cNvPr id="17" name="object 17"/>
            <p:cNvSpPr/>
            <p:nvPr/>
          </p:nvSpPr>
          <p:spPr>
            <a:xfrm>
              <a:off x="11401185" y="3486749"/>
              <a:ext cx="490855" cy="540385"/>
            </a:xfrm>
            <a:custGeom>
              <a:avLst/>
              <a:gdLst/>
              <a:ahLst/>
              <a:cxnLst/>
              <a:rect l="l" t="t" r="r" b="b"/>
              <a:pathLst>
                <a:path w="490854" h="540385">
                  <a:moveTo>
                    <a:pt x="245360" y="0"/>
                  </a:moveTo>
                  <a:lnTo>
                    <a:pt x="201256" y="4350"/>
                  </a:lnTo>
                  <a:lnTo>
                    <a:pt x="159745" y="16891"/>
                  </a:lnTo>
                  <a:lnTo>
                    <a:pt x="121522" y="36863"/>
                  </a:lnTo>
                  <a:lnTo>
                    <a:pt x="87277" y="63500"/>
                  </a:lnTo>
                  <a:lnTo>
                    <a:pt x="57705" y="96042"/>
                  </a:lnTo>
                  <a:lnTo>
                    <a:pt x="33498" y="133726"/>
                  </a:lnTo>
                  <a:lnTo>
                    <a:pt x="15350" y="175788"/>
                  </a:lnTo>
                  <a:lnTo>
                    <a:pt x="3953" y="221467"/>
                  </a:lnTo>
                  <a:lnTo>
                    <a:pt x="0" y="270000"/>
                  </a:lnTo>
                  <a:lnTo>
                    <a:pt x="3953" y="318533"/>
                  </a:lnTo>
                  <a:lnTo>
                    <a:pt x="15350" y="364212"/>
                  </a:lnTo>
                  <a:lnTo>
                    <a:pt x="33498" y="406275"/>
                  </a:lnTo>
                  <a:lnTo>
                    <a:pt x="57705" y="443958"/>
                  </a:lnTo>
                  <a:lnTo>
                    <a:pt x="87277" y="476500"/>
                  </a:lnTo>
                  <a:lnTo>
                    <a:pt x="121522" y="503138"/>
                  </a:lnTo>
                  <a:lnTo>
                    <a:pt x="159745" y="523109"/>
                  </a:lnTo>
                  <a:lnTo>
                    <a:pt x="201256" y="535651"/>
                  </a:lnTo>
                  <a:lnTo>
                    <a:pt x="245360" y="540001"/>
                  </a:lnTo>
                  <a:lnTo>
                    <a:pt x="289464" y="535651"/>
                  </a:lnTo>
                  <a:lnTo>
                    <a:pt x="330974" y="523109"/>
                  </a:lnTo>
                  <a:lnTo>
                    <a:pt x="369198" y="503138"/>
                  </a:lnTo>
                  <a:lnTo>
                    <a:pt x="403442" y="476500"/>
                  </a:lnTo>
                  <a:lnTo>
                    <a:pt x="433014" y="443958"/>
                  </a:lnTo>
                  <a:lnTo>
                    <a:pt x="457221" y="406275"/>
                  </a:lnTo>
                  <a:lnTo>
                    <a:pt x="475370" y="364212"/>
                  </a:lnTo>
                  <a:lnTo>
                    <a:pt x="486767" y="318533"/>
                  </a:lnTo>
                  <a:lnTo>
                    <a:pt x="490720" y="270000"/>
                  </a:lnTo>
                  <a:lnTo>
                    <a:pt x="486767" y="221467"/>
                  </a:lnTo>
                  <a:lnTo>
                    <a:pt x="475370" y="175788"/>
                  </a:lnTo>
                  <a:lnTo>
                    <a:pt x="457221" y="133726"/>
                  </a:lnTo>
                  <a:lnTo>
                    <a:pt x="433014" y="96042"/>
                  </a:lnTo>
                  <a:lnTo>
                    <a:pt x="403442" y="63500"/>
                  </a:lnTo>
                  <a:lnTo>
                    <a:pt x="369198" y="36863"/>
                  </a:lnTo>
                  <a:lnTo>
                    <a:pt x="330974" y="16891"/>
                  </a:lnTo>
                  <a:lnTo>
                    <a:pt x="289464" y="4350"/>
                  </a:lnTo>
                  <a:lnTo>
                    <a:pt x="245360" y="0"/>
                  </a:lnTo>
                  <a:close/>
                </a:path>
              </a:pathLst>
            </a:custGeom>
            <a:solidFill>
              <a:srgbClr val="764766"/>
            </a:solidFill>
          </p:spPr>
          <p:txBody>
            <a:bodyPr wrap="square" lIns="0" tIns="0" rIns="0" bIns="0" rtlCol="0"/>
            <a:lstStyle/>
            <a:p>
              <a:endParaRPr/>
            </a:p>
          </p:txBody>
        </p:sp>
        <p:sp>
          <p:nvSpPr>
            <p:cNvPr id="18" name="object 18"/>
            <p:cNvSpPr/>
            <p:nvPr/>
          </p:nvSpPr>
          <p:spPr>
            <a:xfrm>
              <a:off x="10297670" y="3478484"/>
              <a:ext cx="490855" cy="540385"/>
            </a:xfrm>
            <a:custGeom>
              <a:avLst/>
              <a:gdLst/>
              <a:ahLst/>
              <a:cxnLst/>
              <a:rect l="l" t="t" r="r" b="b"/>
              <a:pathLst>
                <a:path w="490854" h="540385">
                  <a:moveTo>
                    <a:pt x="245360" y="0"/>
                  </a:moveTo>
                  <a:lnTo>
                    <a:pt x="201256" y="4350"/>
                  </a:lnTo>
                  <a:lnTo>
                    <a:pt x="159746" y="16891"/>
                  </a:lnTo>
                  <a:lnTo>
                    <a:pt x="121522" y="36862"/>
                  </a:lnTo>
                  <a:lnTo>
                    <a:pt x="87278" y="63500"/>
                  </a:lnTo>
                  <a:lnTo>
                    <a:pt x="57705" y="96042"/>
                  </a:lnTo>
                  <a:lnTo>
                    <a:pt x="33499" y="133725"/>
                  </a:lnTo>
                  <a:lnTo>
                    <a:pt x="15350" y="175787"/>
                  </a:lnTo>
                  <a:lnTo>
                    <a:pt x="3953" y="221466"/>
                  </a:lnTo>
                  <a:lnTo>
                    <a:pt x="0" y="269999"/>
                  </a:lnTo>
                  <a:lnTo>
                    <a:pt x="3953" y="318532"/>
                  </a:lnTo>
                  <a:lnTo>
                    <a:pt x="15350" y="364211"/>
                  </a:lnTo>
                  <a:lnTo>
                    <a:pt x="33499" y="406273"/>
                  </a:lnTo>
                  <a:lnTo>
                    <a:pt x="57705" y="443956"/>
                  </a:lnTo>
                  <a:lnTo>
                    <a:pt x="87278" y="476498"/>
                  </a:lnTo>
                  <a:lnTo>
                    <a:pt x="121522" y="503136"/>
                  </a:lnTo>
                  <a:lnTo>
                    <a:pt x="159746" y="523107"/>
                  </a:lnTo>
                  <a:lnTo>
                    <a:pt x="201256" y="535648"/>
                  </a:lnTo>
                  <a:lnTo>
                    <a:pt x="245360" y="539998"/>
                  </a:lnTo>
                  <a:lnTo>
                    <a:pt x="289464" y="535648"/>
                  </a:lnTo>
                  <a:lnTo>
                    <a:pt x="330974" y="523107"/>
                  </a:lnTo>
                  <a:lnTo>
                    <a:pt x="369198" y="503136"/>
                  </a:lnTo>
                  <a:lnTo>
                    <a:pt x="403443" y="476498"/>
                  </a:lnTo>
                  <a:lnTo>
                    <a:pt x="433015" y="443956"/>
                  </a:lnTo>
                  <a:lnTo>
                    <a:pt x="457222" y="406273"/>
                  </a:lnTo>
                  <a:lnTo>
                    <a:pt x="475371" y="364211"/>
                  </a:lnTo>
                  <a:lnTo>
                    <a:pt x="486768" y="318532"/>
                  </a:lnTo>
                  <a:lnTo>
                    <a:pt x="490721" y="269999"/>
                  </a:lnTo>
                  <a:lnTo>
                    <a:pt x="486768" y="221466"/>
                  </a:lnTo>
                  <a:lnTo>
                    <a:pt x="475371" y="175787"/>
                  </a:lnTo>
                  <a:lnTo>
                    <a:pt x="457222" y="133725"/>
                  </a:lnTo>
                  <a:lnTo>
                    <a:pt x="433015" y="96042"/>
                  </a:lnTo>
                  <a:lnTo>
                    <a:pt x="403443" y="63500"/>
                  </a:lnTo>
                  <a:lnTo>
                    <a:pt x="369198" y="36862"/>
                  </a:lnTo>
                  <a:lnTo>
                    <a:pt x="330974" y="16891"/>
                  </a:lnTo>
                  <a:lnTo>
                    <a:pt x="289464" y="4350"/>
                  </a:lnTo>
                  <a:lnTo>
                    <a:pt x="245360" y="0"/>
                  </a:lnTo>
                  <a:close/>
                </a:path>
              </a:pathLst>
            </a:custGeom>
            <a:solidFill>
              <a:srgbClr val="798767"/>
            </a:solidFill>
          </p:spPr>
          <p:txBody>
            <a:bodyPr wrap="square" lIns="0" tIns="0" rIns="0" bIns="0" rtlCol="0"/>
            <a:lstStyle/>
            <a:p>
              <a:endParaRPr/>
            </a:p>
          </p:txBody>
        </p:sp>
        <p:sp>
          <p:nvSpPr>
            <p:cNvPr id="19" name="object 19"/>
            <p:cNvSpPr/>
            <p:nvPr/>
          </p:nvSpPr>
          <p:spPr>
            <a:xfrm>
              <a:off x="9702062" y="3486430"/>
              <a:ext cx="540385" cy="540385"/>
            </a:xfrm>
            <a:custGeom>
              <a:avLst/>
              <a:gdLst/>
              <a:ahLst/>
              <a:cxnLst/>
              <a:rect l="l" t="t" r="r" b="b"/>
              <a:pathLst>
                <a:path w="540384" h="540385">
                  <a:moveTo>
                    <a:pt x="269999" y="0"/>
                  </a:moveTo>
                  <a:lnTo>
                    <a:pt x="221466" y="4350"/>
                  </a:lnTo>
                  <a:lnTo>
                    <a:pt x="175788" y="16891"/>
                  </a:lnTo>
                  <a:lnTo>
                    <a:pt x="133725" y="36862"/>
                  </a:lnTo>
                  <a:lnTo>
                    <a:pt x="96042" y="63500"/>
                  </a:lnTo>
                  <a:lnTo>
                    <a:pt x="63500" y="96042"/>
                  </a:lnTo>
                  <a:lnTo>
                    <a:pt x="36863" y="133725"/>
                  </a:lnTo>
                  <a:lnTo>
                    <a:pt x="16891" y="175787"/>
                  </a:lnTo>
                  <a:lnTo>
                    <a:pt x="4350" y="221466"/>
                  </a:lnTo>
                  <a:lnTo>
                    <a:pt x="0" y="269999"/>
                  </a:lnTo>
                  <a:lnTo>
                    <a:pt x="4350" y="318532"/>
                  </a:lnTo>
                  <a:lnTo>
                    <a:pt x="16891" y="364211"/>
                  </a:lnTo>
                  <a:lnTo>
                    <a:pt x="36863" y="406273"/>
                  </a:lnTo>
                  <a:lnTo>
                    <a:pt x="63500" y="443956"/>
                  </a:lnTo>
                  <a:lnTo>
                    <a:pt x="96042" y="476498"/>
                  </a:lnTo>
                  <a:lnTo>
                    <a:pt x="133725" y="503136"/>
                  </a:lnTo>
                  <a:lnTo>
                    <a:pt x="175788" y="523107"/>
                  </a:lnTo>
                  <a:lnTo>
                    <a:pt x="221466" y="535648"/>
                  </a:lnTo>
                  <a:lnTo>
                    <a:pt x="269999" y="539998"/>
                  </a:lnTo>
                  <a:lnTo>
                    <a:pt x="318532" y="535648"/>
                  </a:lnTo>
                  <a:lnTo>
                    <a:pt x="364211" y="523107"/>
                  </a:lnTo>
                  <a:lnTo>
                    <a:pt x="406273" y="503136"/>
                  </a:lnTo>
                  <a:lnTo>
                    <a:pt x="443957" y="476498"/>
                  </a:lnTo>
                  <a:lnTo>
                    <a:pt x="476499" y="443956"/>
                  </a:lnTo>
                  <a:lnTo>
                    <a:pt x="503137" y="406273"/>
                  </a:lnTo>
                  <a:lnTo>
                    <a:pt x="523108" y="364211"/>
                  </a:lnTo>
                  <a:lnTo>
                    <a:pt x="535650" y="318532"/>
                  </a:lnTo>
                  <a:lnTo>
                    <a:pt x="540000" y="269999"/>
                  </a:lnTo>
                  <a:lnTo>
                    <a:pt x="535650" y="221466"/>
                  </a:lnTo>
                  <a:lnTo>
                    <a:pt x="523108" y="175787"/>
                  </a:lnTo>
                  <a:lnTo>
                    <a:pt x="503137" y="133725"/>
                  </a:lnTo>
                  <a:lnTo>
                    <a:pt x="476499" y="96042"/>
                  </a:lnTo>
                  <a:lnTo>
                    <a:pt x="443957" y="63500"/>
                  </a:lnTo>
                  <a:lnTo>
                    <a:pt x="406273" y="36862"/>
                  </a:lnTo>
                  <a:lnTo>
                    <a:pt x="364211" y="16891"/>
                  </a:lnTo>
                  <a:lnTo>
                    <a:pt x="318532" y="4350"/>
                  </a:lnTo>
                  <a:lnTo>
                    <a:pt x="269999" y="0"/>
                  </a:lnTo>
                  <a:close/>
                </a:path>
              </a:pathLst>
            </a:custGeom>
            <a:solidFill>
              <a:srgbClr val="8BB7CD"/>
            </a:solidFill>
          </p:spPr>
          <p:txBody>
            <a:bodyPr wrap="square" lIns="0" tIns="0" rIns="0" bIns="0" rtlCol="0"/>
            <a:lstStyle/>
            <a:p>
              <a:endParaRPr/>
            </a:p>
          </p:txBody>
        </p:sp>
        <p:sp>
          <p:nvSpPr>
            <p:cNvPr id="20" name="object 20"/>
            <p:cNvSpPr/>
            <p:nvPr/>
          </p:nvSpPr>
          <p:spPr>
            <a:xfrm>
              <a:off x="6365416" y="5217848"/>
              <a:ext cx="1356360" cy="397510"/>
            </a:xfrm>
            <a:custGeom>
              <a:avLst/>
              <a:gdLst/>
              <a:ahLst/>
              <a:cxnLst/>
              <a:rect l="l" t="t" r="r" b="b"/>
              <a:pathLst>
                <a:path w="1356359" h="397510">
                  <a:moveTo>
                    <a:pt x="1157522" y="0"/>
                  </a:moveTo>
                  <a:lnTo>
                    <a:pt x="198676" y="0"/>
                  </a:lnTo>
                  <a:lnTo>
                    <a:pt x="153121" y="5247"/>
                  </a:lnTo>
                  <a:lnTo>
                    <a:pt x="111303" y="20193"/>
                  </a:lnTo>
                  <a:lnTo>
                    <a:pt x="74414" y="43647"/>
                  </a:lnTo>
                  <a:lnTo>
                    <a:pt x="43646" y="74414"/>
                  </a:lnTo>
                  <a:lnTo>
                    <a:pt x="20193" y="111303"/>
                  </a:lnTo>
                  <a:lnTo>
                    <a:pt x="5247" y="153121"/>
                  </a:lnTo>
                  <a:lnTo>
                    <a:pt x="0" y="198674"/>
                  </a:lnTo>
                  <a:lnTo>
                    <a:pt x="5247" y="244229"/>
                  </a:lnTo>
                  <a:lnTo>
                    <a:pt x="20193" y="286048"/>
                  </a:lnTo>
                  <a:lnTo>
                    <a:pt x="43646" y="322937"/>
                  </a:lnTo>
                  <a:lnTo>
                    <a:pt x="74414" y="353704"/>
                  </a:lnTo>
                  <a:lnTo>
                    <a:pt x="111303" y="377157"/>
                  </a:lnTo>
                  <a:lnTo>
                    <a:pt x="153121" y="392104"/>
                  </a:lnTo>
                  <a:lnTo>
                    <a:pt x="198676" y="397351"/>
                  </a:lnTo>
                  <a:lnTo>
                    <a:pt x="1157521" y="397352"/>
                  </a:lnTo>
                  <a:lnTo>
                    <a:pt x="1203075" y="392105"/>
                  </a:lnTo>
                  <a:lnTo>
                    <a:pt x="1244893" y="377159"/>
                  </a:lnTo>
                  <a:lnTo>
                    <a:pt x="1281782" y="353706"/>
                  </a:lnTo>
                  <a:lnTo>
                    <a:pt x="1312550" y="322938"/>
                  </a:lnTo>
                  <a:lnTo>
                    <a:pt x="1336003" y="286049"/>
                  </a:lnTo>
                  <a:lnTo>
                    <a:pt x="1350950" y="244231"/>
                  </a:lnTo>
                  <a:lnTo>
                    <a:pt x="1356198" y="198676"/>
                  </a:lnTo>
                  <a:lnTo>
                    <a:pt x="1350951" y="153121"/>
                  </a:lnTo>
                  <a:lnTo>
                    <a:pt x="1336005" y="111303"/>
                  </a:lnTo>
                  <a:lnTo>
                    <a:pt x="1312552" y="74414"/>
                  </a:lnTo>
                  <a:lnTo>
                    <a:pt x="1281784" y="43647"/>
                  </a:lnTo>
                  <a:lnTo>
                    <a:pt x="1244895" y="20193"/>
                  </a:lnTo>
                  <a:lnTo>
                    <a:pt x="1203077" y="5247"/>
                  </a:lnTo>
                  <a:lnTo>
                    <a:pt x="1157522" y="0"/>
                  </a:lnTo>
                  <a:close/>
                </a:path>
              </a:pathLst>
            </a:custGeom>
            <a:solidFill>
              <a:srgbClr val="A1A6AA"/>
            </a:solidFill>
          </p:spPr>
          <p:txBody>
            <a:bodyPr wrap="square" lIns="0" tIns="0" rIns="0" bIns="0" rtlCol="0"/>
            <a:lstStyle/>
            <a:p>
              <a:endParaRPr/>
            </a:p>
          </p:txBody>
        </p:sp>
      </p:grpSp>
      <p:sp>
        <p:nvSpPr>
          <p:cNvPr id="21" name="object 21"/>
          <p:cNvSpPr txBox="1"/>
          <p:nvPr/>
        </p:nvSpPr>
        <p:spPr>
          <a:xfrm>
            <a:off x="391457" y="2772155"/>
            <a:ext cx="2294255" cy="1780539"/>
          </a:xfrm>
          <a:prstGeom prst="rect">
            <a:avLst/>
          </a:prstGeom>
        </p:spPr>
        <p:txBody>
          <a:bodyPr vert="horz" wrap="square" lIns="0" tIns="12700" rIns="0" bIns="0" rtlCol="0">
            <a:spAutoFit/>
          </a:bodyPr>
          <a:lstStyle/>
          <a:p>
            <a:pPr marL="12700" marR="40005">
              <a:lnSpc>
                <a:spcPct val="100000"/>
              </a:lnSpc>
              <a:spcBef>
                <a:spcPts val="100"/>
              </a:spcBef>
            </a:pPr>
            <a:r>
              <a:rPr sz="2000" b="1" dirty="0">
                <a:latin typeface="Arial"/>
                <a:cs typeface="Arial"/>
              </a:rPr>
              <a:t>LEVEL </a:t>
            </a:r>
            <a:r>
              <a:rPr sz="2000" b="1" spc="-5" dirty="0">
                <a:latin typeface="Arial"/>
                <a:cs typeface="Arial"/>
              </a:rPr>
              <a:t>OF </a:t>
            </a:r>
            <a:r>
              <a:rPr sz="2000" b="1" dirty="0">
                <a:latin typeface="Arial"/>
                <a:cs typeface="Arial"/>
              </a:rPr>
              <a:t> </a:t>
            </a:r>
            <a:r>
              <a:rPr sz="2000" b="1" spc="5" dirty="0">
                <a:latin typeface="Arial"/>
                <a:cs typeface="Arial"/>
              </a:rPr>
              <a:t>C</a:t>
            </a:r>
            <a:r>
              <a:rPr sz="2000" b="1" spc="-10" dirty="0">
                <a:latin typeface="Arial"/>
                <a:cs typeface="Arial"/>
              </a:rPr>
              <a:t>O</a:t>
            </a:r>
            <a:r>
              <a:rPr sz="2000" b="1" spc="5" dirty="0">
                <a:latin typeface="Arial"/>
                <a:cs typeface="Arial"/>
              </a:rPr>
              <a:t>N</a:t>
            </a:r>
            <a:r>
              <a:rPr sz="2000" b="1" dirty="0">
                <a:latin typeface="Arial"/>
                <a:cs typeface="Arial"/>
              </a:rPr>
              <a:t>S</a:t>
            </a:r>
            <a:r>
              <a:rPr sz="2000" b="1" spc="5" dirty="0">
                <a:latin typeface="Arial"/>
                <a:cs typeface="Arial"/>
              </a:rPr>
              <a:t>C</a:t>
            </a:r>
            <a:r>
              <a:rPr sz="2000" b="1" spc="-10" dirty="0">
                <a:latin typeface="Arial"/>
                <a:cs typeface="Arial"/>
              </a:rPr>
              <a:t>IO</a:t>
            </a:r>
            <a:r>
              <a:rPr sz="2000" b="1" spc="5" dirty="0">
                <a:latin typeface="Arial"/>
                <a:cs typeface="Arial"/>
              </a:rPr>
              <a:t>U</a:t>
            </a:r>
            <a:r>
              <a:rPr sz="2000" b="1" dirty="0">
                <a:latin typeface="Arial"/>
                <a:cs typeface="Arial"/>
              </a:rPr>
              <a:t>S</a:t>
            </a:r>
            <a:r>
              <a:rPr sz="2000" b="1" spc="5" dirty="0">
                <a:latin typeface="Arial"/>
                <a:cs typeface="Arial"/>
              </a:rPr>
              <a:t>N</a:t>
            </a:r>
            <a:r>
              <a:rPr sz="2000" b="1" dirty="0">
                <a:latin typeface="Arial"/>
                <a:cs typeface="Arial"/>
              </a:rPr>
              <a:t>ESS</a:t>
            </a:r>
            <a:endParaRPr sz="2000">
              <a:latin typeface="Arial"/>
              <a:cs typeface="Arial"/>
            </a:endParaRPr>
          </a:p>
          <a:p>
            <a:pPr marL="37465">
              <a:lnSpc>
                <a:spcPct val="100000"/>
              </a:lnSpc>
              <a:spcBef>
                <a:spcPts val="1190"/>
              </a:spcBef>
              <a:tabLst>
                <a:tab pos="551815" algn="l"/>
                <a:tab pos="1985010" algn="l"/>
              </a:tabLst>
            </a:pPr>
            <a:r>
              <a:rPr sz="2800" dirty="0">
                <a:solidFill>
                  <a:srgbClr val="2E3334"/>
                </a:solidFill>
                <a:latin typeface="Arial Black"/>
                <a:cs typeface="Arial Black"/>
              </a:rPr>
              <a:t>M	</a:t>
            </a:r>
            <a:r>
              <a:rPr sz="2800" dirty="0">
                <a:solidFill>
                  <a:srgbClr val="FFFFFF"/>
                </a:solidFill>
                <a:latin typeface="Arial Black"/>
                <a:cs typeface="Arial Black"/>
              </a:rPr>
              <a:t>A</a:t>
            </a:r>
            <a:r>
              <a:rPr sz="2800" spc="360" dirty="0">
                <a:solidFill>
                  <a:srgbClr val="FFFFFF"/>
                </a:solidFill>
                <a:latin typeface="Arial Black"/>
                <a:cs typeface="Arial Black"/>
              </a:rPr>
              <a:t> </a:t>
            </a:r>
            <a:r>
              <a:rPr sz="2800" dirty="0">
                <a:solidFill>
                  <a:srgbClr val="2E3334"/>
                </a:solidFill>
                <a:latin typeface="Arial Black"/>
                <a:cs typeface="Arial Black"/>
              </a:rPr>
              <a:t>R</a:t>
            </a:r>
            <a:r>
              <a:rPr sz="2800" spc="175" dirty="0">
                <a:solidFill>
                  <a:srgbClr val="2E3334"/>
                </a:solidFill>
                <a:latin typeface="Arial Black"/>
                <a:cs typeface="Arial Black"/>
              </a:rPr>
              <a:t> </a:t>
            </a:r>
            <a:r>
              <a:rPr sz="2800" dirty="0">
                <a:solidFill>
                  <a:srgbClr val="FFFFFF"/>
                </a:solidFill>
                <a:latin typeface="Arial Black"/>
                <a:cs typeface="Arial Black"/>
              </a:rPr>
              <a:t>C	H</a:t>
            </a:r>
            <a:endParaRPr sz="2800">
              <a:latin typeface="Arial Black"/>
              <a:cs typeface="Arial Black"/>
            </a:endParaRPr>
          </a:p>
          <a:p>
            <a:pPr marL="195580">
              <a:lnSpc>
                <a:spcPct val="100000"/>
              </a:lnSpc>
              <a:spcBef>
                <a:spcPts val="2545"/>
              </a:spcBef>
            </a:pPr>
            <a:r>
              <a:rPr sz="1600" b="1" spc="-5" dirty="0">
                <a:solidFill>
                  <a:srgbClr val="FFFFFF"/>
                </a:solidFill>
                <a:latin typeface="Arial"/>
                <a:cs typeface="Arial"/>
              </a:rPr>
              <a:t>Airway</a:t>
            </a:r>
            <a:endParaRPr sz="1600">
              <a:latin typeface="Arial"/>
              <a:cs typeface="Arial"/>
            </a:endParaRPr>
          </a:p>
        </p:txBody>
      </p:sp>
      <p:sp>
        <p:nvSpPr>
          <p:cNvPr id="22" name="object 22"/>
          <p:cNvSpPr/>
          <p:nvPr/>
        </p:nvSpPr>
        <p:spPr>
          <a:xfrm>
            <a:off x="418781" y="5132530"/>
            <a:ext cx="1585595" cy="397510"/>
          </a:xfrm>
          <a:custGeom>
            <a:avLst/>
            <a:gdLst/>
            <a:ahLst/>
            <a:cxnLst/>
            <a:rect l="l" t="t" r="r" b="b"/>
            <a:pathLst>
              <a:path w="1585595" h="397510">
                <a:moveTo>
                  <a:pt x="1386843" y="0"/>
                </a:moveTo>
                <a:lnTo>
                  <a:pt x="198675" y="0"/>
                </a:lnTo>
                <a:lnTo>
                  <a:pt x="153120" y="5247"/>
                </a:lnTo>
                <a:lnTo>
                  <a:pt x="111302" y="20193"/>
                </a:lnTo>
                <a:lnTo>
                  <a:pt x="74414" y="43646"/>
                </a:lnTo>
                <a:lnTo>
                  <a:pt x="43646" y="74413"/>
                </a:lnTo>
                <a:lnTo>
                  <a:pt x="20193" y="111302"/>
                </a:lnTo>
                <a:lnTo>
                  <a:pt x="5247" y="153120"/>
                </a:lnTo>
                <a:lnTo>
                  <a:pt x="0" y="198674"/>
                </a:lnTo>
                <a:lnTo>
                  <a:pt x="5247" y="244229"/>
                </a:lnTo>
                <a:lnTo>
                  <a:pt x="20193" y="286047"/>
                </a:lnTo>
                <a:lnTo>
                  <a:pt x="43646" y="322936"/>
                </a:lnTo>
                <a:lnTo>
                  <a:pt x="74414" y="353704"/>
                </a:lnTo>
                <a:lnTo>
                  <a:pt x="111302" y="377157"/>
                </a:lnTo>
                <a:lnTo>
                  <a:pt x="153120" y="392104"/>
                </a:lnTo>
                <a:lnTo>
                  <a:pt x="198675" y="397351"/>
                </a:lnTo>
                <a:lnTo>
                  <a:pt x="1386843" y="397351"/>
                </a:lnTo>
                <a:lnTo>
                  <a:pt x="1432397" y="392104"/>
                </a:lnTo>
                <a:lnTo>
                  <a:pt x="1474215" y="377157"/>
                </a:lnTo>
                <a:lnTo>
                  <a:pt x="1511104" y="353704"/>
                </a:lnTo>
                <a:lnTo>
                  <a:pt x="1541872" y="322936"/>
                </a:lnTo>
                <a:lnTo>
                  <a:pt x="1565325" y="286047"/>
                </a:lnTo>
                <a:lnTo>
                  <a:pt x="1580272" y="244229"/>
                </a:lnTo>
                <a:lnTo>
                  <a:pt x="1585519" y="198674"/>
                </a:lnTo>
                <a:lnTo>
                  <a:pt x="1580272" y="153120"/>
                </a:lnTo>
                <a:lnTo>
                  <a:pt x="1565325" y="111302"/>
                </a:lnTo>
                <a:lnTo>
                  <a:pt x="1541872" y="74413"/>
                </a:lnTo>
                <a:lnTo>
                  <a:pt x="1511104" y="43646"/>
                </a:lnTo>
                <a:lnTo>
                  <a:pt x="1474215" y="20193"/>
                </a:lnTo>
                <a:lnTo>
                  <a:pt x="1432397" y="5247"/>
                </a:lnTo>
                <a:lnTo>
                  <a:pt x="1386843" y="0"/>
                </a:lnTo>
                <a:close/>
              </a:path>
            </a:pathLst>
          </a:custGeom>
          <a:solidFill>
            <a:srgbClr val="764665"/>
          </a:solidFill>
        </p:spPr>
        <p:txBody>
          <a:bodyPr wrap="square" lIns="0" tIns="0" rIns="0" bIns="0" rtlCol="0"/>
          <a:lstStyle/>
          <a:p>
            <a:endParaRPr/>
          </a:p>
        </p:txBody>
      </p:sp>
      <p:sp>
        <p:nvSpPr>
          <p:cNvPr id="23" name="object 23"/>
          <p:cNvSpPr txBox="1"/>
          <p:nvPr/>
        </p:nvSpPr>
        <p:spPr>
          <a:xfrm>
            <a:off x="572272" y="5197347"/>
            <a:ext cx="1267460"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Hypothermia</a:t>
            </a:r>
            <a:endParaRPr sz="1600">
              <a:latin typeface="Arial"/>
              <a:cs typeface="Arial"/>
            </a:endParaRPr>
          </a:p>
        </p:txBody>
      </p:sp>
      <p:sp>
        <p:nvSpPr>
          <p:cNvPr id="24" name="object 24"/>
          <p:cNvSpPr/>
          <p:nvPr/>
        </p:nvSpPr>
        <p:spPr>
          <a:xfrm>
            <a:off x="3374504" y="4226213"/>
            <a:ext cx="1450975" cy="397510"/>
          </a:xfrm>
          <a:custGeom>
            <a:avLst/>
            <a:gdLst/>
            <a:ahLst/>
            <a:cxnLst/>
            <a:rect l="l" t="t" r="r" b="b"/>
            <a:pathLst>
              <a:path w="1450975" h="397510">
                <a:moveTo>
                  <a:pt x="1252136" y="0"/>
                </a:moveTo>
                <a:lnTo>
                  <a:pt x="198674" y="0"/>
                </a:lnTo>
                <a:lnTo>
                  <a:pt x="153120" y="5247"/>
                </a:lnTo>
                <a:lnTo>
                  <a:pt x="111302" y="20193"/>
                </a:lnTo>
                <a:lnTo>
                  <a:pt x="74413" y="43647"/>
                </a:lnTo>
                <a:lnTo>
                  <a:pt x="43646" y="74414"/>
                </a:lnTo>
                <a:lnTo>
                  <a:pt x="20193" y="111303"/>
                </a:lnTo>
                <a:lnTo>
                  <a:pt x="5247" y="153121"/>
                </a:lnTo>
                <a:lnTo>
                  <a:pt x="0" y="198674"/>
                </a:lnTo>
                <a:lnTo>
                  <a:pt x="5247" y="244229"/>
                </a:lnTo>
                <a:lnTo>
                  <a:pt x="20193" y="286047"/>
                </a:lnTo>
                <a:lnTo>
                  <a:pt x="43646" y="322936"/>
                </a:lnTo>
                <a:lnTo>
                  <a:pt x="74413" y="353704"/>
                </a:lnTo>
                <a:lnTo>
                  <a:pt x="111302" y="377157"/>
                </a:lnTo>
                <a:lnTo>
                  <a:pt x="153120" y="392104"/>
                </a:lnTo>
                <a:lnTo>
                  <a:pt x="198674" y="397351"/>
                </a:lnTo>
                <a:lnTo>
                  <a:pt x="1252134" y="397352"/>
                </a:lnTo>
                <a:lnTo>
                  <a:pt x="1297689" y="392105"/>
                </a:lnTo>
                <a:lnTo>
                  <a:pt x="1339507" y="377158"/>
                </a:lnTo>
                <a:lnTo>
                  <a:pt x="1376396" y="353705"/>
                </a:lnTo>
                <a:lnTo>
                  <a:pt x="1407164" y="322938"/>
                </a:lnTo>
                <a:lnTo>
                  <a:pt x="1430617" y="286049"/>
                </a:lnTo>
                <a:lnTo>
                  <a:pt x="1445563" y="244231"/>
                </a:lnTo>
                <a:lnTo>
                  <a:pt x="1450812" y="198676"/>
                </a:lnTo>
                <a:lnTo>
                  <a:pt x="1445565" y="153121"/>
                </a:lnTo>
                <a:lnTo>
                  <a:pt x="1430618" y="111303"/>
                </a:lnTo>
                <a:lnTo>
                  <a:pt x="1407165" y="74414"/>
                </a:lnTo>
                <a:lnTo>
                  <a:pt x="1376397" y="43647"/>
                </a:lnTo>
                <a:lnTo>
                  <a:pt x="1339508" y="20193"/>
                </a:lnTo>
                <a:lnTo>
                  <a:pt x="1297690" y="5247"/>
                </a:lnTo>
                <a:lnTo>
                  <a:pt x="1252136" y="0"/>
                </a:lnTo>
                <a:close/>
              </a:path>
            </a:pathLst>
          </a:custGeom>
          <a:solidFill>
            <a:srgbClr val="798767"/>
          </a:solidFill>
        </p:spPr>
        <p:txBody>
          <a:bodyPr wrap="square" lIns="0" tIns="0" rIns="0" bIns="0" rtlCol="0"/>
          <a:lstStyle/>
          <a:p>
            <a:endParaRPr/>
          </a:p>
        </p:txBody>
      </p:sp>
      <p:sp>
        <p:nvSpPr>
          <p:cNvPr id="25" name="object 25"/>
          <p:cNvSpPr txBox="1"/>
          <p:nvPr/>
        </p:nvSpPr>
        <p:spPr>
          <a:xfrm>
            <a:off x="3400019" y="2992755"/>
            <a:ext cx="1990725" cy="1579245"/>
          </a:xfrm>
          <a:prstGeom prst="rect">
            <a:avLst/>
          </a:prstGeom>
        </p:spPr>
        <p:txBody>
          <a:bodyPr vert="horz" wrap="square" lIns="0" tIns="116205" rIns="0" bIns="0" rtlCol="0">
            <a:spAutoFit/>
          </a:bodyPr>
          <a:lstStyle/>
          <a:p>
            <a:pPr marL="12700">
              <a:lnSpc>
                <a:spcPct val="100000"/>
              </a:lnSpc>
              <a:spcBef>
                <a:spcPts val="915"/>
              </a:spcBef>
            </a:pPr>
            <a:r>
              <a:rPr sz="2000" b="1" spc="-5" dirty="0">
                <a:latin typeface="Arial"/>
                <a:cs typeface="Arial"/>
              </a:rPr>
              <a:t>RESPIRATIONS</a:t>
            </a:r>
            <a:endParaRPr sz="2000" dirty="0">
              <a:latin typeface="Arial"/>
              <a:cs typeface="Arial"/>
            </a:endParaRPr>
          </a:p>
          <a:p>
            <a:pPr marL="27305">
              <a:lnSpc>
                <a:spcPct val="100000"/>
              </a:lnSpc>
              <a:spcBef>
                <a:spcPts val="1145"/>
              </a:spcBef>
            </a:pPr>
            <a:r>
              <a:rPr sz="2800" dirty="0">
                <a:solidFill>
                  <a:srgbClr val="2E3334"/>
                </a:solidFill>
                <a:latin typeface="Arial Black"/>
                <a:cs typeface="Arial Black"/>
              </a:rPr>
              <a:t>M</a:t>
            </a:r>
            <a:r>
              <a:rPr sz="2800" spc="-470" dirty="0">
                <a:solidFill>
                  <a:srgbClr val="2E3334"/>
                </a:solidFill>
                <a:latin typeface="Arial Black"/>
                <a:cs typeface="Arial Black"/>
              </a:rPr>
              <a:t> </a:t>
            </a:r>
            <a:r>
              <a:rPr sz="2800" dirty="0">
                <a:solidFill>
                  <a:srgbClr val="2E3334"/>
                </a:solidFill>
                <a:latin typeface="Arial Black"/>
                <a:cs typeface="Arial Black"/>
              </a:rPr>
              <a:t>A</a:t>
            </a:r>
            <a:r>
              <a:rPr lang="en-US" sz="2800" dirty="0">
                <a:solidFill>
                  <a:srgbClr val="2E3334"/>
                </a:solidFill>
                <a:latin typeface="Arial Black"/>
                <a:cs typeface="Arial Black"/>
              </a:rPr>
              <a:t> </a:t>
            </a:r>
            <a:r>
              <a:rPr kumimoji="0" lang="en-US" sz="4200" b="0" i="0" u="none" strike="noStrike" kern="1200" cap="none" spc="0" normalizeH="0" baseline="1984" noProof="0" dirty="0">
                <a:ln>
                  <a:noFill/>
                </a:ln>
                <a:solidFill>
                  <a:srgbClr val="FFFFFF"/>
                </a:solidFill>
                <a:effectLst/>
                <a:uLnTx/>
                <a:uFillTx/>
                <a:latin typeface="Arial Black"/>
                <a:ea typeface="+mn-ea"/>
                <a:cs typeface="Arial Black"/>
              </a:rPr>
              <a:t>R</a:t>
            </a:r>
            <a:r>
              <a:rPr lang="en-US" sz="2800" dirty="0">
                <a:solidFill>
                  <a:srgbClr val="2E3334"/>
                </a:solidFill>
                <a:latin typeface="Arial Black"/>
                <a:cs typeface="Arial Black"/>
              </a:rPr>
              <a:t> C H </a:t>
            </a:r>
            <a:endParaRPr lang="en-US" sz="2800" dirty="0">
              <a:latin typeface="Arial Black"/>
              <a:cs typeface="Arial Black"/>
            </a:endParaRPr>
          </a:p>
          <a:p>
            <a:pPr marL="177800">
              <a:lnSpc>
                <a:spcPct val="100000"/>
              </a:lnSpc>
              <a:spcBef>
                <a:spcPts val="2590"/>
              </a:spcBef>
            </a:pPr>
            <a:r>
              <a:rPr lang="en-US" sz="1600" b="1" spc="-5" dirty="0">
                <a:solidFill>
                  <a:srgbClr val="FFFFFF"/>
                </a:solidFill>
                <a:latin typeface="Arial"/>
                <a:cs typeface="Arial"/>
              </a:rPr>
              <a:t>Respiration</a:t>
            </a:r>
            <a:endParaRPr lang="en-US" sz="1600" dirty="0">
              <a:latin typeface="Arial"/>
              <a:cs typeface="Arial"/>
            </a:endParaRPr>
          </a:p>
        </p:txBody>
      </p:sp>
      <p:sp>
        <p:nvSpPr>
          <p:cNvPr id="26" name="object 26"/>
          <p:cNvSpPr/>
          <p:nvPr/>
        </p:nvSpPr>
        <p:spPr>
          <a:xfrm>
            <a:off x="418781" y="4675539"/>
            <a:ext cx="2076450" cy="397510"/>
          </a:xfrm>
          <a:custGeom>
            <a:avLst/>
            <a:gdLst/>
            <a:ahLst/>
            <a:cxnLst/>
            <a:rect l="l" t="t" r="r" b="b"/>
            <a:pathLst>
              <a:path w="2076450" h="397510">
                <a:moveTo>
                  <a:pt x="1877361" y="0"/>
                </a:moveTo>
                <a:lnTo>
                  <a:pt x="198676" y="0"/>
                </a:lnTo>
                <a:lnTo>
                  <a:pt x="153121" y="5247"/>
                </a:lnTo>
                <a:lnTo>
                  <a:pt x="111303" y="20193"/>
                </a:lnTo>
                <a:lnTo>
                  <a:pt x="74414" y="43646"/>
                </a:lnTo>
                <a:lnTo>
                  <a:pt x="43647" y="74414"/>
                </a:lnTo>
                <a:lnTo>
                  <a:pt x="20193" y="111303"/>
                </a:lnTo>
                <a:lnTo>
                  <a:pt x="5247" y="153121"/>
                </a:lnTo>
                <a:lnTo>
                  <a:pt x="0" y="198673"/>
                </a:lnTo>
                <a:lnTo>
                  <a:pt x="5247" y="244228"/>
                </a:lnTo>
                <a:lnTo>
                  <a:pt x="20193" y="286046"/>
                </a:lnTo>
                <a:lnTo>
                  <a:pt x="43647" y="322935"/>
                </a:lnTo>
                <a:lnTo>
                  <a:pt x="74414" y="353703"/>
                </a:lnTo>
                <a:lnTo>
                  <a:pt x="111303" y="377156"/>
                </a:lnTo>
                <a:lnTo>
                  <a:pt x="153121" y="392102"/>
                </a:lnTo>
                <a:lnTo>
                  <a:pt x="198676" y="397349"/>
                </a:lnTo>
                <a:lnTo>
                  <a:pt x="1877358" y="397352"/>
                </a:lnTo>
                <a:lnTo>
                  <a:pt x="1922913" y="392105"/>
                </a:lnTo>
                <a:lnTo>
                  <a:pt x="1964732" y="377158"/>
                </a:lnTo>
                <a:lnTo>
                  <a:pt x="2001621" y="353705"/>
                </a:lnTo>
                <a:lnTo>
                  <a:pt x="2032389" y="322937"/>
                </a:lnTo>
                <a:lnTo>
                  <a:pt x="2055842" y="286048"/>
                </a:lnTo>
                <a:lnTo>
                  <a:pt x="2070789" y="244230"/>
                </a:lnTo>
                <a:lnTo>
                  <a:pt x="2076037" y="198676"/>
                </a:lnTo>
                <a:lnTo>
                  <a:pt x="2070790" y="153121"/>
                </a:lnTo>
                <a:lnTo>
                  <a:pt x="2055844" y="111303"/>
                </a:lnTo>
                <a:lnTo>
                  <a:pt x="2032391" y="74414"/>
                </a:lnTo>
                <a:lnTo>
                  <a:pt x="2001623" y="43646"/>
                </a:lnTo>
                <a:lnTo>
                  <a:pt x="1964734" y="20193"/>
                </a:lnTo>
                <a:lnTo>
                  <a:pt x="1922916" y="5247"/>
                </a:lnTo>
                <a:lnTo>
                  <a:pt x="1877361" y="0"/>
                </a:lnTo>
                <a:close/>
              </a:path>
            </a:pathLst>
          </a:custGeom>
          <a:solidFill>
            <a:srgbClr val="EC6233"/>
          </a:solidFill>
        </p:spPr>
        <p:txBody>
          <a:bodyPr wrap="square" lIns="0" tIns="0" rIns="0" bIns="0" rtlCol="0"/>
          <a:lstStyle/>
          <a:p>
            <a:endParaRPr/>
          </a:p>
        </p:txBody>
      </p:sp>
      <p:sp>
        <p:nvSpPr>
          <p:cNvPr id="27" name="object 27"/>
          <p:cNvSpPr txBox="1"/>
          <p:nvPr/>
        </p:nvSpPr>
        <p:spPr>
          <a:xfrm>
            <a:off x="572272" y="4740148"/>
            <a:ext cx="1753870"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Circulation/Shock</a:t>
            </a:r>
            <a:endParaRPr sz="1600">
              <a:latin typeface="Arial"/>
              <a:cs typeface="Arial"/>
            </a:endParaRPr>
          </a:p>
        </p:txBody>
      </p:sp>
      <p:sp>
        <p:nvSpPr>
          <p:cNvPr id="28" name="object 28"/>
          <p:cNvSpPr/>
          <p:nvPr/>
        </p:nvSpPr>
        <p:spPr>
          <a:xfrm>
            <a:off x="6314779" y="4752176"/>
            <a:ext cx="2076450" cy="397510"/>
          </a:xfrm>
          <a:custGeom>
            <a:avLst/>
            <a:gdLst/>
            <a:ahLst/>
            <a:cxnLst/>
            <a:rect l="l" t="t" r="r" b="b"/>
            <a:pathLst>
              <a:path w="2076450" h="397510">
                <a:moveTo>
                  <a:pt x="1877360" y="0"/>
                </a:moveTo>
                <a:lnTo>
                  <a:pt x="198676" y="0"/>
                </a:lnTo>
                <a:lnTo>
                  <a:pt x="153121" y="5247"/>
                </a:lnTo>
                <a:lnTo>
                  <a:pt x="111303" y="20193"/>
                </a:lnTo>
                <a:lnTo>
                  <a:pt x="74414" y="43647"/>
                </a:lnTo>
                <a:lnTo>
                  <a:pt x="43646" y="74414"/>
                </a:lnTo>
                <a:lnTo>
                  <a:pt x="20193" y="111304"/>
                </a:lnTo>
                <a:lnTo>
                  <a:pt x="5247" y="153122"/>
                </a:lnTo>
                <a:lnTo>
                  <a:pt x="0" y="198674"/>
                </a:lnTo>
                <a:lnTo>
                  <a:pt x="5247" y="244229"/>
                </a:lnTo>
                <a:lnTo>
                  <a:pt x="20193" y="286047"/>
                </a:lnTo>
                <a:lnTo>
                  <a:pt x="43646" y="322936"/>
                </a:lnTo>
                <a:lnTo>
                  <a:pt x="74414" y="353704"/>
                </a:lnTo>
                <a:lnTo>
                  <a:pt x="111303" y="377157"/>
                </a:lnTo>
                <a:lnTo>
                  <a:pt x="153121" y="392104"/>
                </a:lnTo>
                <a:lnTo>
                  <a:pt x="198676" y="397351"/>
                </a:lnTo>
                <a:lnTo>
                  <a:pt x="1877358" y="397353"/>
                </a:lnTo>
                <a:lnTo>
                  <a:pt x="1922913" y="392106"/>
                </a:lnTo>
                <a:lnTo>
                  <a:pt x="1964731" y="377160"/>
                </a:lnTo>
                <a:lnTo>
                  <a:pt x="2001621" y="353706"/>
                </a:lnTo>
                <a:lnTo>
                  <a:pt x="2032388" y="322939"/>
                </a:lnTo>
                <a:lnTo>
                  <a:pt x="2055842" y="286050"/>
                </a:lnTo>
                <a:lnTo>
                  <a:pt x="2070788" y="244232"/>
                </a:lnTo>
                <a:lnTo>
                  <a:pt x="2076037" y="198677"/>
                </a:lnTo>
                <a:lnTo>
                  <a:pt x="2070790" y="153122"/>
                </a:lnTo>
                <a:lnTo>
                  <a:pt x="2055843" y="111304"/>
                </a:lnTo>
                <a:lnTo>
                  <a:pt x="2032390" y="74414"/>
                </a:lnTo>
                <a:lnTo>
                  <a:pt x="2001623" y="43647"/>
                </a:lnTo>
                <a:lnTo>
                  <a:pt x="1964734" y="20193"/>
                </a:lnTo>
                <a:lnTo>
                  <a:pt x="1922915" y="5247"/>
                </a:lnTo>
                <a:lnTo>
                  <a:pt x="1877360" y="0"/>
                </a:lnTo>
                <a:close/>
              </a:path>
            </a:pathLst>
          </a:custGeom>
          <a:solidFill>
            <a:srgbClr val="EC6233"/>
          </a:solidFill>
        </p:spPr>
        <p:txBody>
          <a:bodyPr wrap="square" lIns="0" tIns="0" rIns="0" bIns="0" rtlCol="0"/>
          <a:lstStyle/>
          <a:p>
            <a:endParaRPr/>
          </a:p>
        </p:txBody>
      </p:sp>
      <p:sp>
        <p:nvSpPr>
          <p:cNvPr id="29" name="object 29"/>
          <p:cNvSpPr txBox="1"/>
          <p:nvPr/>
        </p:nvSpPr>
        <p:spPr>
          <a:xfrm>
            <a:off x="6468268" y="4816348"/>
            <a:ext cx="1753870"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Circulation/Shock</a:t>
            </a:r>
            <a:endParaRPr sz="1600">
              <a:latin typeface="Arial"/>
              <a:cs typeface="Arial"/>
            </a:endParaRPr>
          </a:p>
        </p:txBody>
      </p:sp>
      <p:sp>
        <p:nvSpPr>
          <p:cNvPr id="30" name="object 30"/>
          <p:cNvSpPr/>
          <p:nvPr/>
        </p:nvSpPr>
        <p:spPr>
          <a:xfrm>
            <a:off x="418781" y="5589522"/>
            <a:ext cx="1609090" cy="397510"/>
          </a:xfrm>
          <a:custGeom>
            <a:avLst/>
            <a:gdLst/>
            <a:ahLst/>
            <a:cxnLst/>
            <a:rect l="l" t="t" r="r" b="b"/>
            <a:pathLst>
              <a:path w="1609089" h="397510">
                <a:moveTo>
                  <a:pt x="1410264" y="0"/>
                </a:moveTo>
                <a:lnTo>
                  <a:pt x="198675" y="0"/>
                </a:lnTo>
                <a:lnTo>
                  <a:pt x="153120" y="5247"/>
                </a:lnTo>
                <a:lnTo>
                  <a:pt x="111302" y="20193"/>
                </a:lnTo>
                <a:lnTo>
                  <a:pt x="74414" y="43646"/>
                </a:lnTo>
                <a:lnTo>
                  <a:pt x="43646" y="74414"/>
                </a:lnTo>
                <a:lnTo>
                  <a:pt x="20193" y="111303"/>
                </a:lnTo>
                <a:lnTo>
                  <a:pt x="5247" y="153121"/>
                </a:lnTo>
                <a:lnTo>
                  <a:pt x="0" y="198675"/>
                </a:lnTo>
                <a:lnTo>
                  <a:pt x="5247" y="244229"/>
                </a:lnTo>
                <a:lnTo>
                  <a:pt x="20193" y="286047"/>
                </a:lnTo>
                <a:lnTo>
                  <a:pt x="43646" y="322936"/>
                </a:lnTo>
                <a:lnTo>
                  <a:pt x="74414" y="353704"/>
                </a:lnTo>
                <a:lnTo>
                  <a:pt x="111302" y="377157"/>
                </a:lnTo>
                <a:lnTo>
                  <a:pt x="153120" y="392103"/>
                </a:lnTo>
                <a:lnTo>
                  <a:pt x="198675" y="397350"/>
                </a:lnTo>
                <a:lnTo>
                  <a:pt x="1410264" y="397350"/>
                </a:lnTo>
                <a:lnTo>
                  <a:pt x="1455818" y="392103"/>
                </a:lnTo>
                <a:lnTo>
                  <a:pt x="1497636" y="377157"/>
                </a:lnTo>
                <a:lnTo>
                  <a:pt x="1534525" y="353704"/>
                </a:lnTo>
                <a:lnTo>
                  <a:pt x="1565292" y="322936"/>
                </a:lnTo>
                <a:lnTo>
                  <a:pt x="1588745" y="286047"/>
                </a:lnTo>
                <a:lnTo>
                  <a:pt x="1603692" y="244229"/>
                </a:lnTo>
                <a:lnTo>
                  <a:pt x="1608939" y="198675"/>
                </a:lnTo>
                <a:lnTo>
                  <a:pt x="1603692" y="153121"/>
                </a:lnTo>
                <a:lnTo>
                  <a:pt x="1588745" y="111303"/>
                </a:lnTo>
                <a:lnTo>
                  <a:pt x="1565292" y="74414"/>
                </a:lnTo>
                <a:lnTo>
                  <a:pt x="1534525" y="43646"/>
                </a:lnTo>
                <a:lnTo>
                  <a:pt x="1497636" y="20193"/>
                </a:lnTo>
                <a:lnTo>
                  <a:pt x="1455818" y="5247"/>
                </a:lnTo>
                <a:lnTo>
                  <a:pt x="1410264" y="0"/>
                </a:lnTo>
                <a:close/>
              </a:path>
            </a:pathLst>
          </a:custGeom>
          <a:solidFill>
            <a:srgbClr val="764665"/>
          </a:solidFill>
        </p:spPr>
        <p:txBody>
          <a:bodyPr wrap="square" lIns="0" tIns="0" rIns="0" bIns="0" rtlCol="0"/>
          <a:lstStyle/>
          <a:p>
            <a:endParaRPr/>
          </a:p>
        </p:txBody>
      </p:sp>
      <p:sp>
        <p:nvSpPr>
          <p:cNvPr id="31" name="object 31"/>
          <p:cNvSpPr txBox="1"/>
          <p:nvPr/>
        </p:nvSpPr>
        <p:spPr>
          <a:xfrm>
            <a:off x="572272" y="5654547"/>
            <a:ext cx="1303020"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Head</a:t>
            </a:r>
            <a:r>
              <a:rPr sz="1600" b="1" spc="-80" dirty="0">
                <a:solidFill>
                  <a:srgbClr val="FFFFFF"/>
                </a:solidFill>
                <a:latin typeface="Arial"/>
                <a:cs typeface="Arial"/>
              </a:rPr>
              <a:t> </a:t>
            </a:r>
            <a:r>
              <a:rPr sz="1600" b="1" dirty="0">
                <a:solidFill>
                  <a:srgbClr val="FFFFFF"/>
                </a:solidFill>
                <a:latin typeface="Arial"/>
                <a:cs typeface="Arial"/>
              </a:rPr>
              <a:t>Injuries</a:t>
            </a:r>
            <a:endParaRPr sz="1600">
              <a:latin typeface="Arial"/>
              <a:cs typeface="Arial"/>
            </a:endParaRPr>
          </a:p>
        </p:txBody>
      </p:sp>
      <p:sp>
        <p:nvSpPr>
          <p:cNvPr id="32" name="object 32"/>
          <p:cNvSpPr/>
          <p:nvPr/>
        </p:nvSpPr>
        <p:spPr>
          <a:xfrm>
            <a:off x="9218316" y="4638841"/>
            <a:ext cx="1450975" cy="397510"/>
          </a:xfrm>
          <a:custGeom>
            <a:avLst/>
            <a:gdLst/>
            <a:ahLst/>
            <a:cxnLst/>
            <a:rect l="l" t="t" r="r" b="b"/>
            <a:pathLst>
              <a:path w="1450975" h="397510">
                <a:moveTo>
                  <a:pt x="1252137" y="0"/>
                </a:moveTo>
                <a:lnTo>
                  <a:pt x="198676" y="0"/>
                </a:lnTo>
                <a:lnTo>
                  <a:pt x="153121" y="5247"/>
                </a:lnTo>
                <a:lnTo>
                  <a:pt x="111303" y="20193"/>
                </a:lnTo>
                <a:lnTo>
                  <a:pt x="74414" y="43646"/>
                </a:lnTo>
                <a:lnTo>
                  <a:pt x="43647" y="74414"/>
                </a:lnTo>
                <a:lnTo>
                  <a:pt x="20193" y="111303"/>
                </a:lnTo>
                <a:lnTo>
                  <a:pt x="5247" y="153121"/>
                </a:lnTo>
                <a:lnTo>
                  <a:pt x="0" y="198673"/>
                </a:lnTo>
                <a:lnTo>
                  <a:pt x="5247" y="244228"/>
                </a:lnTo>
                <a:lnTo>
                  <a:pt x="20193" y="286046"/>
                </a:lnTo>
                <a:lnTo>
                  <a:pt x="43647" y="322935"/>
                </a:lnTo>
                <a:lnTo>
                  <a:pt x="74414" y="353703"/>
                </a:lnTo>
                <a:lnTo>
                  <a:pt x="111303" y="377156"/>
                </a:lnTo>
                <a:lnTo>
                  <a:pt x="153121" y="392102"/>
                </a:lnTo>
                <a:lnTo>
                  <a:pt x="198676" y="397349"/>
                </a:lnTo>
                <a:lnTo>
                  <a:pt x="1252136" y="397352"/>
                </a:lnTo>
                <a:lnTo>
                  <a:pt x="1297690" y="392105"/>
                </a:lnTo>
                <a:lnTo>
                  <a:pt x="1339508" y="377158"/>
                </a:lnTo>
                <a:lnTo>
                  <a:pt x="1376397" y="353705"/>
                </a:lnTo>
                <a:lnTo>
                  <a:pt x="1407164" y="322937"/>
                </a:lnTo>
                <a:lnTo>
                  <a:pt x="1430617" y="286048"/>
                </a:lnTo>
                <a:lnTo>
                  <a:pt x="1445564" y="244230"/>
                </a:lnTo>
                <a:lnTo>
                  <a:pt x="1450812" y="198676"/>
                </a:lnTo>
                <a:lnTo>
                  <a:pt x="1445565" y="153121"/>
                </a:lnTo>
                <a:lnTo>
                  <a:pt x="1430618" y="111303"/>
                </a:lnTo>
                <a:lnTo>
                  <a:pt x="1407165" y="74414"/>
                </a:lnTo>
                <a:lnTo>
                  <a:pt x="1376398" y="43646"/>
                </a:lnTo>
                <a:lnTo>
                  <a:pt x="1339509" y="20193"/>
                </a:lnTo>
                <a:lnTo>
                  <a:pt x="1297691" y="5247"/>
                </a:lnTo>
                <a:lnTo>
                  <a:pt x="1252137" y="0"/>
                </a:lnTo>
                <a:close/>
              </a:path>
            </a:pathLst>
          </a:custGeom>
          <a:solidFill>
            <a:srgbClr val="798767"/>
          </a:solidFill>
        </p:spPr>
        <p:txBody>
          <a:bodyPr wrap="square" lIns="0" tIns="0" rIns="0" bIns="0" rtlCol="0"/>
          <a:lstStyle/>
          <a:p>
            <a:endParaRPr/>
          </a:p>
        </p:txBody>
      </p:sp>
      <p:sp>
        <p:nvSpPr>
          <p:cNvPr id="33" name="object 33"/>
          <p:cNvSpPr txBox="1"/>
          <p:nvPr/>
        </p:nvSpPr>
        <p:spPr>
          <a:xfrm>
            <a:off x="9372221" y="4703572"/>
            <a:ext cx="1143635"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Respiration</a:t>
            </a:r>
            <a:endParaRPr sz="1600">
              <a:latin typeface="Arial"/>
              <a:cs typeface="Arial"/>
            </a:endParaRPr>
          </a:p>
        </p:txBody>
      </p:sp>
      <p:sp>
        <p:nvSpPr>
          <p:cNvPr id="34" name="object 34"/>
          <p:cNvSpPr/>
          <p:nvPr/>
        </p:nvSpPr>
        <p:spPr>
          <a:xfrm>
            <a:off x="9207003" y="5096855"/>
            <a:ext cx="2076450" cy="397510"/>
          </a:xfrm>
          <a:custGeom>
            <a:avLst/>
            <a:gdLst/>
            <a:ahLst/>
            <a:cxnLst/>
            <a:rect l="l" t="t" r="r" b="b"/>
            <a:pathLst>
              <a:path w="2076450" h="397510">
                <a:moveTo>
                  <a:pt x="1877362" y="0"/>
                </a:moveTo>
                <a:lnTo>
                  <a:pt x="198677" y="0"/>
                </a:lnTo>
                <a:lnTo>
                  <a:pt x="153122" y="5247"/>
                </a:lnTo>
                <a:lnTo>
                  <a:pt x="111304" y="20193"/>
                </a:lnTo>
                <a:lnTo>
                  <a:pt x="74414" y="43646"/>
                </a:lnTo>
                <a:lnTo>
                  <a:pt x="43647" y="74414"/>
                </a:lnTo>
                <a:lnTo>
                  <a:pt x="20193" y="111303"/>
                </a:lnTo>
                <a:lnTo>
                  <a:pt x="5247" y="153121"/>
                </a:lnTo>
                <a:lnTo>
                  <a:pt x="0" y="198673"/>
                </a:lnTo>
                <a:lnTo>
                  <a:pt x="5247" y="244228"/>
                </a:lnTo>
                <a:lnTo>
                  <a:pt x="20193" y="286046"/>
                </a:lnTo>
                <a:lnTo>
                  <a:pt x="43647" y="322935"/>
                </a:lnTo>
                <a:lnTo>
                  <a:pt x="74414" y="353703"/>
                </a:lnTo>
                <a:lnTo>
                  <a:pt x="111304" y="377156"/>
                </a:lnTo>
                <a:lnTo>
                  <a:pt x="153122" y="392102"/>
                </a:lnTo>
                <a:lnTo>
                  <a:pt x="198677" y="397349"/>
                </a:lnTo>
                <a:lnTo>
                  <a:pt x="1877359" y="397352"/>
                </a:lnTo>
                <a:lnTo>
                  <a:pt x="1922914" y="392105"/>
                </a:lnTo>
                <a:lnTo>
                  <a:pt x="1964732" y="377158"/>
                </a:lnTo>
                <a:lnTo>
                  <a:pt x="2001621" y="353705"/>
                </a:lnTo>
                <a:lnTo>
                  <a:pt x="2032389" y="322937"/>
                </a:lnTo>
                <a:lnTo>
                  <a:pt x="2055842" y="286048"/>
                </a:lnTo>
                <a:lnTo>
                  <a:pt x="2070788" y="244230"/>
                </a:lnTo>
                <a:lnTo>
                  <a:pt x="2076038" y="198676"/>
                </a:lnTo>
                <a:lnTo>
                  <a:pt x="2070791" y="153121"/>
                </a:lnTo>
                <a:lnTo>
                  <a:pt x="2055844" y="111303"/>
                </a:lnTo>
                <a:lnTo>
                  <a:pt x="2032391" y="74414"/>
                </a:lnTo>
                <a:lnTo>
                  <a:pt x="2001623" y="43646"/>
                </a:lnTo>
                <a:lnTo>
                  <a:pt x="1964734" y="20193"/>
                </a:lnTo>
                <a:lnTo>
                  <a:pt x="1922916" y="5247"/>
                </a:lnTo>
                <a:lnTo>
                  <a:pt x="1877362" y="0"/>
                </a:lnTo>
                <a:close/>
              </a:path>
            </a:pathLst>
          </a:custGeom>
          <a:solidFill>
            <a:srgbClr val="EC6233"/>
          </a:solidFill>
        </p:spPr>
        <p:txBody>
          <a:bodyPr wrap="square" lIns="0" tIns="0" rIns="0" bIns="0" rtlCol="0"/>
          <a:lstStyle/>
          <a:p>
            <a:endParaRPr/>
          </a:p>
        </p:txBody>
      </p:sp>
      <p:sp>
        <p:nvSpPr>
          <p:cNvPr id="35" name="object 35"/>
          <p:cNvSpPr txBox="1"/>
          <p:nvPr/>
        </p:nvSpPr>
        <p:spPr>
          <a:xfrm>
            <a:off x="9360492" y="5160772"/>
            <a:ext cx="1753870"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Circulation/Shock</a:t>
            </a:r>
            <a:endParaRPr sz="1600">
              <a:latin typeface="Arial"/>
              <a:cs typeface="Arial"/>
            </a:endParaRPr>
          </a:p>
        </p:txBody>
      </p:sp>
      <p:sp>
        <p:nvSpPr>
          <p:cNvPr id="36" name="object 36"/>
          <p:cNvSpPr/>
          <p:nvPr/>
        </p:nvSpPr>
        <p:spPr>
          <a:xfrm>
            <a:off x="9218316" y="5545264"/>
            <a:ext cx="1609090" cy="397510"/>
          </a:xfrm>
          <a:custGeom>
            <a:avLst/>
            <a:gdLst/>
            <a:ahLst/>
            <a:cxnLst/>
            <a:rect l="l" t="t" r="r" b="b"/>
            <a:pathLst>
              <a:path w="1609090" h="397510">
                <a:moveTo>
                  <a:pt x="1410265" y="0"/>
                </a:moveTo>
                <a:lnTo>
                  <a:pt x="198676" y="0"/>
                </a:lnTo>
                <a:lnTo>
                  <a:pt x="153121" y="5247"/>
                </a:lnTo>
                <a:lnTo>
                  <a:pt x="111303" y="20193"/>
                </a:lnTo>
                <a:lnTo>
                  <a:pt x="74414" y="43646"/>
                </a:lnTo>
                <a:lnTo>
                  <a:pt x="43647" y="74414"/>
                </a:lnTo>
                <a:lnTo>
                  <a:pt x="20193" y="111303"/>
                </a:lnTo>
                <a:lnTo>
                  <a:pt x="5247" y="153121"/>
                </a:lnTo>
                <a:lnTo>
                  <a:pt x="0" y="198675"/>
                </a:lnTo>
                <a:lnTo>
                  <a:pt x="5247" y="244230"/>
                </a:lnTo>
                <a:lnTo>
                  <a:pt x="20193" y="286048"/>
                </a:lnTo>
                <a:lnTo>
                  <a:pt x="43647" y="322937"/>
                </a:lnTo>
                <a:lnTo>
                  <a:pt x="74414" y="353704"/>
                </a:lnTo>
                <a:lnTo>
                  <a:pt x="111303" y="377157"/>
                </a:lnTo>
                <a:lnTo>
                  <a:pt x="153121" y="392104"/>
                </a:lnTo>
                <a:lnTo>
                  <a:pt x="198676" y="397351"/>
                </a:lnTo>
                <a:lnTo>
                  <a:pt x="1410265" y="397351"/>
                </a:lnTo>
                <a:lnTo>
                  <a:pt x="1455819" y="392104"/>
                </a:lnTo>
                <a:lnTo>
                  <a:pt x="1497637" y="377157"/>
                </a:lnTo>
                <a:lnTo>
                  <a:pt x="1534526" y="353704"/>
                </a:lnTo>
                <a:lnTo>
                  <a:pt x="1565293" y="322937"/>
                </a:lnTo>
                <a:lnTo>
                  <a:pt x="1588746" y="286048"/>
                </a:lnTo>
                <a:lnTo>
                  <a:pt x="1603693" y="244230"/>
                </a:lnTo>
                <a:lnTo>
                  <a:pt x="1608940" y="198675"/>
                </a:lnTo>
                <a:lnTo>
                  <a:pt x="1603693" y="153121"/>
                </a:lnTo>
                <a:lnTo>
                  <a:pt x="1588746" y="111303"/>
                </a:lnTo>
                <a:lnTo>
                  <a:pt x="1565293" y="74414"/>
                </a:lnTo>
                <a:lnTo>
                  <a:pt x="1534526" y="43646"/>
                </a:lnTo>
                <a:lnTo>
                  <a:pt x="1497637" y="20193"/>
                </a:lnTo>
                <a:lnTo>
                  <a:pt x="1455819" y="5247"/>
                </a:lnTo>
                <a:lnTo>
                  <a:pt x="1410265" y="0"/>
                </a:lnTo>
                <a:close/>
              </a:path>
            </a:pathLst>
          </a:custGeom>
          <a:solidFill>
            <a:srgbClr val="764665"/>
          </a:solidFill>
        </p:spPr>
        <p:txBody>
          <a:bodyPr wrap="square" lIns="0" tIns="0" rIns="0" bIns="0" rtlCol="0"/>
          <a:lstStyle/>
          <a:p>
            <a:endParaRPr/>
          </a:p>
        </p:txBody>
      </p:sp>
      <p:sp>
        <p:nvSpPr>
          <p:cNvPr id="37" name="object 37"/>
          <p:cNvSpPr txBox="1"/>
          <p:nvPr/>
        </p:nvSpPr>
        <p:spPr>
          <a:xfrm>
            <a:off x="9371806" y="5608828"/>
            <a:ext cx="1303020"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Head</a:t>
            </a:r>
            <a:r>
              <a:rPr sz="1600" b="1" spc="-80" dirty="0">
                <a:solidFill>
                  <a:srgbClr val="FFFFFF"/>
                </a:solidFill>
                <a:latin typeface="Arial"/>
                <a:cs typeface="Arial"/>
              </a:rPr>
              <a:t> </a:t>
            </a:r>
            <a:r>
              <a:rPr sz="1600" b="1" dirty="0">
                <a:solidFill>
                  <a:srgbClr val="FFFFFF"/>
                </a:solidFill>
                <a:latin typeface="Arial"/>
                <a:cs typeface="Arial"/>
              </a:rPr>
              <a:t>Injuries</a:t>
            </a:r>
            <a:endParaRPr sz="1600">
              <a:latin typeface="Arial"/>
              <a:cs typeface="Arial"/>
            </a:endParaRPr>
          </a:p>
        </p:txBody>
      </p:sp>
      <p:sp>
        <p:nvSpPr>
          <p:cNvPr id="38" name="object 38"/>
          <p:cNvSpPr/>
          <p:nvPr/>
        </p:nvSpPr>
        <p:spPr>
          <a:xfrm>
            <a:off x="10670030" y="6007924"/>
            <a:ext cx="1356360" cy="397510"/>
          </a:xfrm>
          <a:custGeom>
            <a:avLst/>
            <a:gdLst/>
            <a:ahLst/>
            <a:cxnLst/>
            <a:rect l="l" t="t" r="r" b="b"/>
            <a:pathLst>
              <a:path w="1356359" h="397510">
                <a:moveTo>
                  <a:pt x="1157523" y="0"/>
                </a:moveTo>
                <a:lnTo>
                  <a:pt x="198676" y="0"/>
                </a:lnTo>
                <a:lnTo>
                  <a:pt x="153121" y="5247"/>
                </a:lnTo>
                <a:lnTo>
                  <a:pt x="111303" y="20193"/>
                </a:lnTo>
                <a:lnTo>
                  <a:pt x="74414" y="43646"/>
                </a:lnTo>
                <a:lnTo>
                  <a:pt x="43646" y="74414"/>
                </a:lnTo>
                <a:lnTo>
                  <a:pt x="20193" y="111303"/>
                </a:lnTo>
                <a:lnTo>
                  <a:pt x="5247" y="153121"/>
                </a:lnTo>
                <a:lnTo>
                  <a:pt x="0" y="198674"/>
                </a:lnTo>
                <a:lnTo>
                  <a:pt x="5247" y="244229"/>
                </a:lnTo>
                <a:lnTo>
                  <a:pt x="20193" y="286047"/>
                </a:lnTo>
                <a:lnTo>
                  <a:pt x="43646" y="322936"/>
                </a:lnTo>
                <a:lnTo>
                  <a:pt x="74414" y="353704"/>
                </a:lnTo>
                <a:lnTo>
                  <a:pt x="111303" y="377157"/>
                </a:lnTo>
                <a:lnTo>
                  <a:pt x="153121" y="392103"/>
                </a:lnTo>
                <a:lnTo>
                  <a:pt x="198676" y="397350"/>
                </a:lnTo>
                <a:lnTo>
                  <a:pt x="1157521" y="397352"/>
                </a:lnTo>
                <a:lnTo>
                  <a:pt x="1203076" y="392105"/>
                </a:lnTo>
                <a:lnTo>
                  <a:pt x="1244894" y="377158"/>
                </a:lnTo>
                <a:lnTo>
                  <a:pt x="1281783" y="353705"/>
                </a:lnTo>
                <a:lnTo>
                  <a:pt x="1312550" y="322938"/>
                </a:lnTo>
                <a:lnTo>
                  <a:pt x="1336003" y="286049"/>
                </a:lnTo>
                <a:lnTo>
                  <a:pt x="1350950" y="244230"/>
                </a:lnTo>
                <a:lnTo>
                  <a:pt x="1356198" y="198676"/>
                </a:lnTo>
                <a:lnTo>
                  <a:pt x="1350951" y="153121"/>
                </a:lnTo>
                <a:lnTo>
                  <a:pt x="1336005" y="111303"/>
                </a:lnTo>
                <a:lnTo>
                  <a:pt x="1312552" y="74414"/>
                </a:lnTo>
                <a:lnTo>
                  <a:pt x="1281784" y="43646"/>
                </a:lnTo>
                <a:lnTo>
                  <a:pt x="1244896" y="20193"/>
                </a:lnTo>
                <a:lnTo>
                  <a:pt x="1203078" y="5247"/>
                </a:lnTo>
                <a:lnTo>
                  <a:pt x="1157523" y="0"/>
                </a:lnTo>
                <a:close/>
              </a:path>
            </a:pathLst>
          </a:custGeom>
          <a:solidFill>
            <a:srgbClr val="A1A6AA"/>
          </a:solidFill>
        </p:spPr>
        <p:txBody>
          <a:bodyPr wrap="square" lIns="0" tIns="0" rIns="0" bIns="0" rtlCol="0"/>
          <a:lstStyle/>
          <a:p>
            <a:endParaRPr/>
          </a:p>
        </p:txBody>
      </p:sp>
      <p:sp>
        <p:nvSpPr>
          <p:cNvPr id="39" name="object 39"/>
          <p:cNvSpPr txBox="1"/>
          <p:nvPr/>
        </p:nvSpPr>
        <p:spPr>
          <a:xfrm>
            <a:off x="10823520" y="6072123"/>
            <a:ext cx="1029335"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PFC</a:t>
            </a:r>
            <a:r>
              <a:rPr sz="1600" b="1" spc="-45" dirty="0">
                <a:solidFill>
                  <a:srgbClr val="FFFFFF"/>
                </a:solidFill>
                <a:latin typeface="Arial"/>
                <a:cs typeface="Arial"/>
              </a:rPr>
              <a:t> </a:t>
            </a:r>
            <a:r>
              <a:rPr sz="1600" b="1" dirty="0">
                <a:solidFill>
                  <a:srgbClr val="FFFFFF"/>
                </a:solidFill>
                <a:latin typeface="Arial"/>
                <a:cs typeface="Arial"/>
              </a:rPr>
              <a:t>/</a:t>
            </a:r>
            <a:r>
              <a:rPr sz="1600" b="1" spc="-30" dirty="0">
                <a:solidFill>
                  <a:srgbClr val="FFFFFF"/>
                </a:solidFill>
                <a:latin typeface="Arial"/>
                <a:cs typeface="Arial"/>
              </a:rPr>
              <a:t> </a:t>
            </a:r>
            <a:r>
              <a:rPr sz="1600" b="1" spc="-5" dirty="0">
                <a:solidFill>
                  <a:srgbClr val="FFFFFF"/>
                </a:solidFill>
                <a:latin typeface="Arial"/>
                <a:cs typeface="Arial"/>
              </a:rPr>
              <a:t>PCC</a:t>
            </a:r>
            <a:endParaRPr sz="1600">
              <a:latin typeface="Arial"/>
              <a:cs typeface="Arial"/>
            </a:endParaRPr>
          </a:p>
        </p:txBody>
      </p:sp>
      <p:sp>
        <p:nvSpPr>
          <p:cNvPr id="40" name="object 40"/>
          <p:cNvSpPr/>
          <p:nvPr/>
        </p:nvSpPr>
        <p:spPr>
          <a:xfrm>
            <a:off x="9232515" y="6008384"/>
            <a:ext cx="1356360" cy="397510"/>
          </a:xfrm>
          <a:custGeom>
            <a:avLst/>
            <a:gdLst/>
            <a:ahLst/>
            <a:cxnLst/>
            <a:rect l="l" t="t" r="r" b="b"/>
            <a:pathLst>
              <a:path w="1356359" h="397510">
                <a:moveTo>
                  <a:pt x="1157522" y="0"/>
                </a:moveTo>
                <a:lnTo>
                  <a:pt x="198674" y="0"/>
                </a:lnTo>
                <a:lnTo>
                  <a:pt x="153120" y="5247"/>
                </a:lnTo>
                <a:lnTo>
                  <a:pt x="111302" y="20193"/>
                </a:lnTo>
                <a:lnTo>
                  <a:pt x="74413" y="43646"/>
                </a:lnTo>
                <a:lnTo>
                  <a:pt x="43646" y="74414"/>
                </a:lnTo>
                <a:lnTo>
                  <a:pt x="20193" y="111303"/>
                </a:lnTo>
                <a:lnTo>
                  <a:pt x="5247" y="153121"/>
                </a:lnTo>
                <a:lnTo>
                  <a:pt x="0" y="198674"/>
                </a:lnTo>
                <a:lnTo>
                  <a:pt x="5247" y="244229"/>
                </a:lnTo>
                <a:lnTo>
                  <a:pt x="20193" y="286047"/>
                </a:lnTo>
                <a:lnTo>
                  <a:pt x="43646" y="322936"/>
                </a:lnTo>
                <a:lnTo>
                  <a:pt x="74413" y="353704"/>
                </a:lnTo>
                <a:lnTo>
                  <a:pt x="111302" y="377157"/>
                </a:lnTo>
                <a:lnTo>
                  <a:pt x="153120" y="392103"/>
                </a:lnTo>
                <a:lnTo>
                  <a:pt x="198674" y="397350"/>
                </a:lnTo>
                <a:lnTo>
                  <a:pt x="1157521" y="397352"/>
                </a:lnTo>
                <a:lnTo>
                  <a:pt x="1203075" y="392105"/>
                </a:lnTo>
                <a:lnTo>
                  <a:pt x="1244893" y="377158"/>
                </a:lnTo>
                <a:lnTo>
                  <a:pt x="1281782" y="353705"/>
                </a:lnTo>
                <a:lnTo>
                  <a:pt x="1312550" y="322938"/>
                </a:lnTo>
                <a:lnTo>
                  <a:pt x="1336003" y="286049"/>
                </a:lnTo>
                <a:lnTo>
                  <a:pt x="1350950" y="244230"/>
                </a:lnTo>
                <a:lnTo>
                  <a:pt x="1356198" y="198676"/>
                </a:lnTo>
                <a:lnTo>
                  <a:pt x="1350951" y="153121"/>
                </a:lnTo>
                <a:lnTo>
                  <a:pt x="1336004" y="111303"/>
                </a:lnTo>
                <a:lnTo>
                  <a:pt x="1312551" y="74414"/>
                </a:lnTo>
                <a:lnTo>
                  <a:pt x="1281784" y="43646"/>
                </a:lnTo>
                <a:lnTo>
                  <a:pt x="1244895" y="20193"/>
                </a:lnTo>
                <a:lnTo>
                  <a:pt x="1203076" y="5247"/>
                </a:lnTo>
                <a:lnTo>
                  <a:pt x="1157522" y="0"/>
                </a:lnTo>
                <a:close/>
              </a:path>
            </a:pathLst>
          </a:custGeom>
          <a:solidFill>
            <a:srgbClr val="A1A6AA"/>
          </a:solidFill>
        </p:spPr>
        <p:txBody>
          <a:bodyPr wrap="square" lIns="0" tIns="0" rIns="0" bIns="0" rtlCol="0"/>
          <a:lstStyle/>
          <a:p>
            <a:endParaRPr/>
          </a:p>
        </p:txBody>
      </p:sp>
      <p:sp>
        <p:nvSpPr>
          <p:cNvPr id="41" name="object 41"/>
          <p:cNvSpPr txBox="1"/>
          <p:nvPr/>
        </p:nvSpPr>
        <p:spPr>
          <a:xfrm>
            <a:off x="9386004" y="6072123"/>
            <a:ext cx="1004569" cy="269240"/>
          </a:xfrm>
          <a:prstGeom prst="rect">
            <a:avLst/>
          </a:prstGeom>
        </p:spPr>
        <p:txBody>
          <a:bodyPr vert="horz" wrap="square" lIns="0" tIns="12700" rIns="0" bIns="0" rtlCol="0">
            <a:spAutoFit/>
          </a:bodyPr>
          <a:lstStyle/>
          <a:p>
            <a:pPr marL="12700">
              <a:lnSpc>
                <a:spcPct val="100000"/>
              </a:lnSpc>
              <a:spcBef>
                <a:spcPts val="100"/>
              </a:spcBef>
            </a:pPr>
            <a:r>
              <a:rPr sz="1600" b="1" spc="-10" dirty="0">
                <a:solidFill>
                  <a:srgbClr val="FFFFFF"/>
                </a:solidFill>
                <a:latin typeface="Arial"/>
                <a:cs typeface="Arial"/>
              </a:rPr>
              <a:t>TACEVAC</a:t>
            </a:r>
            <a:endParaRPr sz="1600">
              <a:latin typeface="Arial"/>
              <a:cs typeface="Arial"/>
            </a:endParaRPr>
          </a:p>
        </p:txBody>
      </p:sp>
      <p:sp>
        <p:nvSpPr>
          <p:cNvPr id="42" name="object 42"/>
          <p:cNvSpPr/>
          <p:nvPr/>
        </p:nvSpPr>
        <p:spPr>
          <a:xfrm>
            <a:off x="3161144" y="1217800"/>
            <a:ext cx="38100" cy="4458970"/>
          </a:xfrm>
          <a:custGeom>
            <a:avLst/>
            <a:gdLst/>
            <a:ahLst/>
            <a:cxnLst/>
            <a:rect l="l" t="t" r="r" b="b"/>
            <a:pathLst>
              <a:path w="38100" h="4458970">
                <a:moveTo>
                  <a:pt x="19051" y="0"/>
                </a:moveTo>
                <a:lnTo>
                  <a:pt x="11636" y="1496"/>
                </a:lnTo>
                <a:lnTo>
                  <a:pt x="5581" y="5579"/>
                </a:lnTo>
                <a:lnTo>
                  <a:pt x="1498" y="11634"/>
                </a:lnTo>
                <a:lnTo>
                  <a:pt x="1" y="19088"/>
                </a:lnTo>
                <a:lnTo>
                  <a:pt x="1498" y="26503"/>
                </a:lnTo>
                <a:lnTo>
                  <a:pt x="5581" y="32558"/>
                </a:lnTo>
                <a:lnTo>
                  <a:pt x="11636" y="36641"/>
                </a:lnTo>
                <a:lnTo>
                  <a:pt x="19051" y="38138"/>
                </a:lnTo>
                <a:lnTo>
                  <a:pt x="26466" y="36641"/>
                </a:lnTo>
                <a:lnTo>
                  <a:pt x="32521" y="32558"/>
                </a:lnTo>
                <a:lnTo>
                  <a:pt x="36604" y="26503"/>
                </a:lnTo>
                <a:lnTo>
                  <a:pt x="38101" y="19050"/>
                </a:lnTo>
                <a:lnTo>
                  <a:pt x="36604" y="11634"/>
                </a:lnTo>
                <a:lnTo>
                  <a:pt x="32521" y="5579"/>
                </a:lnTo>
                <a:lnTo>
                  <a:pt x="26466" y="1496"/>
                </a:lnTo>
                <a:lnTo>
                  <a:pt x="19051" y="0"/>
                </a:lnTo>
                <a:close/>
              </a:path>
              <a:path w="38100" h="4458970">
                <a:moveTo>
                  <a:pt x="19051" y="152438"/>
                </a:moveTo>
                <a:lnTo>
                  <a:pt x="11636" y="153935"/>
                </a:lnTo>
                <a:lnTo>
                  <a:pt x="5581" y="158017"/>
                </a:lnTo>
                <a:lnTo>
                  <a:pt x="1498" y="164072"/>
                </a:lnTo>
                <a:lnTo>
                  <a:pt x="1" y="171526"/>
                </a:lnTo>
                <a:lnTo>
                  <a:pt x="1498" y="178941"/>
                </a:lnTo>
                <a:lnTo>
                  <a:pt x="5581" y="184996"/>
                </a:lnTo>
                <a:lnTo>
                  <a:pt x="11636" y="189079"/>
                </a:lnTo>
                <a:lnTo>
                  <a:pt x="19051" y="190576"/>
                </a:lnTo>
                <a:lnTo>
                  <a:pt x="26466" y="189079"/>
                </a:lnTo>
                <a:lnTo>
                  <a:pt x="32521" y="184996"/>
                </a:lnTo>
                <a:lnTo>
                  <a:pt x="36604" y="178941"/>
                </a:lnTo>
                <a:lnTo>
                  <a:pt x="38101" y="171488"/>
                </a:lnTo>
                <a:lnTo>
                  <a:pt x="36604" y="164072"/>
                </a:lnTo>
                <a:lnTo>
                  <a:pt x="32521" y="158017"/>
                </a:lnTo>
                <a:lnTo>
                  <a:pt x="26466" y="153935"/>
                </a:lnTo>
                <a:lnTo>
                  <a:pt x="19051" y="152438"/>
                </a:lnTo>
                <a:close/>
              </a:path>
              <a:path w="38100" h="4458970">
                <a:moveTo>
                  <a:pt x="19051" y="304876"/>
                </a:moveTo>
                <a:lnTo>
                  <a:pt x="11636" y="306373"/>
                </a:lnTo>
                <a:lnTo>
                  <a:pt x="5581" y="310455"/>
                </a:lnTo>
                <a:lnTo>
                  <a:pt x="1498" y="316510"/>
                </a:lnTo>
                <a:lnTo>
                  <a:pt x="1" y="323964"/>
                </a:lnTo>
                <a:lnTo>
                  <a:pt x="1498" y="331379"/>
                </a:lnTo>
                <a:lnTo>
                  <a:pt x="5581" y="337434"/>
                </a:lnTo>
                <a:lnTo>
                  <a:pt x="11636" y="341517"/>
                </a:lnTo>
                <a:lnTo>
                  <a:pt x="19051" y="343014"/>
                </a:lnTo>
                <a:lnTo>
                  <a:pt x="26466" y="341517"/>
                </a:lnTo>
                <a:lnTo>
                  <a:pt x="32521" y="337434"/>
                </a:lnTo>
                <a:lnTo>
                  <a:pt x="36604" y="331379"/>
                </a:lnTo>
                <a:lnTo>
                  <a:pt x="38101" y="323926"/>
                </a:lnTo>
                <a:lnTo>
                  <a:pt x="36604" y="316510"/>
                </a:lnTo>
                <a:lnTo>
                  <a:pt x="32521" y="310455"/>
                </a:lnTo>
                <a:lnTo>
                  <a:pt x="26466" y="306373"/>
                </a:lnTo>
                <a:lnTo>
                  <a:pt x="19051" y="304876"/>
                </a:lnTo>
                <a:close/>
              </a:path>
              <a:path w="38100" h="4458970">
                <a:moveTo>
                  <a:pt x="19051" y="457314"/>
                </a:moveTo>
                <a:lnTo>
                  <a:pt x="11636" y="458811"/>
                </a:lnTo>
                <a:lnTo>
                  <a:pt x="5581" y="462893"/>
                </a:lnTo>
                <a:lnTo>
                  <a:pt x="1498" y="468948"/>
                </a:lnTo>
                <a:lnTo>
                  <a:pt x="1" y="476402"/>
                </a:lnTo>
                <a:lnTo>
                  <a:pt x="1498" y="483817"/>
                </a:lnTo>
                <a:lnTo>
                  <a:pt x="5581" y="489872"/>
                </a:lnTo>
                <a:lnTo>
                  <a:pt x="11636" y="493955"/>
                </a:lnTo>
                <a:lnTo>
                  <a:pt x="19051" y="495452"/>
                </a:lnTo>
                <a:lnTo>
                  <a:pt x="26466" y="493955"/>
                </a:lnTo>
                <a:lnTo>
                  <a:pt x="32521" y="489872"/>
                </a:lnTo>
                <a:lnTo>
                  <a:pt x="36604" y="483817"/>
                </a:lnTo>
                <a:lnTo>
                  <a:pt x="38101" y="476364"/>
                </a:lnTo>
                <a:lnTo>
                  <a:pt x="36604" y="468948"/>
                </a:lnTo>
                <a:lnTo>
                  <a:pt x="32521" y="462893"/>
                </a:lnTo>
                <a:lnTo>
                  <a:pt x="26466" y="458811"/>
                </a:lnTo>
                <a:lnTo>
                  <a:pt x="19051" y="457314"/>
                </a:lnTo>
                <a:close/>
              </a:path>
              <a:path w="38100" h="4458970">
                <a:moveTo>
                  <a:pt x="19051" y="609752"/>
                </a:moveTo>
                <a:lnTo>
                  <a:pt x="11636" y="611249"/>
                </a:lnTo>
                <a:lnTo>
                  <a:pt x="5581" y="615331"/>
                </a:lnTo>
                <a:lnTo>
                  <a:pt x="1498" y="621386"/>
                </a:lnTo>
                <a:lnTo>
                  <a:pt x="1" y="628840"/>
                </a:lnTo>
                <a:lnTo>
                  <a:pt x="1498" y="636255"/>
                </a:lnTo>
                <a:lnTo>
                  <a:pt x="5581" y="642310"/>
                </a:lnTo>
                <a:lnTo>
                  <a:pt x="11636" y="646393"/>
                </a:lnTo>
                <a:lnTo>
                  <a:pt x="19051" y="647890"/>
                </a:lnTo>
                <a:lnTo>
                  <a:pt x="26466" y="646393"/>
                </a:lnTo>
                <a:lnTo>
                  <a:pt x="32521" y="642310"/>
                </a:lnTo>
                <a:lnTo>
                  <a:pt x="36604" y="636255"/>
                </a:lnTo>
                <a:lnTo>
                  <a:pt x="38101" y="628802"/>
                </a:lnTo>
                <a:lnTo>
                  <a:pt x="36604" y="621386"/>
                </a:lnTo>
                <a:lnTo>
                  <a:pt x="32521" y="615331"/>
                </a:lnTo>
                <a:lnTo>
                  <a:pt x="26466" y="611249"/>
                </a:lnTo>
                <a:lnTo>
                  <a:pt x="19051" y="609752"/>
                </a:lnTo>
                <a:close/>
              </a:path>
              <a:path w="38100" h="4458970">
                <a:moveTo>
                  <a:pt x="19051" y="762190"/>
                </a:moveTo>
                <a:lnTo>
                  <a:pt x="11636" y="763687"/>
                </a:lnTo>
                <a:lnTo>
                  <a:pt x="5581" y="767769"/>
                </a:lnTo>
                <a:lnTo>
                  <a:pt x="1498" y="773824"/>
                </a:lnTo>
                <a:lnTo>
                  <a:pt x="1" y="781278"/>
                </a:lnTo>
                <a:lnTo>
                  <a:pt x="1498" y="788693"/>
                </a:lnTo>
                <a:lnTo>
                  <a:pt x="5581" y="794748"/>
                </a:lnTo>
                <a:lnTo>
                  <a:pt x="11636" y="798831"/>
                </a:lnTo>
                <a:lnTo>
                  <a:pt x="19051" y="800328"/>
                </a:lnTo>
                <a:lnTo>
                  <a:pt x="26466" y="798831"/>
                </a:lnTo>
                <a:lnTo>
                  <a:pt x="32521" y="794748"/>
                </a:lnTo>
                <a:lnTo>
                  <a:pt x="36604" y="788693"/>
                </a:lnTo>
                <a:lnTo>
                  <a:pt x="38101" y="781240"/>
                </a:lnTo>
                <a:lnTo>
                  <a:pt x="36604" y="773824"/>
                </a:lnTo>
                <a:lnTo>
                  <a:pt x="32521" y="767769"/>
                </a:lnTo>
                <a:lnTo>
                  <a:pt x="26466" y="763687"/>
                </a:lnTo>
                <a:lnTo>
                  <a:pt x="19051" y="762190"/>
                </a:lnTo>
                <a:close/>
              </a:path>
              <a:path w="38100" h="4458970">
                <a:moveTo>
                  <a:pt x="19051" y="914628"/>
                </a:moveTo>
                <a:lnTo>
                  <a:pt x="11636" y="916125"/>
                </a:lnTo>
                <a:lnTo>
                  <a:pt x="5581" y="920207"/>
                </a:lnTo>
                <a:lnTo>
                  <a:pt x="1498" y="926263"/>
                </a:lnTo>
                <a:lnTo>
                  <a:pt x="1" y="933716"/>
                </a:lnTo>
                <a:lnTo>
                  <a:pt x="1498" y="941131"/>
                </a:lnTo>
                <a:lnTo>
                  <a:pt x="5581" y="947186"/>
                </a:lnTo>
                <a:lnTo>
                  <a:pt x="11636" y="951269"/>
                </a:lnTo>
                <a:lnTo>
                  <a:pt x="19051" y="952766"/>
                </a:lnTo>
                <a:lnTo>
                  <a:pt x="26466" y="951269"/>
                </a:lnTo>
                <a:lnTo>
                  <a:pt x="32521" y="947186"/>
                </a:lnTo>
                <a:lnTo>
                  <a:pt x="36604" y="941131"/>
                </a:lnTo>
                <a:lnTo>
                  <a:pt x="38101" y="933678"/>
                </a:lnTo>
                <a:lnTo>
                  <a:pt x="36604" y="926263"/>
                </a:lnTo>
                <a:lnTo>
                  <a:pt x="32521" y="920207"/>
                </a:lnTo>
                <a:lnTo>
                  <a:pt x="26466" y="916125"/>
                </a:lnTo>
                <a:lnTo>
                  <a:pt x="19051" y="914628"/>
                </a:lnTo>
                <a:close/>
              </a:path>
              <a:path w="38100" h="4458970">
                <a:moveTo>
                  <a:pt x="19051" y="1067066"/>
                </a:moveTo>
                <a:lnTo>
                  <a:pt x="11636" y="1068563"/>
                </a:lnTo>
                <a:lnTo>
                  <a:pt x="5581" y="1072645"/>
                </a:lnTo>
                <a:lnTo>
                  <a:pt x="1498" y="1078701"/>
                </a:lnTo>
                <a:lnTo>
                  <a:pt x="1" y="1086154"/>
                </a:lnTo>
                <a:lnTo>
                  <a:pt x="1498" y="1093569"/>
                </a:lnTo>
                <a:lnTo>
                  <a:pt x="5581" y="1099625"/>
                </a:lnTo>
                <a:lnTo>
                  <a:pt x="11636" y="1103707"/>
                </a:lnTo>
                <a:lnTo>
                  <a:pt x="19051" y="1105204"/>
                </a:lnTo>
                <a:lnTo>
                  <a:pt x="26466" y="1103707"/>
                </a:lnTo>
                <a:lnTo>
                  <a:pt x="32521" y="1099625"/>
                </a:lnTo>
                <a:lnTo>
                  <a:pt x="36604" y="1093569"/>
                </a:lnTo>
                <a:lnTo>
                  <a:pt x="38101" y="1086116"/>
                </a:lnTo>
                <a:lnTo>
                  <a:pt x="36604" y="1078701"/>
                </a:lnTo>
                <a:lnTo>
                  <a:pt x="32521" y="1072645"/>
                </a:lnTo>
                <a:lnTo>
                  <a:pt x="26466" y="1068563"/>
                </a:lnTo>
                <a:lnTo>
                  <a:pt x="19051" y="1067066"/>
                </a:lnTo>
                <a:close/>
              </a:path>
              <a:path w="38100" h="4458970">
                <a:moveTo>
                  <a:pt x="19051" y="1219504"/>
                </a:moveTo>
                <a:lnTo>
                  <a:pt x="11636" y="1221001"/>
                </a:lnTo>
                <a:lnTo>
                  <a:pt x="5581" y="1225084"/>
                </a:lnTo>
                <a:lnTo>
                  <a:pt x="1498" y="1231139"/>
                </a:lnTo>
                <a:lnTo>
                  <a:pt x="1" y="1238592"/>
                </a:lnTo>
                <a:lnTo>
                  <a:pt x="1498" y="1246007"/>
                </a:lnTo>
                <a:lnTo>
                  <a:pt x="5581" y="1252063"/>
                </a:lnTo>
                <a:lnTo>
                  <a:pt x="11636" y="1256145"/>
                </a:lnTo>
                <a:lnTo>
                  <a:pt x="19051" y="1257642"/>
                </a:lnTo>
                <a:lnTo>
                  <a:pt x="26466" y="1256145"/>
                </a:lnTo>
                <a:lnTo>
                  <a:pt x="32521" y="1252063"/>
                </a:lnTo>
                <a:lnTo>
                  <a:pt x="36604" y="1246007"/>
                </a:lnTo>
                <a:lnTo>
                  <a:pt x="38101" y="1238554"/>
                </a:lnTo>
                <a:lnTo>
                  <a:pt x="36604" y="1231139"/>
                </a:lnTo>
                <a:lnTo>
                  <a:pt x="32521" y="1225084"/>
                </a:lnTo>
                <a:lnTo>
                  <a:pt x="26466" y="1221001"/>
                </a:lnTo>
                <a:lnTo>
                  <a:pt x="19051" y="1219504"/>
                </a:lnTo>
                <a:close/>
              </a:path>
              <a:path w="38100" h="4458970">
                <a:moveTo>
                  <a:pt x="19051" y="1371942"/>
                </a:moveTo>
                <a:lnTo>
                  <a:pt x="11636" y="1373439"/>
                </a:lnTo>
                <a:lnTo>
                  <a:pt x="5581" y="1377522"/>
                </a:lnTo>
                <a:lnTo>
                  <a:pt x="1498" y="1383577"/>
                </a:lnTo>
                <a:lnTo>
                  <a:pt x="1" y="1391031"/>
                </a:lnTo>
                <a:lnTo>
                  <a:pt x="1498" y="1398445"/>
                </a:lnTo>
                <a:lnTo>
                  <a:pt x="5581" y="1404501"/>
                </a:lnTo>
                <a:lnTo>
                  <a:pt x="11636" y="1408583"/>
                </a:lnTo>
                <a:lnTo>
                  <a:pt x="19051" y="1410081"/>
                </a:lnTo>
                <a:lnTo>
                  <a:pt x="26466" y="1408583"/>
                </a:lnTo>
                <a:lnTo>
                  <a:pt x="32521" y="1404501"/>
                </a:lnTo>
                <a:lnTo>
                  <a:pt x="36604" y="1398445"/>
                </a:lnTo>
                <a:lnTo>
                  <a:pt x="38101" y="1390992"/>
                </a:lnTo>
                <a:lnTo>
                  <a:pt x="36604" y="1383577"/>
                </a:lnTo>
                <a:lnTo>
                  <a:pt x="32521" y="1377522"/>
                </a:lnTo>
                <a:lnTo>
                  <a:pt x="26466" y="1373439"/>
                </a:lnTo>
                <a:lnTo>
                  <a:pt x="19051" y="1371942"/>
                </a:lnTo>
                <a:close/>
              </a:path>
              <a:path w="38100" h="4458970">
                <a:moveTo>
                  <a:pt x="19051" y="1524381"/>
                </a:moveTo>
                <a:lnTo>
                  <a:pt x="11636" y="1525877"/>
                </a:lnTo>
                <a:lnTo>
                  <a:pt x="5581" y="1529960"/>
                </a:lnTo>
                <a:lnTo>
                  <a:pt x="1498" y="1536015"/>
                </a:lnTo>
                <a:lnTo>
                  <a:pt x="1" y="1543469"/>
                </a:lnTo>
                <a:lnTo>
                  <a:pt x="1498" y="1550884"/>
                </a:lnTo>
                <a:lnTo>
                  <a:pt x="5581" y="1556939"/>
                </a:lnTo>
                <a:lnTo>
                  <a:pt x="11636" y="1561022"/>
                </a:lnTo>
                <a:lnTo>
                  <a:pt x="19051" y="1562519"/>
                </a:lnTo>
                <a:lnTo>
                  <a:pt x="26466" y="1561022"/>
                </a:lnTo>
                <a:lnTo>
                  <a:pt x="32521" y="1556939"/>
                </a:lnTo>
                <a:lnTo>
                  <a:pt x="36604" y="1550884"/>
                </a:lnTo>
                <a:lnTo>
                  <a:pt x="38101" y="1543431"/>
                </a:lnTo>
                <a:lnTo>
                  <a:pt x="36604" y="1536015"/>
                </a:lnTo>
                <a:lnTo>
                  <a:pt x="32521" y="1529960"/>
                </a:lnTo>
                <a:lnTo>
                  <a:pt x="26466" y="1525877"/>
                </a:lnTo>
                <a:lnTo>
                  <a:pt x="19051" y="1524381"/>
                </a:lnTo>
                <a:close/>
              </a:path>
              <a:path w="38100" h="4458970">
                <a:moveTo>
                  <a:pt x="19051" y="1676817"/>
                </a:moveTo>
                <a:lnTo>
                  <a:pt x="11636" y="1678314"/>
                </a:lnTo>
                <a:lnTo>
                  <a:pt x="5581" y="1682397"/>
                </a:lnTo>
                <a:lnTo>
                  <a:pt x="1498" y="1688452"/>
                </a:lnTo>
                <a:lnTo>
                  <a:pt x="1" y="1695907"/>
                </a:lnTo>
                <a:lnTo>
                  <a:pt x="1498" y="1703322"/>
                </a:lnTo>
                <a:lnTo>
                  <a:pt x="5581" y="1709377"/>
                </a:lnTo>
                <a:lnTo>
                  <a:pt x="11636" y="1713460"/>
                </a:lnTo>
                <a:lnTo>
                  <a:pt x="19051" y="1714957"/>
                </a:lnTo>
                <a:lnTo>
                  <a:pt x="26466" y="1713460"/>
                </a:lnTo>
                <a:lnTo>
                  <a:pt x="32521" y="1709377"/>
                </a:lnTo>
                <a:lnTo>
                  <a:pt x="36604" y="1703322"/>
                </a:lnTo>
                <a:lnTo>
                  <a:pt x="38101" y="1695867"/>
                </a:lnTo>
                <a:lnTo>
                  <a:pt x="36604" y="1688452"/>
                </a:lnTo>
                <a:lnTo>
                  <a:pt x="32521" y="1682397"/>
                </a:lnTo>
                <a:lnTo>
                  <a:pt x="26466" y="1678314"/>
                </a:lnTo>
                <a:lnTo>
                  <a:pt x="19051" y="1676817"/>
                </a:lnTo>
                <a:close/>
              </a:path>
              <a:path w="38100" h="4458970">
                <a:moveTo>
                  <a:pt x="19051" y="1829257"/>
                </a:moveTo>
                <a:lnTo>
                  <a:pt x="11636" y="1830754"/>
                </a:lnTo>
                <a:lnTo>
                  <a:pt x="5581" y="1834836"/>
                </a:lnTo>
                <a:lnTo>
                  <a:pt x="1498" y="1840891"/>
                </a:lnTo>
                <a:lnTo>
                  <a:pt x="1" y="1848345"/>
                </a:lnTo>
                <a:lnTo>
                  <a:pt x="1498" y="1855760"/>
                </a:lnTo>
                <a:lnTo>
                  <a:pt x="5581" y="1861815"/>
                </a:lnTo>
                <a:lnTo>
                  <a:pt x="11636" y="1865898"/>
                </a:lnTo>
                <a:lnTo>
                  <a:pt x="19051" y="1867395"/>
                </a:lnTo>
                <a:lnTo>
                  <a:pt x="26466" y="1865898"/>
                </a:lnTo>
                <a:lnTo>
                  <a:pt x="32521" y="1861815"/>
                </a:lnTo>
                <a:lnTo>
                  <a:pt x="36604" y="1855760"/>
                </a:lnTo>
                <a:lnTo>
                  <a:pt x="38101" y="1848307"/>
                </a:lnTo>
                <a:lnTo>
                  <a:pt x="36604" y="1840891"/>
                </a:lnTo>
                <a:lnTo>
                  <a:pt x="32521" y="1834836"/>
                </a:lnTo>
                <a:lnTo>
                  <a:pt x="26466" y="1830754"/>
                </a:lnTo>
                <a:lnTo>
                  <a:pt x="19051" y="1829257"/>
                </a:lnTo>
                <a:close/>
              </a:path>
              <a:path w="38100" h="4458970">
                <a:moveTo>
                  <a:pt x="19051" y="1981694"/>
                </a:moveTo>
                <a:lnTo>
                  <a:pt x="11636" y="1983191"/>
                </a:lnTo>
                <a:lnTo>
                  <a:pt x="5581" y="1987273"/>
                </a:lnTo>
                <a:lnTo>
                  <a:pt x="1498" y="1993329"/>
                </a:lnTo>
                <a:lnTo>
                  <a:pt x="1" y="2000782"/>
                </a:lnTo>
                <a:lnTo>
                  <a:pt x="1498" y="2008197"/>
                </a:lnTo>
                <a:lnTo>
                  <a:pt x="5581" y="2014252"/>
                </a:lnTo>
                <a:lnTo>
                  <a:pt x="11636" y="2018335"/>
                </a:lnTo>
                <a:lnTo>
                  <a:pt x="19051" y="2019832"/>
                </a:lnTo>
                <a:lnTo>
                  <a:pt x="26466" y="2018335"/>
                </a:lnTo>
                <a:lnTo>
                  <a:pt x="32521" y="2014252"/>
                </a:lnTo>
                <a:lnTo>
                  <a:pt x="36604" y="2008197"/>
                </a:lnTo>
                <a:lnTo>
                  <a:pt x="38101" y="2000744"/>
                </a:lnTo>
                <a:lnTo>
                  <a:pt x="36604" y="1993329"/>
                </a:lnTo>
                <a:lnTo>
                  <a:pt x="32521" y="1987273"/>
                </a:lnTo>
                <a:lnTo>
                  <a:pt x="26466" y="1983191"/>
                </a:lnTo>
                <a:lnTo>
                  <a:pt x="19051" y="1981694"/>
                </a:lnTo>
                <a:close/>
              </a:path>
              <a:path w="38100" h="4458970">
                <a:moveTo>
                  <a:pt x="19051" y="2134132"/>
                </a:moveTo>
                <a:lnTo>
                  <a:pt x="11636" y="2135629"/>
                </a:lnTo>
                <a:lnTo>
                  <a:pt x="5581" y="2139711"/>
                </a:lnTo>
                <a:lnTo>
                  <a:pt x="1498" y="2145767"/>
                </a:lnTo>
                <a:lnTo>
                  <a:pt x="1" y="2153220"/>
                </a:lnTo>
                <a:lnTo>
                  <a:pt x="1498" y="2160635"/>
                </a:lnTo>
                <a:lnTo>
                  <a:pt x="5581" y="2166690"/>
                </a:lnTo>
                <a:lnTo>
                  <a:pt x="11636" y="2170773"/>
                </a:lnTo>
                <a:lnTo>
                  <a:pt x="19051" y="2172270"/>
                </a:lnTo>
                <a:lnTo>
                  <a:pt x="26466" y="2170773"/>
                </a:lnTo>
                <a:lnTo>
                  <a:pt x="32521" y="2166690"/>
                </a:lnTo>
                <a:lnTo>
                  <a:pt x="36604" y="2160635"/>
                </a:lnTo>
                <a:lnTo>
                  <a:pt x="38101" y="2153182"/>
                </a:lnTo>
                <a:lnTo>
                  <a:pt x="36604" y="2145767"/>
                </a:lnTo>
                <a:lnTo>
                  <a:pt x="32521" y="2139711"/>
                </a:lnTo>
                <a:lnTo>
                  <a:pt x="26466" y="2135629"/>
                </a:lnTo>
                <a:lnTo>
                  <a:pt x="19051" y="2134132"/>
                </a:lnTo>
                <a:close/>
              </a:path>
              <a:path w="38100" h="4458970">
                <a:moveTo>
                  <a:pt x="19051" y="2286570"/>
                </a:moveTo>
                <a:lnTo>
                  <a:pt x="11635" y="2288067"/>
                </a:lnTo>
                <a:lnTo>
                  <a:pt x="5580" y="2292149"/>
                </a:lnTo>
                <a:lnTo>
                  <a:pt x="1498" y="2298205"/>
                </a:lnTo>
                <a:lnTo>
                  <a:pt x="1" y="2305658"/>
                </a:lnTo>
                <a:lnTo>
                  <a:pt x="1498" y="2313073"/>
                </a:lnTo>
                <a:lnTo>
                  <a:pt x="5580" y="2319129"/>
                </a:lnTo>
                <a:lnTo>
                  <a:pt x="11635" y="2323211"/>
                </a:lnTo>
                <a:lnTo>
                  <a:pt x="19051" y="2324708"/>
                </a:lnTo>
                <a:lnTo>
                  <a:pt x="26466" y="2323211"/>
                </a:lnTo>
                <a:lnTo>
                  <a:pt x="32521" y="2319129"/>
                </a:lnTo>
                <a:lnTo>
                  <a:pt x="36604" y="2313073"/>
                </a:lnTo>
                <a:lnTo>
                  <a:pt x="38101" y="2305620"/>
                </a:lnTo>
                <a:lnTo>
                  <a:pt x="36604" y="2298205"/>
                </a:lnTo>
                <a:lnTo>
                  <a:pt x="32521" y="2292149"/>
                </a:lnTo>
                <a:lnTo>
                  <a:pt x="26466" y="2288067"/>
                </a:lnTo>
                <a:lnTo>
                  <a:pt x="19051" y="2286570"/>
                </a:lnTo>
                <a:close/>
              </a:path>
              <a:path w="38100" h="4458970">
                <a:moveTo>
                  <a:pt x="19051" y="2439008"/>
                </a:moveTo>
                <a:lnTo>
                  <a:pt x="11635" y="2440505"/>
                </a:lnTo>
                <a:lnTo>
                  <a:pt x="5580" y="2444588"/>
                </a:lnTo>
                <a:lnTo>
                  <a:pt x="1498" y="2450643"/>
                </a:lnTo>
                <a:lnTo>
                  <a:pt x="1" y="2458096"/>
                </a:lnTo>
                <a:lnTo>
                  <a:pt x="1498" y="2465511"/>
                </a:lnTo>
                <a:lnTo>
                  <a:pt x="5580" y="2471566"/>
                </a:lnTo>
                <a:lnTo>
                  <a:pt x="11635" y="2475649"/>
                </a:lnTo>
                <a:lnTo>
                  <a:pt x="19051" y="2477146"/>
                </a:lnTo>
                <a:lnTo>
                  <a:pt x="26466" y="2475649"/>
                </a:lnTo>
                <a:lnTo>
                  <a:pt x="32521" y="2471566"/>
                </a:lnTo>
                <a:lnTo>
                  <a:pt x="36604" y="2465511"/>
                </a:lnTo>
                <a:lnTo>
                  <a:pt x="38101" y="2458058"/>
                </a:lnTo>
                <a:lnTo>
                  <a:pt x="36604" y="2450643"/>
                </a:lnTo>
                <a:lnTo>
                  <a:pt x="32521" y="2444588"/>
                </a:lnTo>
                <a:lnTo>
                  <a:pt x="26466" y="2440505"/>
                </a:lnTo>
                <a:lnTo>
                  <a:pt x="19051" y="2439008"/>
                </a:lnTo>
                <a:close/>
              </a:path>
              <a:path w="38100" h="4458970">
                <a:moveTo>
                  <a:pt x="19051" y="2591446"/>
                </a:moveTo>
                <a:lnTo>
                  <a:pt x="11635" y="2592943"/>
                </a:lnTo>
                <a:lnTo>
                  <a:pt x="5580" y="2597026"/>
                </a:lnTo>
                <a:lnTo>
                  <a:pt x="1498" y="2603081"/>
                </a:lnTo>
                <a:lnTo>
                  <a:pt x="1" y="2610534"/>
                </a:lnTo>
                <a:lnTo>
                  <a:pt x="1498" y="2617949"/>
                </a:lnTo>
                <a:lnTo>
                  <a:pt x="5580" y="2624004"/>
                </a:lnTo>
                <a:lnTo>
                  <a:pt x="11635" y="2628087"/>
                </a:lnTo>
                <a:lnTo>
                  <a:pt x="19051" y="2629584"/>
                </a:lnTo>
                <a:lnTo>
                  <a:pt x="26466" y="2628087"/>
                </a:lnTo>
                <a:lnTo>
                  <a:pt x="32521" y="2624004"/>
                </a:lnTo>
                <a:lnTo>
                  <a:pt x="36604" y="2617949"/>
                </a:lnTo>
                <a:lnTo>
                  <a:pt x="38101" y="2610496"/>
                </a:lnTo>
                <a:lnTo>
                  <a:pt x="36604" y="2603081"/>
                </a:lnTo>
                <a:lnTo>
                  <a:pt x="32521" y="2597026"/>
                </a:lnTo>
                <a:lnTo>
                  <a:pt x="26466" y="2592943"/>
                </a:lnTo>
                <a:lnTo>
                  <a:pt x="19051" y="2591446"/>
                </a:lnTo>
                <a:close/>
              </a:path>
              <a:path w="38100" h="4458970">
                <a:moveTo>
                  <a:pt x="19051" y="2743884"/>
                </a:moveTo>
                <a:lnTo>
                  <a:pt x="11635" y="2745381"/>
                </a:lnTo>
                <a:lnTo>
                  <a:pt x="5580" y="2749464"/>
                </a:lnTo>
                <a:lnTo>
                  <a:pt x="1498" y="2755519"/>
                </a:lnTo>
                <a:lnTo>
                  <a:pt x="1" y="2762972"/>
                </a:lnTo>
                <a:lnTo>
                  <a:pt x="1498" y="2770387"/>
                </a:lnTo>
                <a:lnTo>
                  <a:pt x="5580" y="2776442"/>
                </a:lnTo>
                <a:lnTo>
                  <a:pt x="11635" y="2780525"/>
                </a:lnTo>
                <a:lnTo>
                  <a:pt x="19051" y="2782022"/>
                </a:lnTo>
                <a:lnTo>
                  <a:pt x="26466" y="2780525"/>
                </a:lnTo>
                <a:lnTo>
                  <a:pt x="32521" y="2776442"/>
                </a:lnTo>
                <a:lnTo>
                  <a:pt x="36604" y="2770387"/>
                </a:lnTo>
                <a:lnTo>
                  <a:pt x="38101" y="2762934"/>
                </a:lnTo>
                <a:lnTo>
                  <a:pt x="36604" y="2755519"/>
                </a:lnTo>
                <a:lnTo>
                  <a:pt x="32521" y="2749464"/>
                </a:lnTo>
                <a:lnTo>
                  <a:pt x="26466" y="2745381"/>
                </a:lnTo>
                <a:lnTo>
                  <a:pt x="19051" y="2743884"/>
                </a:lnTo>
                <a:close/>
              </a:path>
              <a:path w="38100" h="4458970">
                <a:moveTo>
                  <a:pt x="19051" y="2896322"/>
                </a:moveTo>
                <a:lnTo>
                  <a:pt x="11635" y="2897819"/>
                </a:lnTo>
                <a:lnTo>
                  <a:pt x="5580" y="2901902"/>
                </a:lnTo>
                <a:lnTo>
                  <a:pt x="1498" y="2907957"/>
                </a:lnTo>
                <a:lnTo>
                  <a:pt x="1" y="2915410"/>
                </a:lnTo>
                <a:lnTo>
                  <a:pt x="1498" y="2922825"/>
                </a:lnTo>
                <a:lnTo>
                  <a:pt x="5580" y="2928880"/>
                </a:lnTo>
                <a:lnTo>
                  <a:pt x="11635" y="2932963"/>
                </a:lnTo>
                <a:lnTo>
                  <a:pt x="19051" y="2934460"/>
                </a:lnTo>
                <a:lnTo>
                  <a:pt x="26466" y="2932963"/>
                </a:lnTo>
                <a:lnTo>
                  <a:pt x="32521" y="2928880"/>
                </a:lnTo>
                <a:lnTo>
                  <a:pt x="36604" y="2922825"/>
                </a:lnTo>
                <a:lnTo>
                  <a:pt x="38101" y="2915372"/>
                </a:lnTo>
                <a:lnTo>
                  <a:pt x="36604" y="2907957"/>
                </a:lnTo>
                <a:lnTo>
                  <a:pt x="32521" y="2901902"/>
                </a:lnTo>
                <a:lnTo>
                  <a:pt x="26466" y="2897819"/>
                </a:lnTo>
                <a:lnTo>
                  <a:pt x="19051" y="2896322"/>
                </a:lnTo>
                <a:close/>
              </a:path>
              <a:path w="38100" h="4458970">
                <a:moveTo>
                  <a:pt x="19051" y="3048760"/>
                </a:moveTo>
                <a:lnTo>
                  <a:pt x="11635" y="3050257"/>
                </a:lnTo>
                <a:lnTo>
                  <a:pt x="5580" y="3054340"/>
                </a:lnTo>
                <a:lnTo>
                  <a:pt x="1498" y="3060395"/>
                </a:lnTo>
                <a:lnTo>
                  <a:pt x="1" y="3067848"/>
                </a:lnTo>
                <a:lnTo>
                  <a:pt x="1498" y="3075263"/>
                </a:lnTo>
                <a:lnTo>
                  <a:pt x="5580" y="3081319"/>
                </a:lnTo>
                <a:lnTo>
                  <a:pt x="11635" y="3085401"/>
                </a:lnTo>
                <a:lnTo>
                  <a:pt x="19051" y="3086898"/>
                </a:lnTo>
                <a:lnTo>
                  <a:pt x="26466" y="3085401"/>
                </a:lnTo>
                <a:lnTo>
                  <a:pt x="32521" y="3081319"/>
                </a:lnTo>
                <a:lnTo>
                  <a:pt x="36604" y="3075263"/>
                </a:lnTo>
                <a:lnTo>
                  <a:pt x="38101" y="3067810"/>
                </a:lnTo>
                <a:lnTo>
                  <a:pt x="36604" y="3060395"/>
                </a:lnTo>
                <a:lnTo>
                  <a:pt x="32521" y="3054340"/>
                </a:lnTo>
                <a:lnTo>
                  <a:pt x="26466" y="3050257"/>
                </a:lnTo>
                <a:lnTo>
                  <a:pt x="19051" y="3048760"/>
                </a:lnTo>
                <a:close/>
              </a:path>
              <a:path w="38100" h="4458970">
                <a:moveTo>
                  <a:pt x="19051" y="3201198"/>
                </a:moveTo>
                <a:lnTo>
                  <a:pt x="11635" y="3202695"/>
                </a:lnTo>
                <a:lnTo>
                  <a:pt x="5580" y="3206778"/>
                </a:lnTo>
                <a:lnTo>
                  <a:pt x="1498" y="3212833"/>
                </a:lnTo>
                <a:lnTo>
                  <a:pt x="1" y="3220286"/>
                </a:lnTo>
                <a:lnTo>
                  <a:pt x="1498" y="3227701"/>
                </a:lnTo>
                <a:lnTo>
                  <a:pt x="5580" y="3233757"/>
                </a:lnTo>
                <a:lnTo>
                  <a:pt x="11635" y="3237839"/>
                </a:lnTo>
                <a:lnTo>
                  <a:pt x="19051" y="3239336"/>
                </a:lnTo>
                <a:lnTo>
                  <a:pt x="26466" y="3237839"/>
                </a:lnTo>
                <a:lnTo>
                  <a:pt x="32521" y="3233757"/>
                </a:lnTo>
                <a:lnTo>
                  <a:pt x="36604" y="3227701"/>
                </a:lnTo>
                <a:lnTo>
                  <a:pt x="38101" y="3220248"/>
                </a:lnTo>
                <a:lnTo>
                  <a:pt x="36604" y="3212833"/>
                </a:lnTo>
                <a:lnTo>
                  <a:pt x="32521" y="3206778"/>
                </a:lnTo>
                <a:lnTo>
                  <a:pt x="26466" y="3202695"/>
                </a:lnTo>
                <a:lnTo>
                  <a:pt x="19051" y="3201198"/>
                </a:lnTo>
                <a:close/>
              </a:path>
              <a:path w="38100" h="4458970">
                <a:moveTo>
                  <a:pt x="19051" y="3353636"/>
                </a:moveTo>
                <a:lnTo>
                  <a:pt x="11635" y="3355134"/>
                </a:lnTo>
                <a:lnTo>
                  <a:pt x="5580" y="3359216"/>
                </a:lnTo>
                <a:lnTo>
                  <a:pt x="1498" y="3365271"/>
                </a:lnTo>
                <a:lnTo>
                  <a:pt x="1" y="3372725"/>
                </a:lnTo>
                <a:lnTo>
                  <a:pt x="1498" y="3380140"/>
                </a:lnTo>
                <a:lnTo>
                  <a:pt x="5580" y="3386195"/>
                </a:lnTo>
                <a:lnTo>
                  <a:pt x="11635" y="3390277"/>
                </a:lnTo>
                <a:lnTo>
                  <a:pt x="19051" y="3391775"/>
                </a:lnTo>
                <a:lnTo>
                  <a:pt x="26466" y="3390277"/>
                </a:lnTo>
                <a:lnTo>
                  <a:pt x="32521" y="3386195"/>
                </a:lnTo>
                <a:lnTo>
                  <a:pt x="36604" y="3380140"/>
                </a:lnTo>
                <a:lnTo>
                  <a:pt x="38101" y="3372686"/>
                </a:lnTo>
                <a:lnTo>
                  <a:pt x="36604" y="3365271"/>
                </a:lnTo>
                <a:lnTo>
                  <a:pt x="32521" y="3359216"/>
                </a:lnTo>
                <a:lnTo>
                  <a:pt x="26466" y="3355134"/>
                </a:lnTo>
                <a:lnTo>
                  <a:pt x="19051" y="3353636"/>
                </a:lnTo>
                <a:close/>
              </a:path>
              <a:path w="38100" h="4458970">
                <a:moveTo>
                  <a:pt x="19051" y="3506075"/>
                </a:moveTo>
                <a:lnTo>
                  <a:pt x="11635" y="3507571"/>
                </a:lnTo>
                <a:lnTo>
                  <a:pt x="5580" y="3511654"/>
                </a:lnTo>
                <a:lnTo>
                  <a:pt x="1498" y="3517709"/>
                </a:lnTo>
                <a:lnTo>
                  <a:pt x="1" y="3525163"/>
                </a:lnTo>
                <a:lnTo>
                  <a:pt x="1498" y="3532578"/>
                </a:lnTo>
                <a:lnTo>
                  <a:pt x="5580" y="3538633"/>
                </a:lnTo>
                <a:lnTo>
                  <a:pt x="11635" y="3542716"/>
                </a:lnTo>
                <a:lnTo>
                  <a:pt x="19051" y="3544213"/>
                </a:lnTo>
                <a:lnTo>
                  <a:pt x="26466" y="3542716"/>
                </a:lnTo>
                <a:lnTo>
                  <a:pt x="32521" y="3538633"/>
                </a:lnTo>
                <a:lnTo>
                  <a:pt x="36604" y="3532578"/>
                </a:lnTo>
                <a:lnTo>
                  <a:pt x="38101" y="3525125"/>
                </a:lnTo>
                <a:lnTo>
                  <a:pt x="36604" y="3517709"/>
                </a:lnTo>
                <a:lnTo>
                  <a:pt x="32521" y="3511654"/>
                </a:lnTo>
                <a:lnTo>
                  <a:pt x="26466" y="3507571"/>
                </a:lnTo>
                <a:lnTo>
                  <a:pt x="19051" y="3506075"/>
                </a:lnTo>
                <a:close/>
              </a:path>
              <a:path w="38100" h="4458970">
                <a:moveTo>
                  <a:pt x="19051" y="3658513"/>
                </a:moveTo>
                <a:lnTo>
                  <a:pt x="11635" y="3660010"/>
                </a:lnTo>
                <a:lnTo>
                  <a:pt x="5580" y="3664092"/>
                </a:lnTo>
                <a:lnTo>
                  <a:pt x="1498" y="3670147"/>
                </a:lnTo>
                <a:lnTo>
                  <a:pt x="1" y="3677601"/>
                </a:lnTo>
                <a:lnTo>
                  <a:pt x="1498" y="3685016"/>
                </a:lnTo>
                <a:lnTo>
                  <a:pt x="5580" y="3691071"/>
                </a:lnTo>
                <a:lnTo>
                  <a:pt x="11635" y="3695154"/>
                </a:lnTo>
                <a:lnTo>
                  <a:pt x="19051" y="3696651"/>
                </a:lnTo>
                <a:lnTo>
                  <a:pt x="26466" y="3695154"/>
                </a:lnTo>
                <a:lnTo>
                  <a:pt x="32521" y="3691071"/>
                </a:lnTo>
                <a:lnTo>
                  <a:pt x="36604" y="3685016"/>
                </a:lnTo>
                <a:lnTo>
                  <a:pt x="38101" y="3677563"/>
                </a:lnTo>
                <a:lnTo>
                  <a:pt x="36604" y="3670147"/>
                </a:lnTo>
                <a:lnTo>
                  <a:pt x="32521" y="3664092"/>
                </a:lnTo>
                <a:lnTo>
                  <a:pt x="26466" y="3660010"/>
                </a:lnTo>
                <a:lnTo>
                  <a:pt x="19051" y="3658513"/>
                </a:lnTo>
                <a:close/>
              </a:path>
              <a:path w="38100" h="4458970">
                <a:moveTo>
                  <a:pt x="19050" y="3810951"/>
                </a:moveTo>
                <a:lnTo>
                  <a:pt x="11635" y="3812448"/>
                </a:lnTo>
                <a:lnTo>
                  <a:pt x="5579" y="3816530"/>
                </a:lnTo>
                <a:lnTo>
                  <a:pt x="1497" y="3822585"/>
                </a:lnTo>
                <a:lnTo>
                  <a:pt x="0" y="3830038"/>
                </a:lnTo>
                <a:lnTo>
                  <a:pt x="1497" y="3837453"/>
                </a:lnTo>
                <a:lnTo>
                  <a:pt x="5579" y="3843508"/>
                </a:lnTo>
                <a:lnTo>
                  <a:pt x="11635" y="3847591"/>
                </a:lnTo>
                <a:lnTo>
                  <a:pt x="19050" y="3849088"/>
                </a:lnTo>
                <a:lnTo>
                  <a:pt x="26465" y="3847591"/>
                </a:lnTo>
                <a:lnTo>
                  <a:pt x="32520" y="3843508"/>
                </a:lnTo>
                <a:lnTo>
                  <a:pt x="36603" y="3837453"/>
                </a:lnTo>
                <a:lnTo>
                  <a:pt x="38100" y="3830001"/>
                </a:lnTo>
                <a:lnTo>
                  <a:pt x="36603" y="3822585"/>
                </a:lnTo>
                <a:lnTo>
                  <a:pt x="32520" y="3816530"/>
                </a:lnTo>
                <a:lnTo>
                  <a:pt x="26465" y="3812448"/>
                </a:lnTo>
                <a:lnTo>
                  <a:pt x="19050" y="3810951"/>
                </a:lnTo>
                <a:close/>
              </a:path>
              <a:path w="38100" h="4458970">
                <a:moveTo>
                  <a:pt x="19050" y="3963388"/>
                </a:moveTo>
                <a:lnTo>
                  <a:pt x="11635" y="3964885"/>
                </a:lnTo>
                <a:lnTo>
                  <a:pt x="5579" y="3968967"/>
                </a:lnTo>
                <a:lnTo>
                  <a:pt x="1497" y="3975023"/>
                </a:lnTo>
                <a:lnTo>
                  <a:pt x="0" y="3982476"/>
                </a:lnTo>
                <a:lnTo>
                  <a:pt x="1497" y="3989891"/>
                </a:lnTo>
                <a:lnTo>
                  <a:pt x="5579" y="3995946"/>
                </a:lnTo>
                <a:lnTo>
                  <a:pt x="11635" y="4000029"/>
                </a:lnTo>
                <a:lnTo>
                  <a:pt x="19050" y="4001526"/>
                </a:lnTo>
                <a:lnTo>
                  <a:pt x="26465" y="4000029"/>
                </a:lnTo>
                <a:lnTo>
                  <a:pt x="32520" y="3995946"/>
                </a:lnTo>
                <a:lnTo>
                  <a:pt x="36603" y="3989891"/>
                </a:lnTo>
                <a:lnTo>
                  <a:pt x="38100" y="3982438"/>
                </a:lnTo>
                <a:lnTo>
                  <a:pt x="36603" y="3975023"/>
                </a:lnTo>
                <a:lnTo>
                  <a:pt x="32520" y="3968967"/>
                </a:lnTo>
                <a:lnTo>
                  <a:pt x="26465" y="3964885"/>
                </a:lnTo>
                <a:lnTo>
                  <a:pt x="19050" y="3963388"/>
                </a:lnTo>
                <a:close/>
              </a:path>
              <a:path w="38100" h="4458970">
                <a:moveTo>
                  <a:pt x="19050" y="4115826"/>
                </a:moveTo>
                <a:lnTo>
                  <a:pt x="11635" y="4117323"/>
                </a:lnTo>
                <a:lnTo>
                  <a:pt x="5579" y="4121405"/>
                </a:lnTo>
                <a:lnTo>
                  <a:pt x="1497" y="4127461"/>
                </a:lnTo>
                <a:lnTo>
                  <a:pt x="0" y="4134914"/>
                </a:lnTo>
                <a:lnTo>
                  <a:pt x="1497" y="4142329"/>
                </a:lnTo>
                <a:lnTo>
                  <a:pt x="5579" y="4148384"/>
                </a:lnTo>
                <a:lnTo>
                  <a:pt x="11635" y="4152467"/>
                </a:lnTo>
                <a:lnTo>
                  <a:pt x="19050" y="4153964"/>
                </a:lnTo>
                <a:lnTo>
                  <a:pt x="26465" y="4152467"/>
                </a:lnTo>
                <a:lnTo>
                  <a:pt x="32520" y="4148384"/>
                </a:lnTo>
                <a:lnTo>
                  <a:pt x="36603" y="4142329"/>
                </a:lnTo>
                <a:lnTo>
                  <a:pt x="38100" y="4134876"/>
                </a:lnTo>
                <a:lnTo>
                  <a:pt x="36603" y="4127461"/>
                </a:lnTo>
                <a:lnTo>
                  <a:pt x="32520" y="4121405"/>
                </a:lnTo>
                <a:lnTo>
                  <a:pt x="26465" y="4117323"/>
                </a:lnTo>
                <a:lnTo>
                  <a:pt x="19050" y="4115826"/>
                </a:lnTo>
                <a:close/>
              </a:path>
              <a:path w="38100" h="4458970">
                <a:moveTo>
                  <a:pt x="19050" y="4268264"/>
                </a:moveTo>
                <a:lnTo>
                  <a:pt x="11635" y="4269761"/>
                </a:lnTo>
                <a:lnTo>
                  <a:pt x="5579" y="4273844"/>
                </a:lnTo>
                <a:lnTo>
                  <a:pt x="1497" y="4279899"/>
                </a:lnTo>
                <a:lnTo>
                  <a:pt x="0" y="4287352"/>
                </a:lnTo>
                <a:lnTo>
                  <a:pt x="1497" y="4294767"/>
                </a:lnTo>
                <a:lnTo>
                  <a:pt x="5579" y="4300823"/>
                </a:lnTo>
                <a:lnTo>
                  <a:pt x="11635" y="4304905"/>
                </a:lnTo>
                <a:lnTo>
                  <a:pt x="19050" y="4306402"/>
                </a:lnTo>
                <a:lnTo>
                  <a:pt x="26465" y="4304905"/>
                </a:lnTo>
                <a:lnTo>
                  <a:pt x="32520" y="4300823"/>
                </a:lnTo>
                <a:lnTo>
                  <a:pt x="36603" y="4294767"/>
                </a:lnTo>
                <a:lnTo>
                  <a:pt x="38100" y="4287314"/>
                </a:lnTo>
                <a:lnTo>
                  <a:pt x="36603" y="4279899"/>
                </a:lnTo>
                <a:lnTo>
                  <a:pt x="32520" y="4273844"/>
                </a:lnTo>
                <a:lnTo>
                  <a:pt x="26465" y="4269761"/>
                </a:lnTo>
                <a:lnTo>
                  <a:pt x="19050" y="4268264"/>
                </a:lnTo>
                <a:close/>
              </a:path>
              <a:path w="38100" h="4458970">
                <a:moveTo>
                  <a:pt x="19050" y="4420702"/>
                </a:moveTo>
                <a:lnTo>
                  <a:pt x="11635" y="4422199"/>
                </a:lnTo>
                <a:lnTo>
                  <a:pt x="5579" y="4426282"/>
                </a:lnTo>
                <a:lnTo>
                  <a:pt x="1497" y="4432337"/>
                </a:lnTo>
                <a:lnTo>
                  <a:pt x="0" y="4439790"/>
                </a:lnTo>
                <a:lnTo>
                  <a:pt x="1497" y="4447205"/>
                </a:lnTo>
                <a:lnTo>
                  <a:pt x="5579" y="4453261"/>
                </a:lnTo>
                <a:lnTo>
                  <a:pt x="11635" y="4457343"/>
                </a:lnTo>
                <a:lnTo>
                  <a:pt x="19050" y="4458840"/>
                </a:lnTo>
                <a:lnTo>
                  <a:pt x="26465" y="4457343"/>
                </a:lnTo>
                <a:lnTo>
                  <a:pt x="32520" y="4453261"/>
                </a:lnTo>
                <a:lnTo>
                  <a:pt x="36603" y="4447205"/>
                </a:lnTo>
                <a:lnTo>
                  <a:pt x="38100" y="4439752"/>
                </a:lnTo>
                <a:lnTo>
                  <a:pt x="36603" y="4432337"/>
                </a:lnTo>
                <a:lnTo>
                  <a:pt x="32520" y="4426282"/>
                </a:lnTo>
                <a:lnTo>
                  <a:pt x="26465" y="4422199"/>
                </a:lnTo>
                <a:lnTo>
                  <a:pt x="19050" y="4420702"/>
                </a:lnTo>
                <a:close/>
              </a:path>
            </a:pathLst>
          </a:custGeom>
          <a:solidFill>
            <a:srgbClr val="D0CECE"/>
          </a:solidFill>
        </p:spPr>
        <p:txBody>
          <a:bodyPr wrap="square" lIns="0" tIns="0" rIns="0" bIns="0" rtlCol="0"/>
          <a:lstStyle/>
          <a:p>
            <a:endParaRPr/>
          </a:p>
        </p:txBody>
      </p:sp>
      <p:sp>
        <p:nvSpPr>
          <p:cNvPr id="43" name="object 43"/>
          <p:cNvSpPr/>
          <p:nvPr/>
        </p:nvSpPr>
        <p:spPr>
          <a:xfrm>
            <a:off x="6097968" y="1217800"/>
            <a:ext cx="38100" cy="4458970"/>
          </a:xfrm>
          <a:custGeom>
            <a:avLst/>
            <a:gdLst/>
            <a:ahLst/>
            <a:cxnLst/>
            <a:rect l="l" t="t" r="r" b="b"/>
            <a:pathLst>
              <a:path w="38100" h="4458970">
                <a:moveTo>
                  <a:pt x="19051" y="0"/>
                </a:moveTo>
                <a:lnTo>
                  <a:pt x="11636" y="1496"/>
                </a:lnTo>
                <a:lnTo>
                  <a:pt x="5581" y="5579"/>
                </a:lnTo>
                <a:lnTo>
                  <a:pt x="1498" y="11634"/>
                </a:lnTo>
                <a:lnTo>
                  <a:pt x="1" y="19088"/>
                </a:lnTo>
                <a:lnTo>
                  <a:pt x="1498" y="26503"/>
                </a:lnTo>
                <a:lnTo>
                  <a:pt x="5581" y="32558"/>
                </a:lnTo>
                <a:lnTo>
                  <a:pt x="11636" y="36641"/>
                </a:lnTo>
                <a:lnTo>
                  <a:pt x="19051" y="38138"/>
                </a:lnTo>
                <a:lnTo>
                  <a:pt x="26466" y="36641"/>
                </a:lnTo>
                <a:lnTo>
                  <a:pt x="32521" y="32558"/>
                </a:lnTo>
                <a:lnTo>
                  <a:pt x="36604" y="26503"/>
                </a:lnTo>
                <a:lnTo>
                  <a:pt x="38101" y="19050"/>
                </a:lnTo>
                <a:lnTo>
                  <a:pt x="36604" y="11634"/>
                </a:lnTo>
                <a:lnTo>
                  <a:pt x="32521" y="5579"/>
                </a:lnTo>
                <a:lnTo>
                  <a:pt x="26466" y="1496"/>
                </a:lnTo>
                <a:lnTo>
                  <a:pt x="19051" y="0"/>
                </a:lnTo>
                <a:close/>
              </a:path>
              <a:path w="38100" h="4458970">
                <a:moveTo>
                  <a:pt x="19051" y="152438"/>
                </a:moveTo>
                <a:lnTo>
                  <a:pt x="11636" y="153935"/>
                </a:lnTo>
                <a:lnTo>
                  <a:pt x="5581" y="158017"/>
                </a:lnTo>
                <a:lnTo>
                  <a:pt x="1498" y="164072"/>
                </a:lnTo>
                <a:lnTo>
                  <a:pt x="1" y="171526"/>
                </a:lnTo>
                <a:lnTo>
                  <a:pt x="1498" y="178941"/>
                </a:lnTo>
                <a:lnTo>
                  <a:pt x="5581" y="184996"/>
                </a:lnTo>
                <a:lnTo>
                  <a:pt x="11636" y="189079"/>
                </a:lnTo>
                <a:lnTo>
                  <a:pt x="19051" y="190576"/>
                </a:lnTo>
                <a:lnTo>
                  <a:pt x="26466" y="189079"/>
                </a:lnTo>
                <a:lnTo>
                  <a:pt x="32521" y="184996"/>
                </a:lnTo>
                <a:lnTo>
                  <a:pt x="36604" y="178941"/>
                </a:lnTo>
                <a:lnTo>
                  <a:pt x="38101" y="171488"/>
                </a:lnTo>
                <a:lnTo>
                  <a:pt x="36604" y="164072"/>
                </a:lnTo>
                <a:lnTo>
                  <a:pt x="32521" y="158017"/>
                </a:lnTo>
                <a:lnTo>
                  <a:pt x="26466" y="153935"/>
                </a:lnTo>
                <a:lnTo>
                  <a:pt x="19051" y="152438"/>
                </a:lnTo>
                <a:close/>
              </a:path>
              <a:path w="38100" h="4458970">
                <a:moveTo>
                  <a:pt x="19051" y="304876"/>
                </a:moveTo>
                <a:lnTo>
                  <a:pt x="11636" y="306373"/>
                </a:lnTo>
                <a:lnTo>
                  <a:pt x="5581" y="310455"/>
                </a:lnTo>
                <a:lnTo>
                  <a:pt x="1498" y="316510"/>
                </a:lnTo>
                <a:lnTo>
                  <a:pt x="1" y="323964"/>
                </a:lnTo>
                <a:lnTo>
                  <a:pt x="1498" y="331379"/>
                </a:lnTo>
                <a:lnTo>
                  <a:pt x="5581" y="337434"/>
                </a:lnTo>
                <a:lnTo>
                  <a:pt x="11636" y="341517"/>
                </a:lnTo>
                <a:lnTo>
                  <a:pt x="19051" y="343014"/>
                </a:lnTo>
                <a:lnTo>
                  <a:pt x="26466" y="341517"/>
                </a:lnTo>
                <a:lnTo>
                  <a:pt x="32521" y="337434"/>
                </a:lnTo>
                <a:lnTo>
                  <a:pt x="36604" y="331379"/>
                </a:lnTo>
                <a:lnTo>
                  <a:pt x="38101" y="323926"/>
                </a:lnTo>
                <a:lnTo>
                  <a:pt x="36604" y="316510"/>
                </a:lnTo>
                <a:lnTo>
                  <a:pt x="32521" y="310455"/>
                </a:lnTo>
                <a:lnTo>
                  <a:pt x="26466" y="306373"/>
                </a:lnTo>
                <a:lnTo>
                  <a:pt x="19051" y="304876"/>
                </a:lnTo>
                <a:close/>
              </a:path>
              <a:path w="38100" h="4458970">
                <a:moveTo>
                  <a:pt x="19051" y="457314"/>
                </a:moveTo>
                <a:lnTo>
                  <a:pt x="11636" y="458811"/>
                </a:lnTo>
                <a:lnTo>
                  <a:pt x="5581" y="462893"/>
                </a:lnTo>
                <a:lnTo>
                  <a:pt x="1498" y="468948"/>
                </a:lnTo>
                <a:lnTo>
                  <a:pt x="1" y="476402"/>
                </a:lnTo>
                <a:lnTo>
                  <a:pt x="1498" y="483817"/>
                </a:lnTo>
                <a:lnTo>
                  <a:pt x="5581" y="489872"/>
                </a:lnTo>
                <a:lnTo>
                  <a:pt x="11636" y="493955"/>
                </a:lnTo>
                <a:lnTo>
                  <a:pt x="19051" y="495452"/>
                </a:lnTo>
                <a:lnTo>
                  <a:pt x="26466" y="493955"/>
                </a:lnTo>
                <a:lnTo>
                  <a:pt x="32521" y="489872"/>
                </a:lnTo>
                <a:lnTo>
                  <a:pt x="36604" y="483817"/>
                </a:lnTo>
                <a:lnTo>
                  <a:pt x="38101" y="476364"/>
                </a:lnTo>
                <a:lnTo>
                  <a:pt x="36604" y="468948"/>
                </a:lnTo>
                <a:lnTo>
                  <a:pt x="32521" y="462893"/>
                </a:lnTo>
                <a:lnTo>
                  <a:pt x="26466" y="458811"/>
                </a:lnTo>
                <a:lnTo>
                  <a:pt x="19051" y="457314"/>
                </a:lnTo>
                <a:close/>
              </a:path>
              <a:path w="38100" h="4458970">
                <a:moveTo>
                  <a:pt x="19051" y="609752"/>
                </a:moveTo>
                <a:lnTo>
                  <a:pt x="11636" y="611249"/>
                </a:lnTo>
                <a:lnTo>
                  <a:pt x="5581" y="615331"/>
                </a:lnTo>
                <a:lnTo>
                  <a:pt x="1498" y="621386"/>
                </a:lnTo>
                <a:lnTo>
                  <a:pt x="1" y="628840"/>
                </a:lnTo>
                <a:lnTo>
                  <a:pt x="1498" y="636255"/>
                </a:lnTo>
                <a:lnTo>
                  <a:pt x="5581" y="642310"/>
                </a:lnTo>
                <a:lnTo>
                  <a:pt x="11636" y="646393"/>
                </a:lnTo>
                <a:lnTo>
                  <a:pt x="19051" y="647890"/>
                </a:lnTo>
                <a:lnTo>
                  <a:pt x="26466" y="646393"/>
                </a:lnTo>
                <a:lnTo>
                  <a:pt x="32521" y="642310"/>
                </a:lnTo>
                <a:lnTo>
                  <a:pt x="36604" y="636255"/>
                </a:lnTo>
                <a:lnTo>
                  <a:pt x="38101" y="628802"/>
                </a:lnTo>
                <a:lnTo>
                  <a:pt x="36604" y="621386"/>
                </a:lnTo>
                <a:lnTo>
                  <a:pt x="32521" y="615331"/>
                </a:lnTo>
                <a:lnTo>
                  <a:pt x="26466" y="611249"/>
                </a:lnTo>
                <a:lnTo>
                  <a:pt x="19051" y="609752"/>
                </a:lnTo>
                <a:close/>
              </a:path>
              <a:path w="38100" h="4458970">
                <a:moveTo>
                  <a:pt x="19051" y="762190"/>
                </a:moveTo>
                <a:lnTo>
                  <a:pt x="11636" y="763687"/>
                </a:lnTo>
                <a:lnTo>
                  <a:pt x="5581" y="767769"/>
                </a:lnTo>
                <a:lnTo>
                  <a:pt x="1498" y="773824"/>
                </a:lnTo>
                <a:lnTo>
                  <a:pt x="1" y="781278"/>
                </a:lnTo>
                <a:lnTo>
                  <a:pt x="1498" y="788693"/>
                </a:lnTo>
                <a:lnTo>
                  <a:pt x="5581" y="794748"/>
                </a:lnTo>
                <a:lnTo>
                  <a:pt x="11636" y="798831"/>
                </a:lnTo>
                <a:lnTo>
                  <a:pt x="19051" y="800328"/>
                </a:lnTo>
                <a:lnTo>
                  <a:pt x="26466" y="798831"/>
                </a:lnTo>
                <a:lnTo>
                  <a:pt x="32521" y="794748"/>
                </a:lnTo>
                <a:lnTo>
                  <a:pt x="36604" y="788693"/>
                </a:lnTo>
                <a:lnTo>
                  <a:pt x="38101" y="781240"/>
                </a:lnTo>
                <a:lnTo>
                  <a:pt x="36604" y="773824"/>
                </a:lnTo>
                <a:lnTo>
                  <a:pt x="32521" y="767769"/>
                </a:lnTo>
                <a:lnTo>
                  <a:pt x="26466" y="763687"/>
                </a:lnTo>
                <a:lnTo>
                  <a:pt x="19051" y="762190"/>
                </a:lnTo>
                <a:close/>
              </a:path>
              <a:path w="38100" h="4458970">
                <a:moveTo>
                  <a:pt x="19051" y="914628"/>
                </a:moveTo>
                <a:lnTo>
                  <a:pt x="11636" y="916125"/>
                </a:lnTo>
                <a:lnTo>
                  <a:pt x="5581" y="920207"/>
                </a:lnTo>
                <a:lnTo>
                  <a:pt x="1498" y="926263"/>
                </a:lnTo>
                <a:lnTo>
                  <a:pt x="1" y="933716"/>
                </a:lnTo>
                <a:lnTo>
                  <a:pt x="1498" y="941131"/>
                </a:lnTo>
                <a:lnTo>
                  <a:pt x="5581" y="947186"/>
                </a:lnTo>
                <a:lnTo>
                  <a:pt x="11636" y="951269"/>
                </a:lnTo>
                <a:lnTo>
                  <a:pt x="19051" y="952766"/>
                </a:lnTo>
                <a:lnTo>
                  <a:pt x="26466" y="951269"/>
                </a:lnTo>
                <a:lnTo>
                  <a:pt x="32521" y="947186"/>
                </a:lnTo>
                <a:lnTo>
                  <a:pt x="36604" y="941131"/>
                </a:lnTo>
                <a:lnTo>
                  <a:pt x="38101" y="933678"/>
                </a:lnTo>
                <a:lnTo>
                  <a:pt x="36604" y="926263"/>
                </a:lnTo>
                <a:lnTo>
                  <a:pt x="32521" y="920207"/>
                </a:lnTo>
                <a:lnTo>
                  <a:pt x="26466" y="916125"/>
                </a:lnTo>
                <a:lnTo>
                  <a:pt x="19051" y="914628"/>
                </a:lnTo>
                <a:close/>
              </a:path>
              <a:path w="38100" h="4458970">
                <a:moveTo>
                  <a:pt x="19051" y="1067066"/>
                </a:moveTo>
                <a:lnTo>
                  <a:pt x="11636" y="1068563"/>
                </a:lnTo>
                <a:lnTo>
                  <a:pt x="5581" y="1072645"/>
                </a:lnTo>
                <a:lnTo>
                  <a:pt x="1498" y="1078701"/>
                </a:lnTo>
                <a:lnTo>
                  <a:pt x="1" y="1086154"/>
                </a:lnTo>
                <a:lnTo>
                  <a:pt x="1498" y="1093569"/>
                </a:lnTo>
                <a:lnTo>
                  <a:pt x="5581" y="1099625"/>
                </a:lnTo>
                <a:lnTo>
                  <a:pt x="11636" y="1103707"/>
                </a:lnTo>
                <a:lnTo>
                  <a:pt x="19051" y="1105204"/>
                </a:lnTo>
                <a:lnTo>
                  <a:pt x="26466" y="1103707"/>
                </a:lnTo>
                <a:lnTo>
                  <a:pt x="32521" y="1099625"/>
                </a:lnTo>
                <a:lnTo>
                  <a:pt x="36604" y="1093569"/>
                </a:lnTo>
                <a:lnTo>
                  <a:pt x="38101" y="1086116"/>
                </a:lnTo>
                <a:lnTo>
                  <a:pt x="36604" y="1078701"/>
                </a:lnTo>
                <a:lnTo>
                  <a:pt x="32521" y="1072645"/>
                </a:lnTo>
                <a:lnTo>
                  <a:pt x="26466" y="1068563"/>
                </a:lnTo>
                <a:lnTo>
                  <a:pt x="19051" y="1067066"/>
                </a:lnTo>
                <a:close/>
              </a:path>
              <a:path w="38100" h="4458970">
                <a:moveTo>
                  <a:pt x="19051" y="1219504"/>
                </a:moveTo>
                <a:lnTo>
                  <a:pt x="11636" y="1221001"/>
                </a:lnTo>
                <a:lnTo>
                  <a:pt x="5581" y="1225084"/>
                </a:lnTo>
                <a:lnTo>
                  <a:pt x="1498" y="1231139"/>
                </a:lnTo>
                <a:lnTo>
                  <a:pt x="1" y="1238592"/>
                </a:lnTo>
                <a:lnTo>
                  <a:pt x="1498" y="1246007"/>
                </a:lnTo>
                <a:lnTo>
                  <a:pt x="5581" y="1252063"/>
                </a:lnTo>
                <a:lnTo>
                  <a:pt x="11636" y="1256145"/>
                </a:lnTo>
                <a:lnTo>
                  <a:pt x="19051" y="1257642"/>
                </a:lnTo>
                <a:lnTo>
                  <a:pt x="26466" y="1256145"/>
                </a:lnTo>
                <a:lnTo>
                  <a:pt x="32521" y="1252063"/>
                </a:lnTo>
                <a:lnTo>
                  <a:pt x="36604" y="1246007"/>
                </a:lnTo>
                <a:lnTo>
                  <a:pt x="38101" y="1238554"/>
                </a:lnTo>
                <a:lnTo>
                  <a:pt x="36604" y="1231139"/>
                </a:lnTo>
                <a:lnTo>
                  <a:pt x="32521" y="1225084"/>
                </a:lnTo>
                <a:lnTo>
                  <a:pt x="26466" y="1221001"/>
                </a:lnTo>
                <a:lnTo>
                  <a:pt x="19051" y="1219504"/>
                </a:lnTo>
                <a:close/>
              </a:path>
              <a:path w="38100" h="4458970">
                <a:moveTo>
                  <a:pt x="19051" y="1371942"/>
                </a:moveTo>
                <a:lnTo>
                  <a:pt x="11636" y="1373439"/>
                </a:lnTo>
                <a:lnTo>
                  <a:pt x="5581" y="1377522"/>
                </a:lnTo>
                <a:lnTo>
                  <a:pt x="1498" y="1383577"/>
                </a:lnTo>
                <a:lnTo>
                  <a:pt x="1" y="1391031"/>
                </a:lnTo>
                <a:lnTo>
                  <a:pt x="1498" y="1398445"/>
                </a:lnTo>
                <a:lnTo>
                  <a:pt x="5581" y="1404501"/>
                </a:lnTo>
                <a:lnTo>
                  <a:pt x="11636" y="1408583"/>
                </a:lnTo>
                <a:lnTo>
                  <a:pt x="19051" y="1410081"/>
                </a:lnTo>
                <a:lnTo>
                  <a:pt x="26466" y="1408583"/>
                </a:lnTo>
                <a:lnTo>
                  <a:pt x="32521" y="1404501"/>
                </a:lnTo>
                <a:lnTo>
                  <a:pt x="36604" y="1398445"/>
                </a:lnTo>
                <a:lnTo>
                  <a:pt x="38101" y="1390992"/>
                </a:lnTo>
                <a:lnTo>
                  <a:pt x="36604" y="1383577"/>
                </a:lnTo>
                <a:lnTo>
                  <a:pt x="32521" y="1377522"/>
                </a:lnTo>
                <a:lnTo>
                  <a:pt x="26466" y="1373439"/>
                </a:lnTo>
                <a:lnTo>
                  <a:pt x="19051" y="1371942"/>
                </a:lnTo>
                <a:close/>
              </a:path>
              <a:path w="38100" h="4458970">
                <a:moveTo>
                  <a:pt x="19051" y="1524381"/>
                </a:moveTo>
                <a:lnTo>
                  <a:pt x="11636" y="1525877"/>
                </a:lnTo>
                <a:lnTo>
                  <a:pt x="5581" y="1529960"/>
                </a:lnTo>
                <a:lnTo>
                  <a:pt x="1498" y="1536015"/>
                </a:lnTo>
                <a:lnTo>
                  <a:pt x="1" y="1543469"/>
                </a:lnTo>
                <a:lnTo>
                  <a:pt x="1498" y="1550884"/>
                </a:lnTo>
                <a:lnTo>
                  <a:pt x="5581" y="1556939"/>
                </a:lnTo>
                <a:lnTo>
                  <a:pt x="11636" y="1561022"/>
                </a:lnTo>
                <a:lnTo>
                  <a:pt x="19051" y="1562519"/>
                </a:lnTo>
                <a:lnTo>
                  <a:pt x="26466" y="1561022"/>
                </a:lnTo>
                <a:lnTo>
                  <a:pt x="32521" y="1556939"/>
                </a:lnTo>
                <a:lnTo>
                  <a:pt x="36604" y="1550884"/>
                </a:lnTo>
                <a:lnTo>
                  <a:pt x="38101" y="1543431"/>
                </a:lnTo>
                <a:lnTo>
                  <a:pt x="36604" y="1536015"/>
                </a:lnTo>
                <a:lnTo>
                  <a:pt x="32521" y="1529960"/>
                </a:lnTo>
                <a:lnTo>
                  <a:pt x="26466" y="1525877"/>
                </a:lnTo>
                <a:lnTo>
                  <a:pt x="19051" y="1524381"/>
                </a:lnTo>
                <a:close/>
              </a:path>
              <a:path w="38100" h="4458970">
                <a:moveTo>
                  <a:pt x="19051" y="1676817"/>
                </a:moveTo>
                <a:lnTo>
                  <a:pt x="11636" y="1678314"/>
                </a:lnTo>
                <a:lnTo>
                  <a:pt x="5581" y="1682397"/>
                </a:lnTo>
                <a:lnTo>
                  <a:pt x="1498" y="1688452"/>
                </a:lnTo>
                <a:lnTo>
                  <a:pt x="1" y="1695907"/>
                </a:lnTo>
                <a:lnTo>
                  <a:pt x="1498" y="1703322"/>
                </a:lnTo>
                <a:lnTo>
                  <a:pt x="5581" y="1709377"/>
                </a:lnTo>
                <a:lnTo>
                  <a:pt x="11636" y="1713460"/>
                </a:lnTo>
                <a:lnTo>
                  <a:pt x="19051" y="1714957"/>
                </a:lnTo>
                <a:lnTo>
                  <a:pt x="26466" y="1713460"/>
                </a:lnTo>
                <a:lnTo>
                  <a:pt x="32521" y="1709377"/>
                </a:lnTo>
                <a:lnTo>
                  <a:pt x="36604" y="1703322"/>
                </a:lnTo>
                <a:lnTo>
                  <a:pt x="38101" y="1695867"/>
                </a:lnTo>
                <a:lnTo>
                  <a:pt x="36604" y="1688452"/>
                </a:lnTo>
                <a:lnTo>
                  <a:pt x="32521" y="1682397"/>
                </a:lnTo>
                <a:lnTo>
                  <a:pt x="26466" y="1678314"/>
                </a:lnTo>
                <a:lnTo>
                  <a:pt x="19051" y="1676817"/>
                </a:lnTo>
                <a:close/>
              </a:path>
              <a:path w="38100" h="4458970">
                <a:moveTo>
                  <a:pt x="19051" y="1829257"/>
                </a:moveTo>
                <a:lnTo>
                  <a:pt x="11636" y="1830754"/>
                </a:lnTo>
                <a:lnTo>
                  <a:pt x="5581" y="1834836"/>
                </a:lnTo>
                <a:lnTo>
                  <a:pt x="1498" y="1840891"/>
                </a:lnTo>
                <a:lnTo>
                  <a:pt x="1" y="1848345"/>
                </a:lnTo>
                <a:lnTo>
                  <a:pt x="1498" y="1855760"/>
                </a:lnTo>
                <a:lnTo>
                  <a:pt x="5581" y="1861815"/>
                </a:lnTo>
                <a:lnTo>
                  <a:pt x="11636" y="1865898"/>
                </a:lnTo>
                <a:lnTo>
                  <a:pt x="19051" y="1867395"/>
                </a:lnTo>
                <a:lnTo>
                  <a:pt x="26466" y="1865898"/>
                </a:lnTo>
                <a:lnTo>
                  <a:pt x="32521" y="1861815"/>
                </a:lnTo>
                <a:lnTo>
                  <a:pt x="36604" y="1855760"/>
                </a:lnTo>
                <a:lnTo>
                  <a:pt x="38101" y="1848307"/>
                </a:lnTo>
                <a:lnTo>
                  <a:pt x="36604" y="1840891"/>
                </a:lnTo>
                <a:lnTo>
                  <a:pt x="32521" y="1834836"/>
                </a:lnTo>
                <a:lnTo>
                  <a:pt x="26466" y="1830754"/>
                </a:lnTo>
                <a:lnTo>
                  <a:pt x="19051" y="1829257"/>
                </a:lnTo>
                <a:close/>
              </a:path>
              <a:path w="38100" h="4458970">
                <a:moveTo>
                  <a:pt x="19051" y="1981694"/>
                </a:moveTo>
                <a:lnTo>
                  <a:pt x="11636" y="1983191"/>
                </a:lnTo>
                <a:lnTo>
                  <a:pt x="5581" y="1987273"/>
                </a:lnTo>
                <a:lnTo>
                  <a:pt x="1498" y="1993329"/>
                </a:lnTo>
                <a:lnTo>
                  <a:pt x="1" y="2000782"/>
                </a:lnTo>
                <a:lnTo>
                  <a:pt x="1498" y="2008197"/>
                </a:lnTo>
                <a:lnTo>
                  <a:pt x="5581" y="2014252"/>
                </a:lnTo>
                <a:lnTo>
                  <a:pt x="11636" y="2018335"/>
                </a:lnTo>
                <a:lnTo>
                  <a:pt x="19051" y="2019832"/>
                </a:lnTo>
                <a:lnTo>
                  <a:pt x="26466" y="2018335"/>
                </a:lnTo>
                <a:lnTo>
                  <a:pt x="32521" y="2014252"/>
                </a:lnTo>
                <a:lnTo>
                  <a:pt x="36604" y="2008197"/>
                </a:lnTo>
                <a:lnTo>
                  <a:pt x="38101" y="2000744"/>
                </a:lnTo>
                <a:lnTo>
                  <a:pt x="36604" y="1993329"/>
                </a:lnTo>
                <a:lnTo>
                  <a:pt x="32521" y="1987273"/>
                </a:lnTo>
                <a:lnTo>
                  <a:pt x="26466" y="1983191"/>
                </a:lnTo>
                <a:lnTo>
                  <a:pt x="19051" y="1981694"/>
                </a:lnTo>
                <a:close/>
              </a:path>
              <a:path w="38100" h="4458970">
                <a:moveTo>
                  <a:pt x="19051" y="2134132"/>
                </a:moveTo>
                <a:lnTo>
                  <a:pt x="11636" y="2135629"/>
                </a:lnTo>
                <a:lnTo>
                  <a:pt x="5581" y="2139711"/>
                </a:lnTo>
                <a:lnTo>
                  <a:pt x="1498" y="2145767"/>
                </a:lnTo>
                <a:lnTo>
                  <a:pt x="1" y="2153220"/>
                </a:lnTo>
                <a:lnTo>
                  <a:pt x="1498" y="2160635"/>
                </a:lnTo>
                <a:lnTo>
                  <a:pt x="5581" y="2166690"/>
                </a:lnTo>
                <a:lnTo>
                  <a:pt x="11636" y="2170773"/>
                </a:lnTo>
                <a:lnTo>
                  <a:pt x="19051" y="2172270"/>
                </a:lnTo>
                <a:lnTo>
                  <a:pt x="26466" y="2170773"/>
                </a:lnTo>
                <a:lnTo>
                  <a:pt x="32521" y="2166690"/>
                </a:lnTo>
                <a:lnTo>
                  <a:pt x="36604" y="2160635"/>
                </a:lnTo>
                <a:lnTo>
                  <a:pt x="38101" y="2153182"/>
                </a:lnTo>
                <a:lnTo>
                  <a:pt x="36604" y="2145767"/>
                </a:lnTo>
                <a:lnTo>
                  <a:pt x="32521" y="2139711"/>
                </a:lnTo>
                <a:lnTo>
                  <a:pt x="26466" y="2135629"/>
                </a:lnTo>
                <a:lnTo>
                  <a:pt x="19051" y="2134132"/>
                </a:lnTo>
                <a:close/>
              </a:path>
              <a:path w="38100" h="4458970">
                <a:moveTo>
                  <a:pt x="19051" y="2286570"/>
                </a:moveTo>
                <a:lnTo>
                  <a:pt x="11635" y="2288067"/>
                </a:lnTo>
                <a:lnTo>
                  <a:pt x="5580" y="2292149"/>
                </a:lnTo>
                <a:lnTo>
                  <a:pt x="1498" y="2298205"/>
                </a:lnTo>
                <a:lnTo>
                  <a:pt x="1" y="2305658"/>
                </a:lnTo>
                <a:lnTo>
                  <a:pt x="1498" y="2313073"/>
                </a:lnTo>
                <a:lnTo>
                  <a:pt x="5580" y="2319129"/>
                </a:lnTo>
                <a:lnTo>
                  <a:pt x="11635" y="2323211"/>
                </a:lnTo>
                <a:lnTo>
                  <a:pt x="19051" y="2324708"/>
                </a:lnTo>
                <a:lnTo>
                  <a:pt x="26466" y="2323211"/>
                </a:lnTo>
                <a:lnTo>
                  <a:pt x="32521" y="2319129"/>
                </a:lnTo>
                <a:lnTo>
                  <a:pt x="36604" y="2313073"/>
                </a:lnTo>
                <a:lnTo>
                  <a:pt x="38101" y="2305620"/>
                </a:lnTo>
                <a:lnTo>
                  <a:pt x="36604" y="2298205"/>
                </a:lnTo>
                <a:lnTo>
                  <a:pt x="32521" y="2292149"/>
                </a:lnTo>
                <a:lnTo>
                  <a:pt x="26466" y="2288067"/>
                </a:lnTo>
                <a:lnTo>
                  <a:pt x="19051" y="2286570"/>
                </a:lnTo>
                <a:close/>
              </a:path>
              <a:path w="38100" h="4458970">
                <a:moveTo>
                  <a:pt x="19051" y="2439008"/>
                </a:moveTo>
                <a:lnTo>
                  <a:pt x="11635" y="2440505"/>
                </a:lnTo>
                <a:lnTo>
                  <a:pt x="5580" y="2444588"/>
                </a:lnTo>
                <a:lnTo>
                  <a:pt x="1498" y="2450643"/>
                </a:lnTo>
                <a:lnTo>
                  <a:pt x="1" y="2458096"/>
                </a:lnTo>
                <a:lnTo>
                  <a:pt x="1498" y="2465511"/>
                </a:lnTo>
                <a:lnTo>
                  <a:pt x="5580" y="2471566"/>
                </a:lnTo>
                <a:lnTo>
                  <a:pt x="11635" y="2475649"/>
                </a:lnTo>
                <a:lnTo>
                  <a:pt x="19051" y="2477146"/>
                </a:lnTo>
                <a:lnTo>
                  <a:pt x="26466" y="2475649"/>
                </a:lnTo>
                <a:lnTo>
                  <a:pt x="32521" y="2471566"/>
                </a:lnTo>
                <a:lnTo>
                  <a:pt x="36604" y="2465511"/>
                </a:lnTo>
                <a:lnTo>
                  <a:pt x="38101" y="2458058"/>
                </a:lnTo>
                <a:lnTo>
                  <a:pt x="36604" y="2450643"/>
                </a:lnTo>
                <a:lnTo>
                  <a:pt x="32521" y="2444588"/>
                </a:lnTo>
                <a:lnTo>
                  <a:pt x="26466" y="2440505"/>
                </a:lnTo>
                <a:lnTo>
                  <a:pt x="19051" y="2439008"/>
                </a:lnTo>
                <a:close/>
              </a:path>
              <a:path w="38100" h="4458970">
                <a:moveTo>
                  <a:pt x="19051" y="2591446"/>
                </a:moveTo>
                <a:lnTo>
                  <a:pt x="11635" y="2592943"/>
                </a:lnTo>
                <a:lnTo>
                  <a:pt x="5580" y="2597026"/>
                </a:lnTo>
                <a:lnTo>
                  <a:pt x="1498" y="2603081"/>
                </a:lnTo>
                <a:lnTo>
                  <a:pt x="1" y="2610534"/>
                </a:lnTo>
                <a:lnTo>
                  <a:pt x="1498" y="2617949"/>
                </a:lnTo>
                <a:lnTo>
                  <a:pt x="5580" y="2624004"/>
                </a:lnTo>
                <a:lnTo>
                  <a:pt x="11635" y="2628087"/>
                </a:lnTo>
                <a:lnTo>
                  <a:pt x="19051" y="2629584"/>
                </a:lnTo>
                <a:lnTo>
                  <a:pt x="26466" y="2628087"/>
                </a:lnTo>
                <a:lnTo>
                  <a:pt x="32521" y="2624004"/>
                </a:lnTo>
                <a:lnTo>
                  <a:pt x="36604" y="2617949"/>
                </a:lnTo>
                <a:lnTo>
                  <a:pt x="38101" y="2610496"/>
                </a:lnTo>
                <a:lnTo>
                  <a:pt x="36604" y="2603081"/>
                </a:lnTo>
                <a:lnTo>
                  <a:pt x="32521" y="2597026"/>
                </a:lnTo>
                <a:lnTo>
                  <a:pt x="26466" y="2592943"/>
                </a:lnTo>
                <a:lnTo>
                  <a:pt x="19051" y="2591446"/>
                </a:lnTo>
                <a:close/>
              </a:path>
              <a:path w="38100" h="4458970">
                <a:moveTo>
                  <a:pt x="19051" y="2743884"/>
                </a:moveTo>
                <a:lnTo>
                  <a:pt x="11635" y="2745381"/>
                </a:lnTo>
                <a:lnTo>
                  <a:pt x="5580" y="2749464"/>
                </a:lnTo>
                <a:lnTo>
                  <a:pt x="1498" y="2755519"/>
                </a:lnTo>
                <a:lnTo>
                  <a:pt x="1" y="2762972"/>
                </a:lnTo>
                <a:lnTo>
                  <a:pt x="1498" y="2770387"/>
                </a:lnTo>
                <a:lnTo>
                  <a:pt x="5580" y="2776442"/>
                </a:lnTo>
                <a:lnTo>
                  <a:pt x="11635" y="2780525"/>
                </a:lnTo>
                <a:lnTo>
                  <a:pt x="19051" y="2782022"/>
                </a:lnTo>
                <a:lnTo>
                  <a:pt x="26466" y="2780525"/>
                </a:lnTo>
                <a:lnTo>
                  <a:pt x="32521" y="2776442"/>
                </a:lnTo>
                <a:lnTo>
                  <a:pt x="36604" y="2770387"/>
                </a:lnTo>
                <a:lnTo>
                  <a:pt x="38101" y="2762934"/>
                </a:lnTo>
                <a:lnTo>
                  <a:pt x="36604" y="2755519"/>
                </a:lnTo>
                <a:lnTo>
                  <a:pt x="32521" y="2749464"/>
                </a:lnTo>
                <a:lnTo>
                  <a:pt x="26466" y="2745381"/>
                </a:lnTo>
                <a:lnTo>
                  <a:pt x="19051" y="2743884"/>
                </a:lnTo>
                <a:close/>
              </a:path>
              <a:path w="38100" h="4458970">
                <a:moveTo>
                  <a:pt x="19051" y="2896322"/>
                </a:moveTo>
                <a:lnTo>
                  <a:pt x="11635" y="2897819"/>
                </a:lnTo>
                <a:lnTo>
                  <a:pt x="5580" y="2901902"/>
                </a:lnTo>
                <a:lnTo>
                  <a:pt x="1498" y="2907957"/>
                </a:lnTo>
                <a:lnTo>
                  <a:pt x="1" y="2915410"/>
                </a:lnTo>
                <a:lnTo>
                  <a:pt x="1498" y="2922825"/>
                </a:lnTo>
                <a:lnTo>
                  <a:pt x="5580" y="2928880"/>
                </a:lnTo>
                <a:lnTo>
                  <a:pt x="11635" y="2932963"/>
                </a:lnTo>
                <a:lnTo>
                  <a:pt x="19051" y="2934460"/>
                </a:lnTo>
                <a:lnTo>
                  <a:pt x="26466" y="2932963"/>
                </a:lnTo>
                <a:lnTo>
                  <a:pt x="32521" y="2928880"/>
                </a:lnTo>
                <a:lnTo>
                  <a:pt x="36604" y="2922825"/>
                </a:lnTo>
                <a:lnTo>
                  <a:pt x="38101" y="2915372"/>
                </a:lnTo>
                <a:lnTo>
                  <a:pt x="36604" y="2907957"/>
                </a:lnTo>
                <a:lnTo>
                  <a:pt x="32521" y="2901902"/>
                </a:lnTo>
                <a:lnTo>
                  <a:pt x="26466" y="2897819"/>
                </a:lnTo>
                <a:lnTo>
                  <a:pt x="19051" y="2896322"/>
                </a:lnTo>
                <a:close/>
              </a:path>
              <a:path w="38100" h="4458970">
                <a:moveTo>
                  <a:pt x="19051" y="3048760"/>
                </a:moveTo>
                <a:lnTo>
                  <a:pt x="11635" y="3050257"/>
                </a:lnTo>
                <a:lnTo>
                  <a:pt x="5580" y="3054340"/>
                </a:lnTo>
                <a:lnTo>
                  <a:pt x="1498" y="3060395"/>
                </a:lnTo>
                <a:lnTo>
                  <a:pt x="1" y="3067848"/>
                </a:lnTo>
                <a:lnTo>
                  <a:pt x="1498" y="3075263"/>
                </a:lnTo>
                <a:lnTo>
                  <a:pt x="5580" y="3081319"/>
                </a:lnTo>
                <a:lnTo>
                  <a:pt x="11635" y="3085401"/>
                </a:lnTo>
                <a:lnTo>
                  <a:pt x="19051" y="3086898"/>
                </a:lnTo>
                <a:lnTo>
                  <a:pt x="26466" y="3085401"/>
                </a:lnTo>
                <a:lnTo>
                  <a:pt x="32521" y="3081319"/>
                </a:lnTo>
                <a:lnTo>
                  <a:pt x="36604" y="3075263"/>
                </a:lnTo>
                <a:lnTo>
                  <a:pt x="38101" y="3067810"/>
                </a:lnTo>
                <a:lnTo>
                  <a:pt x="36604" y="3060395"/>
                </a:lnTo>
                <a:lnTo>
                  <a:pt x="32521" y="3054340"/>
                </a:lnTo>
                <a:lnTo>
                  <a:pt x="26466" y="3050257"/>
                </a:lnTo>
                <a:lnTo>
                  <a:pt x="19051" y="3048760"/>
                </a:lnTo>
                <a:close/>
              </a:path>
              <a:path w="38100" h="4458970">
                <a:moveTo>
                  <a:pt x="19051" y="3201198"/>
                </a:moveTo>
                <a:lnTo>
                  <a:pt x="11635" y="3202695"/>
                </a:lnTo>
                <a:lnTo>
                  <a:pt x="5580" y="3206778"/>
                </a:lnTo>
                <a:lnTo>
                  <a:pt x="1498" y="3212833"/>
                </a:lnTo>
                <a:lnTo>
                  <a:pt x="1" y="3220286"/>
                </a:lnTo>
                <a:lnTo>
                  <a:pt x="1498" y="3227701"/>
                </a:lnTo>
                <a:lnTo>
                  <a:pt x="5580" y="3233757"/>
                </a:lnTo>
                <a:lnTo>
                  <a:pt x="11635" y="3237839"/>
                </a:lnTo>
                <a:lnTo>
                  <a:pt x="19051" y="3239336"/>
                </a:lnTo>
                <a:lnTo>
                  <a:pt x="26466" y="3237839"/>
                </a:lnTo>
                <a:lnTo>
                  <a:pt x="32521" y="3233757"/>
                </a:lnTo>
                <a:lnTo>
                  <a:pt x="36604" y="3227701"/>
                </a:lnTo>
                <a:lnTo>
                  <a:pt x="38101" y="3220248"/>
                </a:lnTo>
                <a:lnTo>
                  <a:pt x="36604" y="3212833"/>
                </a:lnTo>
                <a:lnTo>
                  <a:pt x="32521" y="3206778"/>
                </a:lnTo>
                <a:lnTo>
                  <a:pt x="26466" y="3202695"/>
                </a:lnTo>
                <a:lnTo>
                  <a:pt x="19051" y="3201198"/>
                </a:lnTo>
                <a:close/>
              </a:path>
              <a:path w="38100" h="4458970">
                <a:moveTo>
                  <a:pt x="19051" y="3353636"/>
                </a:moveTo>
                <a:lnTo>
                  <a:pt x="11635" y="3355134"/>
                </a:lnTo>
                <a:lnTo>
                  <a:pt x="5580" y="3359216"/>
                </a:lnTo>
                <a:lnTo>
                  <a:pt x="1498" y="3365271"/>
                </a:lnTo>
                <a:lnTo>
                  <a:pt x="1" y="3372725"/>
                </a:lnTo>
                <a:lnTo>
                  <a:pt x="1498" y="3380140"/>
                </a:lnTo>
                <a:lnTo>
                  <a:pt x="5580" y="3386195"/>
                </a:lnTo>
                <a:lnTo>
                  <a:pt x="11635" y="3390277"/>
                </a:lnTo>
                <a:lnTo>
                  <a:pt x="19051" y="3391775"/>
                </a:lnTo>
                <a:lnTo>
                  <a:pt x="26466" y="3390277"/>
                </a:lnTo>
                <a:lnTo>
                  <a:pt x="32521" y="3386195"/>
                </a:lnTo>
                <a:lnTo>
                  <a:pt x="36604" y="3380140"/>
                </a:lnTo>
                <a:lnTo>
                  <a:pt x="38101" y="3372686"/>
                </a:lnTo>
                <a:lnTo>
                  <a:pt x="36604" y="3365271"/>
                </a:lnTo>
                <a:lnTo>
                  <a:pt x="32521" y="3359216"/>
                </a:lnTo>
                <a:lnTo>
                  <a:pt x="26466" y="3355134"/>
                </a:lnTo>
                <a:lnTo>
                  <a:pt x="19051" y="3353636"/>
                </a:lnTo>
                <a:close/>
              </a:path>
              <a:path w="38100" h="4458970">
                <a:moveTo>
                  <a:pt x="19051" y="3506075"/>
                </a:moveTo>
                <a:lnTo>
                  <a:pt x="11635" y="3507571"/>
                </a:lnTo>
                <a:lnTo>
                  <a:pt x="5580" y="3511654"/>
                </a:lnTo>
                <a:lnTo>
                  <a:pt x="1498" y="3517709"/>
                </a:lnTo>
                <a:lnTo>
                  <a:pt x="1" y="3525163"/>
                </a:lnTo>
                <a:lnTo>
                  <a:pt x="1498" y="3532578"/>
                </a:lnTo>
                <a:lnTo>
                  <a:pt x="5580" y="3538633"/>
                </a:lnTo>
                <a:lnTo>
                  <a:pt x="11635" y="3542716"/>
                </a:lnTo>
                <a:lnTo>
                  <a:pt x="19051" y="3544213"/>
                </a:lnTo>
                <a:lnTo>
                  <a:pt x="26466" y="3542716"/>
                </a:lnTo>
                <a:lnTo>
                  <a:pt x="32521" y="3538633"/>
                </a:lnTo>
                <a:lnTo>
                  <a:pt x="36604" y="3532578"/>
                </a:lnTo>
                <a:lnTo>
                  <a:pt x="38101" y="3525125"/>
                </a:lnTo>
                <a:lnTo>
                  <a:pt x="36604" y="3517709"/>
                </a:lnTo>
                <a:lnTo>
                  <a:pt x="32521" y="3511654"/>
                </a:lnTo>
                <a:lnTo>
                  <a:pt x="26466" y="3507571"/>
                </a:lnTo>
                <a:lnTo>
                  <a:pt x="19051" y="3506075"/>
                </a:lnTo>
                <a:close/>
              </a:path>
              <a:path w="38100" h="4458970">
                <a:moveTo>
                  <a:pt x="19051" y="3658513"/>
                </a:moveTo>
                <a:lnTo>
                  <a:pt x="11635" y="3660010"/>
                </a:lnTo>
                <a:lnTo>
                  <a:pt x="5580" y="3664092"/>
                </a:lnTo>
                <a:lnTo>
                  <a:pt x="1498" y="3670147"/>
                </a:lnTo>
                <a:lnTo>
                  <a:pt x="1" y="3677601"/>
                </a:lnTo>
                <a:lnTo>
                  <a:pt x="1498" y="3685016"/>
                </a:lnTo>
                <a:lnTo>
                  <a:pt x="5580" y="3691071"/>
                </a:lnTo>
                <a:lnTo>
                  <a:pt x="11635" y="3695154"/>
                </a:lnTo>
                <a:lnTo>
                  <a:pt x="19051" y="3696651"/>
                </a:lnTo>
                <a:lnTo>
                  <a:pt x="26466" y="3695154"/>
                </a:lnTo>
                <a:lnTo>
                  <a:pt x="32521" y="3691071"/>
                </a:lnTo>
                <a:lnTo>
                  <a:pt x="36604" y="3685016"/>
                </a:lnTo>
                <a:lnTo>
                  <a:pt x="38101" y="3677563"/>
                </a:lnTo>
                <a:lnTo>
                  <a:pt x="36604" y="3670147"/>
                </a:lnTo>
                <a:lnTo>
                  <a:pt x="32521" y="3664092"/>
                </a:lnTo>
                <a:lnTo>
                  <a:pt x="26466" y="3660010"/>
                </a:lnTo>
                <a:lnTo>
                  <a:pt x="19051" y="3658513"/>
                </a:lnTo>
                <a:close/>
              </a:path>
              <a:path w="38100" h="4458970">
                <a:moveTo>
                  <a:pt x="19051" y="3810951"/>
                </a:moveTo>
                <a:lnTo>
                  <a:pt x="11635" y="3812448"/>
                </a:lnTo>
                <a:lnTo>
                  <a:pt x="5580" y="3816530"/>
                </a:lnTo>
                <a:lnTo>
                  <a:pt x="1498" y="3822585"/>
                </a:lnTo>
                <a:lnTo>
                  <a:pt x="1" y="3830038"/>
                </a:lnTo>
                <a:lnTo>
                  <a:pt x="1497" y="3837453"/>
                </a:lnTo>
                <a:lnTo>
                  <a:pt x="5579" y="3843508"/>
                </a:lnTo>
                <a:lnTo>
                  <a:pt x="11635" y="3847591"/>
                </a:lnTo>
                <a:lnTo>
                  <a:pt x="19050" y="3849088"/>
                </a:lnTo>
                <a:lnTo>
                  <a:pt x="26465" y="3847591"/>
                </a:lnTo>
                <a:lnTo>
                  <a:pt x="32520" y="3843508"/>
                </a:lnTo>
                <a:lnTo>
                  <a:pt x="36603" y="3837453"/>
                </a:lnTo>
                <a:lnTo>
                  <a:pt x="38101" y="3830001"/>
                </a:lnTo>
                <a:lnTo>
                  <a:pt x="36604" y="3822585"/>
                </a:lnTo>
                <a:lnTo>
                  <a:pt x="32521" y="3816530"/>
                </a:lnTo>
                <a:lnTo>
                  <a:pt x="26466" y="3812448"/>
                </a:lnTo>
                <a:lnTo>
                  <a:pt x="19051" y="3810951"/>
                </a:lnTo>
                <a:close/>
              </a:path>
              <a:path w="38100" h="4458970">
                <a:moveTo>
                  <a:pt x="19050" y="3963388"/>
                </a:moveTo>
                <a:lnTo>
                  <a:pt x="11635" y="3964885"/>
                </a:lnTo>
                <a:lnTo>
                  <a:pt x="5579" y="3968967"/>
                </a:lnTo>
                <a:lnTo>
                  <a:pt x="1497" y="3975023"/>
                </a:lnTo>
                <a:lnTo>
                  <a:pt x="0" y="3982476"/>
                </a:lnTo>
                <a:lnTo>
                  <a:pt x="1497" y="3989891"/>
                </a:lnTo>
                <a:lnTo>
                  <a:pt x="5579" y="3995946"/>
                </a:lnTo>
                <a:lnTo>
                  <a:pt x="11635" y="4000029"/>
                </a:lnTo>
                <a:lnTo>
                  <a:pt x="19050" y="4001526"/>
                </a:lnTo>
                <a:lnTo>
                  <a:pt x="26465" y="4000029"/>
                </a:lnTo>
                <a:lnTo>
                  <a:pt x="32520" y="3995946"/>
                </a:lnTo>
                <a:lnTo>
                  <a:pt x="36603" y="3989891"/>
                </a:lnTo>
                <a:lnTo>
                  <a:pt x="38100" y="3982438"/>
                </a:lnTo>
                <a:lnTo>
                  <a:pt x="36603" y="3975023"/>
                </a:lnTo>
                <a:lnTo>
                  <a:pt x="32520" y="3968967"/>
                </a:lnTo>
                <a:lnTo>
                  <a:pt x="26465" y="3964885"/>
                </a:lnTo>
                <a:lnTo>
                  <a:pt x="19050" y="3963388"/>
                </a:lnTo>
                <a:close/>
              </a:path>
              <a:path w="38100" h="4458970">
                <a:moveTo>
                  <a:pt x="19050" y="4115826"/>
                </a:moveTo>
                <a:lnTo>
                  <a:pt x="11635" y="4117323"/>
                </a:lnTo>
                <a:lnTo>
                  <a:pt x="5579" y="4121405"/>
                </a:lnTo>
                <a:lnTo>
                  <a:pt x="1497" y="4127461"/>
                </a:lnTo>
                <a:lnTo>
                  <a:pt x="0" y="4134914"/>
                </a:lnTo>
                <a:lnTo>
                  <a:pt x="1497" y="4142329"/>
                </a:lnTo>
                <a:lnTo>
                  <a:pt x="5579" y="4148384"/>
                </a:lnTo>
                <a:lnTo>
                  <a:pt x="11635" y="4152467"/>
                </a:lnTo>
                <a:lnTo>
                  <a:pt x="19050" y="4153964"/>
                </a:lnTo>
                <a:lnTo>
                  <a:pt x="26465" y="4152467"/>
                </a:lnTo>
                <a:lnTo>
                  <a:pt x="32520" y="4148384"/>
                </a:lnTo>
                <a:lnTo>
                  <a:pt x="36603" y="4142329"/>
                </a:lnTo>
                <a:lnTo>
                  <a:pt x="38100" y="4134876"/>
                </a:lnTo>
                <a:lnTo>
                  <a:pt x="36603" y="4127461"/>
                </a:lnTo>
                <a:lnTo>
                  <a:pt x="32520" y="4121405"/>
                </a:lnTo>
                <a:lnTo>
                  <a:pt x="26465" y="4117323"/>
                </a:lnTo>
                <a:lnTo>
                  <a:pt x="19050" y="4115826"/>
                </a:lnTo>
                <a:close/>
              </a:path>
              <a:path w="38100" h="4458970">
                <a:moveTo>
                  <a:pt x="19050" y="4268264"/>
                </a:moveTo>
                <a:lnTo>
                  <a:pt x="11635" y="4269761"/>
                </a:lnTo>
                <a:lnTo>
                  <a:pt x="5579" y="4273844"/>
                </a:lnTo>
                <a:lnTo>
                  <a:pt x="1497" y="4279899"/>
                </a:lnTo>
                <a:lnTo>
                  <a:pt x="0" y="4287352"/>
                </a:lnTo>
                <a:lnTo>
                  <a:pt x="1497" y="4294767"/>
                </a:lnTo>
                <a:lnTo>
                  <a:pt x="5579" y="4300823"/>
                </a:lnTo>
                <a:lnTo>
                  <a:pt x="11635" y="4304905"/>
                </a:lnTo>
                <a:lnTo>
                  <a:pt x="19050" y="4306402"/>
                </a:lnTo>
                <a:lnTo>
                  <a:pt x="26465" y="4304905"/>
                </a:lnTo>
                <a:lnTo>
                  <a:pt x="32520" y="4300823"/>
                </a:lnTo>
                <a:lnTo>
                  <a:pt x="36603" y="4294767"/>
                </a:lnTo>
                <a:lnTo>
                  <a:pt x="38100" y="4287314"/>
                </a:lnTo>
                <a:lnTo>
                  <a:pt x="36603" y="4279899"/>
                </a:lnTo>
                <a:lnTo>
                  <a:pt x="32520" y="4273844"/>
                </a:lnTo>
                <a:lnTo>
                  <a:pt x="26465" y="4269761"/>
                </a:lnTo>
                <a:lnTo>
                  <a:pt x="19050" y="4268264"/>
                </a:lnTo>
                <a:close/>
              </a:path>
              <a:path w="38100" h="4458970">
                <a:moveTo>
                  <a:pt x="19050" y="4420702"/>
                </a:moveTo>
                <a:lnTo>
                  <a:pt x="11635" y="4422199"/>
                </a:lnTo>
                <a:lnTo>
                  <a:pt x="5579" y="4426282"/>
                </a:lnTo>
                <a:lnTo>
                  <a:pt x="1497" y="4432337"/>
                </a:lnTo>
                <a:lnTo>
                  <a:pt x="0" y="4439790"/>
                </a:lnTo>
                <a:lnTo>
                  <a:pt x="1497" y="4447205"/>
                </a:lnTo>
                <a:lnTo>
                  <a:pt x="5579" y="4453261"/>
                </a:lnTo>
                <a:lnTo>
                  <a:pt x="11635" y="4457343"/>
                </a:lnTo>
                <a:lnTo>
                  <a:pt x="19050" y="4458840"/>
                </a:lnTo>
                <a:lnTo>
                  <a:pt x="26465" y="4457343"/>
                </a:lnTo>
                <a:lnTo>
                  <a:pt x="32520" y="4453261"/>
                </a:lnTo>
                <a:lnTo>
                  <a:pt x="36603" y="4447205"/>
                </a:lnTo>
                <a:lnTo>
                  <a:pt x="38100" y="4439752"/>
                </a:lnTo>
                <a:lnTo>
                  <a:pt x="36603" y="4432337"/>
                </a:lnTo>
                <a:lnTo>
                  <a:pt x="32520" y="4426282"/>
                </a:lnTo>
                <a:lnTo>
                  <a:pt x="26465" y="4422199"/>
                </a:lnTo>
                <a:lnTo>
                  <a:pt x="19050" y="4420702"/>
                </a:lnTo>
                <a:close/>
              </a:path>
            </a:pathLst>
          </a:custGeom>
          <a:solidFill>
            <a:srgbClr val="D0CECE"/>
          </a:solidFill>
        </p:spPr>
        <p:txBody>
          <a:bodyPr wrap="square" lIns="0" tIns="0" rIns="0" bIns="0" rtlCol="0"/>
          <a:lstStyle/>
          <a:p>
            <a:endParaRPr/>
          </a:p>
        </p:txBody>
      </p:sp>
      <p:grpSp>
        <p:nvGrpSpPr>
          <p:cNvPr id="44" name="object 44"/>
          <p:cNvGrpSpPr/>
          <p:nvPr/>
        </p:nvGrpSpPr>
        <p:grpSpPr>
          <a:xfrm>
            <a:off x="3720077" y="6045377"/>
            <a:ext cx="5125720" cy="657860"/>
            <a:chOff x="3720077" y="6045377"/>
            <a:chExt cx="5125720" cy="657860"/>
          </a:xfrm>
        </p:grpSpPr>
        <p:sp>
          <p:nvSpPr>
            <p:cNvPr id="45" name="object 45"/>
            <p:cNvSpPr/>
            <p:nvPr/>
          </p:nvSpPr>
          <p:spPr>
            <a:xfrm>
              <a:off x="3729602" y="6054902"/>
              <a:ext cx="5106670" cy="638810"/>
            </a:xfrm>
            <a:custGeom>
              <a:avLst/>
              <a:gdLst/>
              <a:ahLst/>
              <a:cxnLst/>
              <a:rect l="l" t="t" r="r" b="b"/>
              <a:pathLst>
                <a:path w="5106670" h="638809">
                  <a:moveTo>
                    <a:pt x="5002750" y="0"/>
                  </a:moveTo>
                  <a:lnTo>
                    <a:pt x="103402" y="0"/>
                  </a:lnTo>
                  <a:lnTo>
                    <a:pt x="63153" y="8125"/>
                  </a:lnTo>
                  <a:lnTo>
                    <a:pt x="30286" y="30285"/>
                  </a:lnTo>
                  <a:lnTo>
                    <a:pt x="8125" y="63153"/>
                  </a:lnTo>
                  <a:lnTo>
                    <a:pt x="0" y="103402"/>
                  </a:lnTo>
                  <a:lnTo>
                    <a:pt x="0" y="535071"/>
                  </a:lnTo>
                  <a:lnTo>
                    <a:pt x="8125" y="575320"/>
                  </a:lnTo>
                  <a:lnTo>
                    <a:pt x="30286" y="608188"/>
                  </a:lnTo>
                  <a:lnTo>
                    <a:pt x="63153" y="630348"/>
                  </a:lnTo>
                  <a:lnTo>
                    <a:pt x="103402" y="638473"/>
                  </a:lnTo>
                  <a:lnTo>
                    <a:pt x="5002750" y="638473"/>
                  </a:lnTo>
                  <a:lnTo>
                    <a:pt x="5043000" y="630348"/>
                  </a:lnTo>
                  <a:lnTo>
                    <a:pt x="5075867" y="608188"/>
                  </a:lnTo>
                  <a:lnTo>
                    <a:pt x="5098027" y="575320"/>
                  </a:lnTo>
                  <a:lnTo>
                    <a:pt x="5106153" y="535071"/>
                  </a:lnTo>
                  <a:lnTo>
                    <a:pt x="5106153" y="103402"/>
                  </a:lnTo>
                  <a:lnTo>
                    <a:pt x="5098027" y="63153"/>
                  </a:lnTo>
                  <a:lnTo>
                    <a:pt x="5075867" y="30285"/>
                  </a:lnTo>
                  <a:lnTo>
                    <a:pt x="5043000" y="8125"/>
                  </a:lnTo>
                  <a:lnTo>
                    <a:pt x="5002750" y="0"/>
                  </a:lnTo>
                  <a:close/>
                </a:path>
              </a:pathLst>
            </a:custGeom>
            <a:solidFill>
              <a:srgbClr val="FFF4D2"/>
            </a:solidFill>
          </p:spPr>
          <p:txBody>
            <a:bodyPr wrap="square" lIns="0" tIns="0" rIns="0" bIns="0" rtlCol="0"/>
            <a:lstStyle/>
            <a:p>
              <a:endParaRPr/>
            </a:p>
          </p:txBody>
        </p:sp>
        <p:sp>
          <p:nvSpPr>
            <p:cNvPr id="46" name="object 46"/>
            <p:cNvSpPr/>
            <p:nvPr/>
          </p:nvSpPr>
          <p:spPr>
            <a:xfrm>
              <a:off x="3729602" y="6054902"/>
              <a:ext cx="5106670" cy="638810"/>
            </a:xfrm>
            <a:custGeom>
              <a:avLst/>
              <a:gdLst/>
              <a:ahLst/>
              <a:cxnLst/>
              <a:rect l="l" t="t" r="r" b="b"/>
              <a:pathLst>
                <a:path w="5106670" h="638809">
                  <a:moveTo>
                    <a:pt x="0" y="103402"/>
                  </a:moveTo>
                  <a:lnTo>
                    <a:pt x="8125" y="63153"/>
                  </a:lnTo>
                  <a:lnTo>
                    <a:pt x="30285" y="30285"/>
                  </a:lnTo>
                  <a:lnTo>
                    <a:pt x="63153" y="8125"/>
                  </a:lnTo>
                  <a:lnTo>
                    <a:pt x="103401" y="0"/>
                  </a:lnTo>
                  <a:lnTo>
                    <a:pt x="5002751" y="0"/>
                  </a:lnTo>
                  <a:lnTo>
                    <a:pt x="5043000" y="8125"/>
                  </a:lnTo>
                  <a:lnTo>
                    <a:pt x="5075867" y="30285"/>
                  </a:lnTo>
                  <a:lnTo>
                    <a:pt x="5098027" y="63153"/>
                  </a:lnTo>
                  <a:lnTo>
                    <a:pt x="5106153" y="103402"/>
                  </a:lnTo>
                  <a:lnTo>
                    <a:pt x="5106153" y="535071"/>
                  </a:lnTo>
                  <a:lnTo>
                    <a:pt x="5098027" y="575320"/>
                  </a:lnTo>
                  <a:lnTo>
                    <a:pt x="5075867" y="608188"/>
                  </a:lnTo>
                  <a:lnTo>
                    <a:pt x="5043000" y="630348"/>
                  </a:lnTo>
                  <a:lnTo>
                    <a:pt x="5002751" y="638474"/>
                  </a:lnTo>
                  <a:lnTo>
                    <a:pt x="103401" y="638474"/>
                  </a:lnTo>
                  <a:lnTo>
                    <a:pt x="63153" y="630348"/>
                  </a:lnTo>
                  <a:lnTo>
                    <a:pt x="30285" y="608188"/>
                  </a:lnTo>
                  <a:lnTo>
                    <a:pt x="8125" y="575320"/>
                  </a:lnTo>
                  <a:lnTo>
                    <a:pt x="0" y="535071"/>
                  </a:lnTo>
                  <a:lnTo>
                    <a:pt x="0" y="103402"/>
                  </a:lnTo>
                  <a:close/>
                </a:path>
              </a:pathLst>
            </a:custGeom>
            <a:ln w="19050">
              <a:solidFill>
                <a:srgbClr val="BC8642"/>
              </a:solidFill>
            </a:ln>
          </p:spPr>
          <p:txBody>
            <a:bodyPr wrap="square" lIns="0" tIns="0" rIns="0" bIns="0" rtlCol="0"/>
            <a:lstStyle/>
            <a:p>
              <a:endParaRPr/>
            </a:p>
          </p:txBody>
        </p:sp>
      </p:grpSp>
      <p:sp>
        <p:nvSpPr>
          <p:cNvPr id="47" name="object 47"/>
          <p:cNvSpPr txBox="1"/>
          <p:nvPr/>
        </p:nvSpPr>
        <p:spPr>
          <a:xfrm>
            <a:off x="4511386" y="6223508"/>
            <a:ext cx="407733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Reassessment</a:t>
            </a:r>
            <a:r>
              <a:rPr sz="1800" b="1" spc="-10" dirty="0">
                <a:latin typeface="Arial"/>
                <a:cs typeface="Arial"/>
              </a:rPr>
              <a:t> </a:t>
            </a:r>
            <a:r>
              <a:rPr sz="1800" dirty="0">
                <a:latin typeface="Arial MT"/>
                <a:cs typeface="Arial MT"/>
              </a:rPr>
              <a:t>is</a:t>
            </a:r>
            <a:r>
              <a:rPr sz="1800" spc="-15" dirty="0">
                <a:latin typeface="Arial MT"/>
                <a:cs typeface="Arial MT"/>
              </a:rPr>
              <a:t> </a:t>
            </a:r>
            <a:r>
              <a:rPr sz="1800" dirty="0">
                <a:latin typeface="Arial MT"/>
                <a:cs typeface="Arial MT"/>
              </a:rPr>
              <a:t>a</a:t>
            </a:r>
            <a:r>
              <a:rPr sz="1800" spc="-15" dirty="0">
                <a:latin typeface="Arial MT"/>
                <a:cs typeface="Arial MT"/>
              </a:rPr>
              <a:t> </a:t>
            </a:r>
            <a:r>
              <a:rPr sz="1800" spc="-5" dirty="0">
                <a:latin typeface="Arial MT"/>
                <a:cs typeface="Arial MT"/>
              </a:rPr>
              <a:t>continuous</a:t>
            </a:r>
            <a:r>
              <a:rPr sz="1800" spc="-15" dirty="0">
                <a:latin typeface="Arial MT"/>
                <a:cs typeface="Arial MT"/>
              </a:rPr>
              <a:t> </a:t>
            </a:r>
            <a:r>
              <a:rPr sz="1800" spc="-5" dirty="0">
                <a:latin typeface="Arial MT"/>
                <a:cs typeface="Arial MT"/>
              </a:rPr>
              <a:t>process</a:t>
            </a:r>
            <a:endParaRPr sz="1800">
              <a:latin typeface="Arial MT"/>
              <a:cs typeface="Arial MT"/>
            </a:endParaRPr>
          </a:p>
        </p:txBody>
      </p:sp>
      <p:pic>
        <p:nvPicPr>
          <p:cNvPr id="48" name="object 48"/>
          <p:cNvPicPr/>
          <p:nvPr/>
        </p:nvPicPr>
        <p:blipFill>
          <a:blip r:embed="rId8" cstate="print"/>
          <a:stretch>
            <a:fillRect/>
          </a:stretch>
        </p:blipFill>
        <p:spPr>
          <a:xfrm>
            <a:off x="3947159" y="6166103"/>
            <a:ext cx="448056" cy="390144"/>
          </a:xfrm>
          <a:prstGeom prst="rect">
            <a:avLst/>
          </a:prstGeom>
        </p:spPr>
      </p:pic>
      <p:sp>
        <p:nvSpPr>
          <p:cNvPr id="49" name="object 49"/>
          <p:cNvSpPr txBox="1"/>
          <p:nvPr/>
        </p:nvSpPr>
        <p:spPr>
          <a:xfrm>
            <a:off x="6518905" y="5282691"/>
            <a:ext cx="1029335"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PFC</a:t>
            </a:r>
            <a:r>
              <a:rPr sz="1600" b="1" spc="-45" dirty="0">
                <a:solidFill>
                  <a:srgbClr val="FFFFFF"/>
                </a:solidFill>
                <a:latin typeface="Arial"/>
                <a:cs typeface="Arial"/>
              </a:rPr>
              <a:t> </a:t>
            </a:r>
            <a:r>
              <a:rPr sz="1600" b="1" dirty="0">
                <a:solidFill>
                  <a:srgbClr val="FFFFFF"/>
                </a:solidFill>
                <a:latin typeface="Arial"/>
                <a:cs typeface="Arial"/>
              </a:rPr>
              <a:t>/</a:t>
            </a:r>
            <a:r>
              <a:rPr sz="1600" b="1" spc="-30" dirty="0">
                <a:solidFill>
                  <a:srgbClr val="FFFFFF"/>
                </a:solidFill>
                <a:latin typeface="Arial"/>
                <a:cs typeface="Arial"/>
              </a:rPr>
              <a:t> </a:t>
            </a:r>
            <a:r>
              <a:rPr sz="1600" b="1" spc="-5" dirty="0">
                <a:solidFill>
                  <a:srgbClr val="FFFFFF"/>
                </a:solidFill>
                <a:latin typeface="Arial"/>
                <a:cs typeface="Arial"/>
              </a:rPr>
              <a:t>PCC</a:t>
            </a:r>
            <a:endParaRPr sz="1600">
              <a:latin typeface="Arial"/>
              <a:cs typeface="Arial"/>
            </a:endParaRPr>
          </a:p>
        </p:txBody>
      </p:sp>
      <p:sp>
        <p:nvSpPr>
          <p:cNvPr id="50" name="object 50"/>
          <p:cNvSpPr/>
          <p:nvPr/>
        </p:nvSpPr>
        <p:spPr>
          <a:xfrm>
            <a:off x="3404698" y="4699504"/>
            <a:ext cx="1356360" cy="397510"/>
          </a:xfrm>
          <a:custGeom>
            <a:avLst/>
            <a:gdLst/>
            <a:ahLst/>
            <a:cxnLst/>
            <a:rect l="l" t="t" r="r" b="b"/>
            <a:pathLst>
              <a:path w="1356360" h="397510">
                <a:moveTo>
                  <a:pt x="1157523" y="0"/>
                </a:moveTo>
                <a:lnTo>
                  <a:pt x="198676" y="0"/>
                </a:lnTo>
                <a:lnTo>
                  <a:pt x="153121" y="5247"/>
                </a:lnTo>
                <a:lnTo>
                  <a:pt x="111303" y="20193"/>
                </a:lnTo>
                <a:lnTo>
                  <a:pt x="74414" y="43646"/>
                </a:lnTo>
                <a:lnTo>
                  <a:pt x="43647" y="74414"/>
                </a:lnTo>
                <a:lnTo>
                  <a:pt x="20193" y="111303"/>
                </a:lnTo>
                <a:lnTo>
                  <a:pt x="5247" y="153121"/>
                </a:lnTo>
                <a:lnTo>
                  <a:pt x="0" y="198674"/>
                </a:lnTo>
                <a:lnTo>
                  <a:pt x="5247" y="244229"/>
                </a:lnTo>
                <a:lnTo>
                  <a:pt x="20193" y="286047"/>
                </a:lnTo>
                <a:lnTo>
                  <a:pt x="43647" y="322936"/>
                </a:lnTo>
                <a:lnTo>
                  <a:pt x="74414" y="353704"/>
                </a:lnTo>
                <a:lnTo>
                  <a:pt x="111303" y="377157"/>
                </a:lnTo>
                <a:lnTo>
                  <a:pt x="153121" y="392104"/>
                </a:lnTo>
                <a:lnTo>
                  <a:pt x="198676" y="397351"/>
                </a:lnTo>
                <a:lnTo>
                  <a:pt x="1157522" y="397352"/>
                </a:lnTo>
                <a:lnTo>
                  <a:pt x="1203076" y="392105"/>
                </a:lnTo>
                <a:lnTo>
                  <a:pt x="1244895" y="377158"/>
                </a:lnTo>
                <a:lnTo>
                  <a:pt x="1281784" y="353705"/>
                </a:lnTo>
                <a:lnTo>
                  <a:pt x="1312551" y="322937"/>
                </a:lnTo>
                <a:lnTo>
                  <a:pt x="1336004" y="286048"/>
                </a:lnTo>
                <a:lnTo>
                  <a:pt x="1350951" y="244230"/>
                </a:lnTo>
                <a:lnTo>
                  <a:pt x="1356199" y="198676"/>
                </a:lnTo>
                <a:lnTo>
                  <a:pt x="1350952" y="153121"/>
                </a:lnTo>
                <a:lnTo>
                  <a:pt x="1336006" y="111303"/>
                </a:lnTo>
                <a:lnTo>
                  <a:pt x="1312552" y="74414"/>
                </a:lnTo>
                <a:lnTo>
                  <a:pt x="1281785" y="43646"/>
                </a:lnTo>
                <a:lnTo>
                  <a:pt x="1244896" y="20193"/>
                </a:lnTo>
                <a:lnTo>
                  <a:pt x="1203078" y="5247"/>
                </a:lnTo>
                <a:lnTo>
                  <a:pt x="1157523" y="0"/>
                </a:lnTo>
                <a:close/>
              </a:path>
            </a:pathLst>
          </a:custGeom>
          <a:solidFill>
            <a:srgbClr val="A1A6AA"/>
          </a:solidFill>
        </p:spPr>
        <p:txBody>
          <a:bodyPr wrap="square" lIns="0" tIns="0" rIns="0" bIns="0" rtlCol="0"/>
          <a:lstStyle/>
          <a:p>
            <a:endParaRPr/>
          </a:p>
        </p:txBody>
      </p:sp>
      <p:sp>
        <p:nvSpPr>
          <p:cNvPr id="51" name="object 51"/>
          <p:cNvSpPr txBox="1"/>
          <p:nvPr/>
        </p:nvSpPr>
        <p:spPr>
          <a:xfrm>
            <a:off x="3558189" y="4764532"/>
            <a:ext cx="1029335"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PFC</a:t>
            </a:r>
            <a:r>
              <a:rPr sz="1600" b="1" spc="-45" dirty="0">
                <a:solidFill>
                  <a:srgbClr val="FFFFFF"/>
                </a:solidFill>
                <a:latin typeface="Arial"/>
                <a:cs typeface="Arial"/>
              </a:rPr>
              <a:t> </a:t>
            </a:r>
            <a:r>
              <a:rPr sz="1600" b="1" dirty="0">
                <a:solidFill>
                  <a:srgbClr val="FFFFFF"/>
                </a:solidFill>
                <a:latin typeface="Arial"/>
                <a:cs typeface="Arial"/>
              </a:rPr>
              <a:t>/</a:t>
            </a:r>
            <a:r>
              <a:rPr sz="1600" b="1" spc="-30" dirty="0">
                <a:solidFill>
                  <a:srgbClr val="FFFFFF"/>
                </a:solidFill>
                <a:latin typeface="Arial"/>
                <a:cs typeface="Arial"/>
              </a:rPr>
              <a:t> </a:t>
            </a:r>
            <a:r>
              <a:rPr sz="1600" b="1" spc="-5" dirty="0">
                <a:solidFill>
                  <a:srgbClr val="FFFFFF"/>
                </a:solidFill>
                <a:latin typeface="Arial"/>
                <a:cs typeface="Arial"/>
              </a:rPr>
              <a:t>PCC</a:t>
            </a:r>
            <a:endParaRPr sz="1600">
              <a:latin typeface="Arial"/>
              <a:cs typeface="Arial"/>
            </a:endParaRPr>
          </a:p>
        </p:txBody>
      </p:sp>
      <p:sp>
        <p:nvSpPr>
          <p:cNvPr id="52" name="object 52"/>
          <p:cNvSpPr/>
          <p:nvPr/>
        </p:nvSpPr>
        <p:spPr>
          <a:xfrm>
            <a:off x="480319" y="6054902"/>
            <a:ext cx="1356360" cy="397510"/>
          </a:xfrm>
          <a:custGeom>
            <a:avLst/>
            <a:gdLst/>
            <a:ahLst/>
            <a:cxnLst/>
            <a:rect l="l" t="t" r="r" b="b"/>
            <a:pathLst>
              <a:path w="1356360" h="397510">
                <a:moveTo>
                  <a:pt x="1157522" y="0"/>
                </a:moveTo>
                <a:lnTo>
                  <a:pt x="198676" y="0"/>
                </a:lnTo>
                <a:lnTo>
                  <a:pt x="153121" y="5247"/>
                </a:lnTo>
                <a:lnTo>
                  <a:pt x="111303" y="20193"/>
                </a:lnTo>
                <a:lnTo>
                  <a:pt x="74414" y="43646"/>
                </a:lnTo>
                <a:lnTo>
                  <a:pt x="43646" y="74414"/>
                </a:lnTo>
                <a:lnTo>
                  <a:pt x="20193" y="111303"/>
                </a:lnTo>
                <a:lnTo>
                  <a:pt x="5247" y="153121"/>
                </a:lnTo>
                <a:lnTo>
                  <a:pt x="0" y="198674"/>
                </a:lnTo>
                <a:lnTo>
                  <a:pt x="5247" y="244229"/>
                </a:lnTo>
                <a:lnTo>
                  <a:pt x="20193" y="286047"/>
                </a:lnTo>
                <a:lnTo>
                  <a:pt x="43646" y="322936"/>
                </a:lnTo>
                <a:lnTo>
                  <a:pt x="74414" y="353704"/>
                </a:lnTo>
                <a:lnTo>
                  <a:pt x="111303" y="377157"/>
                </a:lnTo>
                <a:lnTo>
                  <a:pt x="153121" y="392103"/>
                </a:lnTo>
                <a:lnTo>
                  <a:pt x="198676" y="397350"/>
                </a:lnTo>
                <a:lnTo>
                  <a:pt x="1157521" y="397352"/>
                </a:lnTo>
                <a:lnTo>
                  <a:pt x="1203076" y="392105"/>
                </a:lnTo>
                <a:lnTo>
                  <a:pt x="1244894" y="377158"/>
                </a:lnTo>
                <a:lnTo>
                  <a:pt x="1281783" y="353705"/>
                </a:lnTo>
                <a:lnTo>
                  <a:pt x="1312551" y="322938"/>
                </a:lnTo>
                <a:lnTo>
                  <a:pt x="1336004" y="286049"/>
                </a:lnTo>
                <a:lnTo>
                  <a:pt x="1350950" y="244230"/>
                </a:lnTo>
                <a:lnTo>
                  <a:pt x="1356199" y="198676"/>
                </a:lnTo>
                <a:lnTo>
                  <a:pt x="1350951" y="153121"/>
                </a:lnTo>
                <a:lnTo>
                  <a:pt x="1336005" y="111303"/>
                </a:lnTo>
                <a:lnTo>
                  <a:pt x="1312552" y="74414"/>
                </a:lnTo>
                <a:lnTo>
                  <a:pt x="1281785" y="43646"/>
                </a:lnTo>
                <a:lnTo>
                  <a:pt x="1244895" y="20193"/>
                </a:lnTo>
                <a:lnTo>
                  <a:pt x="1203077" y="5247"/>
                </a:lnTo>
                <a:lnTo>
                  <a:pt x="1157522" y="0"/>
                </a:lnTo>
                <a:close/>
              </a:path>
            </a:pathLst>
          </a:custGeom>
          <a:solidFill>
            <a:srgbClr val="A1A6AA"/>
          </a:solidFill>
        </p:spPr>
        <p:txBody>
          <a:bodyPr wrap="square" lIns="0" tIns="0" rIns="0" bIns="0" rtlCol="0"/>
          <a:lstStyle/>
          <a:p>
            <a:endParaRPr/>
          </a:p>
        </p:txBody>
      </p:sp>
      <p:sp>
        <p:nvSpPr>
          <p:cNvPr id="53" name="object 53"/>
          <p:cNvSpPr txBox="1"/>
          <p:nvPr/>
        </p:nvSpPr>
        <p:spPr>
          <a:xfrm>
            <a:off x="633810" y="6117844"/>
            <a:ext cx="1029335"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PFC</a:t>
            </a:r>
            <a:r>
              <a:rPr sz="1600" b="1" spc="-45" dirty="0">
                <a:solidFill>
                  <a:srgbClr val="FFFFFF"/>
                </a:solidFill>
                <a:latin typeface="Arial"/>
                <a:cs typeface="Arial"/>
              </a:rPr>
              <a:t> </a:t>
            </a:r>
            <a:r>
              <a:rPr sz="1600" b="1" dirty="0">
                <a:solidFill>
                  <a:srgbClr val="FFFFFF"/>
                </a:solidFill>
                <a:latin typeface="Arial"/>
                <a:cs typeface="Arial"/>
              </a:rPr>
              <a:t>/</a:t>
            </a:r>
            <a:r>
              <a:rPr sz="1600" b="1" spc="-30" dirty="0">
                <a:solidFill>
                  <a:srgbClr val="FFFFFF"/>
                </a:solidFill>
                <a:latin typeface="Arial"/>
                <a:cs typeface="Arial"/>
              </a:rPr>
              <a:t> </a:t>
            </a:r>
            <a:r>
              <a:rPr sz="1600" b="1" spc="-5" dirty="0">
                <a:solidFill>
                  <a:srgbClr val="FFFFFF"/>
                </a:solidFill>
                <a:latin typeface="Arial"/>
                <a:cs typeface="Arial"/>
              </a:rPr>
              <a:t>PCC</a:t>
            </a:r>
            <a:endParaRPr sz="1600">
              <a:latin typeface="Arial"/>
              <a:cs typeface="Arial"/>
            </a:endParaRPr>
          </a:p>
        </p:txBody>
      </p:sp>
      <p:sp>
        <p:nvSpPr>
          <p:cNvPr id="54" name="object 54"/>
          <p:cNvSpPr/>
          <p:nvPr/>
        </p:nvSpPr>
        <p:spPr>
          <a:xfrm>
            <a:off x="9232515" y="4190431"/>
            <a:ext cx="1003935" cy="397510"/>
          </a:xfrm>
          <a:custGeom>
            <a:avLst/>
            <a:gdLst/>
            <a:ahLst/>
            <a:cxnLst/>
            <a:rect l="l" t="t" r="r" b="b"/>
            <a:pathLst>
              <a:path w="1003934" h="397510">
                <a:moveTo>
                  <a:pt x="804762" y="0"/>
                </a:moveTo>
                <a:lnTo>
                  <a:pt x="198674" y="0"/>
                </a:lnTo>
                <a:lnTo>
                  <a:pt x="153120" y="5247"/>
                </a:lnTo>
                <a:lnTo>
                  <a:pt x="111302" y="20193"/>
                </a:lnTo>
                <a:lnTo>
                  <a:pt x="74413" y="43646"/>
                </a:lnTo>
                <a:lnTo>
                  <a:pt x="43646" y="74413"/>
                </a:lnTo>
                <a:lnTo>
                  <a:pt x="20193" y="111302"/>
                </a:lnTo>
                <a:lnTo>
                  <a:pt x="5247" y="153120"/>
                </a:lnTo>
                <a:lnTo>
                  <a:pt x="0" y="198674"/>
                </a:lnTo>
                <a:lnTo>
                  <a:pt x="5247" y="244229"/>
                </a:lnTo>
                <a:lnTo>
                  <a:pt x="20193" y="286047"/>
                </a:lnTo>
                <a:lnTo>
                  <a:pt x="43646" y="322936"/>
                </a:lnTo>
                <a:lnTo>
                  <a:pt x="74413" y="353704"/>
                </a:lnTo>
                <a:lnTo>
                  <a:pt x="111302" y="377157"/>
                </a:lnTo>
                <a:lnTo>
                  <a:pt x="153120" y="392104"/>
                </a:lnTo>
                <a:lnTo>
                  <a:pt x="198674" y="397351"/>
                </a:lnTo>
                <a:lnTo>
                  <a:pt x="804762" y="397351"/>
                </a:lnTo>
                <a:lnTo>
                  <a:pt x="850316" y="392104"/>
                </a:lnTo>
                <a:lnTo>
                  <a:pt x="892134" y="377157"/>
                </a:lnTo>
                <a:lnTo>
                  <a:pt x="929023" y="353704"/>
                </a:lnTo>
                <a:lnTo>
                  <a:pt x="959790" y="322936"/>
                </a:lnTo>
                <a:lnTo>
                  <a:pt x="983243" y="286047"/>
                </a:lnTo>
                <a:lnTo>
                  <a:pt x="998190" y="244229"/>
                </a:lnTo>
                <a:lnTo>
                  <a:pt x="1003437" y="198674"/>
                </a:lnTo>
                <a:lnTo>
                  <a:pt x="998190" y="153120"/>
                </a:lnTo>
                <a:lnTo>
                  <a:pt x="983243" y="111302"/>
                </a:lnTo>
                <a:lnTo>
                  <a:pt x="959790" y="74413"/>
                </a:lnTo>
                <a:lnTo>
                  <a:pt x="929023" y="43646"/>
                </a:lnTo>
                <a:lnTo>
                  <a:pt x="892134" y="20193"/>
                </a:lnTo>
                <a:lnTo>
                  <a:pt x="850316" y="5247"/>
                </a:lnTo>
                <a:lnTo>
                  <a:pt x="804762" y="0"/>
                </a:lnTo>
                <a:close/>
              </a:path>
            </a:pathLst>
          </a:custGeom>
          <a:solidFill>
            <a:srgbClr val="8BB7CD"/>
          </a:solidFill>
        </p:spPr>
        <p:txBody>
          <a:bodyPr wrap="square" lIns="0" tIns="0" rIns="0" bIns="0" rtlCol="0"/>
          <a:lstStyle/>
          <a:p>
            <a:endParaRPr/>
          </a:p>
        </p:txBody>
      </p:sp>
      <p:sp>
        <p:nvSpPr>
          <p:cNvPr id="55" name="object 55"/>
          <p:cNvSpPr txBox="1"/>
          <p:nvPr/>
        </p:nvSpPr>
        <p:spPr>
          <a:xfrm>
            <a:off x="9229923" y="2998869"/>
            <a:ext cx="2577465" cy="1525905"/>
          </a:xfrm>
          <a:prstGeom prst="rect">
            <a:avLst/>
          </a:prstGeom>
        </p:spPr>
        <p:txBody>
          <a:bodyPr vert="horz" wrap="square" lIns="0" tIns="96520" rIns="0" bIns="0" rtlCol="0">
            <a:spAutoFit/>
          </a:bodyPr>
          <a:lstStyle/>
          <a:p>
            <a:pPr marL="12700">
              <a:lnSpc>
                <a:spcPct val="100000"/>
              </a:lnSpc>
              <a:spcBef>
                <a:spcPts val="760"/>
              </a:spcBef>
            </a:pPr>
            <a:r>
              <a:rPr sz="2000" b="1" dirty="0">
                <a:latin typeface="Arial"/>
                <a:cs typeface="Arial"/>
              </a:rPr>
              <a:t>PULSE</a:t>
            </a:r>
            <a:r>
              <a:rPr sz="2000" b="1" spc="-40" dirty="0">
                <a:latin typeface="Arial"/>
                <a:cs typeface="Arial"/>
              </a:rPr>
              <a:t> </a:t>
            </a:r>
            <a:r>
              <a:rPr sz="2000" b="1" spc="-5" dirty="0">
                <a:latin typeface="Arial"/>
                <a:cs typeface="Arial"/>
              </a:rPr>
              <a:t>OXIMETRY</a:t>
            </a:r>
            <a:endParaRPr sz="2000">
              <a:latin typeface="Arial"/>
              <a:cs typeface="Arial"/>
            </a:endParaRPr>
          </a:p>
          <a:p>
            <a:pPr marL="74930">
              <a:lnSpc>
                <a:spcPct val="100000"/>
              </a:lnSpc>
              <a:spcBef>
                <a:spcPts val="930"/>
              </a:spcBef>
              <a:tabLst>
                <a:tab pos="603885" algn="l"/>
                <a:tab pos="1174750" algn="l"/>
                <a:tab pos="1720850" algn="l"/>
                <a:tab pos="2267585" algn="l"/>
              </a:tabLst>
            </a:pPr>
            <a:r>
              <a:rPr sz="4200" baseline="-3968" dirty="0">
                <a:solidFill>
                  <a:srgbClr val="2E3334"/>
                </a:solidFill>
                <a:latin typeface="Arial Black"/>
                <a:cs typeface="Arial Black"/>
              </a:rPr>
              <a:t>M	</a:t>
            </a:r>
            <a:r>
              <a:rPr sz="2800" dirty="0">
                <a:solidFill>
                  <a:srgbClr val="FFFFFF"/>
                </a:solidFill>
                <a:latin typeface="Arial Black"/>
                <a:cs typeface="Arial Black"/>
              </a:rPr>
              <a:t>A	R	</a:t>
            </a:r>
            <a:r>
              <a:rPr sz="4200" baseline="1984" dirty="0">
                <a:solidFill>
                  <a:srgbClr val="FFFFFF"/>
                </a:solidFill>
                <a:latin typeface="Arial Black"/>
                <a:cs typeface="Arial Black"/>
              </a:rPr>
              <a:t>C	</a:t>
            </a:r>
            <a:r>
              <a:rPr sz="2800" dirty="0">
                <a:solidFill>
                  <a:srgbClr val="FFFFFF"/>
                </a:solidFill>
                <a:latin typeface="Arial Black"/>
                <a:cs typeface="Arial Black"/>
              </a:rPr>
              <a:t>H</a:t>
            </a:r>
            <a:endParaRPr sz="2800">
              <a:latin typeface="Arial Black"/>
              <a:cs typeface="Arial Black"/>
            </a:endParaRPr>
          </a:p>
          <a:p>
            <a:pPr marL="170815">
              <a:lnSpc>
                <a:spcPct val="100000"/>
              </a:lnSpc>
              <a:spcBef>
                <a:spcPts val="2545"/>
              </a:spcBef>
            </a:pPr>
            <a:r>
              <a:rPr sz="1600" b="1" spc="-5" dirty="0">
                <a:solidFill>
                  <a:srgbClr val="FFFFFF"/>
                </a:solidFill>
                <a:latin typeface="Arial"/>
                <a:cs typeface="Arial"/>
              </a:rPr>
              <a:t>Airway</a:t>
            </a:r>
            <a:endParaRPr sz="1600">
              <a:latin typeface="Arial"/>
              <a:cs typeface="Arial"/>
            </a:endParaRPr>
          </a:p>
        </p:txBody>
      </p:sp>
      <p:grpSp>
        <p:nvGrpSpPr>
          <p:cNvPr id="56" name="object 56"/>
          <p:cNvGrpSpPr/>
          <p:nvPr/>
        </p:nvGrpSpPr>
        <p:grpSpPr>
          <a:xfrm>
            <a:off x="6314779" y="3488367"/>
            <a:ext cx="2000250" cy="1195705"/>
            <a:chOff x="6314779" y="3488367"/>
            <a:chExt cx="2000250" cy="1195705"/>
          </a:xfrm>
        </p:grpSpPr>
        <p:sp>
          <p:nvSpPr>
            <p:cNvPr id="57" name="object 57"/>
            <p:cNvSpPr/>
            <p:nvPr/>
          </p:nvSpPr>
          <p:spPr>
            <a:xfrm>
              <a:off x="6314770" y="3506584"/>
              <a:ext cx="1450975" cy="1177290"/>
            </a:xfrm>
            <a:custGeom>
              <a:avLst/>
              <a:gdLst/>
              <a:ahLst/>
              <a:cxnLst/>
              <a:rect l="l" t="t" r="r" b="b"/>
              <a:pathLst>
                <a:path w="1450975" h="1177289">
                  <a:moveTo>
                    <a:pt x="1422120" y="270002"/>
                  </a:moveTo>
                  <a:lnTo>
                    <a:pt x="1417764" y="221462"/>
                  </a:lnTo>
                  <a:lnTo>
                    <a:pt x="1405229" y="175793"/>
                  </a:lnTo>
                  <a:lnTo>
                    <a:pt x="1385252" y="133731"/>
                  </a:lnTo>
                  <a:lnTo>
                    <a:pt x="1358620" y="96037"/>
                  </a:lnTo>
                  <a:lnTo>
                    <a:pt x="1326070" y="63500"/>
                  </a:lnTo>
                  <a:lnTo>
                    <a:pt x="1288389" y="36868"/>
                  </a:lnTo>
                  <a:lnTo>
                    <a:pt x="1246327" y="16891"/>
                  </a:lnTo>
                  <a:lnTo>
                    <a:pt x="1200645" y="4343"/>
                  </a:lnTo>
                  <a:lnTo>
                    <a:pt x="1152118" y="0"/>
                  </a:lnTo>
                  <a:lnTo>
                    <a:pt x="1103579" y="4343"/>
                  </a:lnTo>
                  <a:lnTo>
                    <a:pt x="1057910" y="16891"/>
                  </a:lnTo>
                  <a:lnTo>
                    <a:pt x="1015847" y="36868"/>
                  </a:lnTo>
                  <a:lnTo>
                    <a:pt x="978154" y="63500"/>
                  </a:lnTo>
                  <a:lnTo>
                    <a:pt x="945616" y="96037"/>
                  </a:lnTo>
                  <a:lnTo>
                    <a:pt x="918984" y="133731"/>
                  </a:lnTo>
                  <a:lnTo>
                    <a:pt x="899007" y="175793"/>
                  </a:lnTo>
                  <a:lnTo>
                    <a:pt x="886472" y="221462"/>
                  </a:lnTo>
                  <a:lnTo>
                    <a:pt x="882116" y="270002"/>
                  </a:lnTo>
                  <a:lnTo>
                    <a:pt x="886472" y="318528"/>
                  </a:lnTo>
                  <a:lnTo>
                    <a:pt x="899007" y="364210"/>
                  </a:lnTo>
                  <a:lnTo>
                    <a:pt x="918984" y="406273"/>
                  </a:lnTo>
                  <a:lnTo>
                    <a:pt x="945616" y="443953"/>
                  </a:lnTo>
                  <a:lnTo>
                    <a:pt x="978154" y="476504"/>
                  </a:lnTo>
                  <a:lnTo>
                    <a:pt x="1015847" y="503135"/>
                  </a:lnTo>
                  <a:lnTo>
                    <a:pt x="1057910" y="523113"/>
                  </a:lnTo>
                  <a:lnTo>
                    <a:pt x="1103579" y="535647"/>
                  </a:lnTo>
                  <a:lnTo>
                    <a:pt x="1152118" y="540004"/>
                  </a:lnTo>
                  <a:lnTo>
                    <a:pt x="1200645" y="535647"/>
                  </a:lnTo>
                  <a:lnTo>
                    <a:pt x="1246327" y="523113"/>
                  </a:lnTo>
                  <a:lnTo>
                    <a:pt x="1288389" y="503135"/>
                  </a:lnTo>
                  <a:lnTo>
                    <a:pt x="1326070" y="476504"/>
                  </a:lnTo>
                  <a:lnTo>
                    <a:pt x="1358620" y="443953"/>
                  </a:lnTo>
                  <a:lnTo>
                    <a:pt x="1385252" y="406273"/>
                  </a:lnTo>
                  <a:lnTo>
                    <a:pt x="1405229" y="364210"/>
                  </a:lnTo>
                  <a:lnTo>
                    <a:pt x="1417764" y="318528"/>
                  </a:lnTo>
                  <a:lnTo>
                    <a:pt x="1422120" y="270002"/>
                  </a:lnTo>
                  <a:close/>
                </a:path>
                <a:path w="1450975" h="1177289">
                  <a:moveTo>
                    <a:pt x="1450809" y="978598"/>
                  </a:moveTo>
                  <a:lnTo>
                    <a:pt x="1445564" y="933043"/>
                  </a:lnTo>
                  <a:lnTo>
                    <a:pt x="1430616" y="891235"/>
                  </a:lnTo>
                  <a:lnTo>
                    <a:pt x="1407172" y="854341"/>
                  </a:lnTo>
                  <a:lnTo>
                    <a:pt x="1376400" y="823569"/>
                  </a:lnTo>
                  <a:lnTo>
                    <a:pt x="1339507" y="800125"/>
                  </a:lnTo>
                  <a:lnTo>
                    <a:pt x="1297698" y="785177"/>
                  </a:lnTo>
                  <a:lnTo>
                    <a:pt x="1252143" y="779932"/>
                  </a:lnTo>
                  <a:lnTo>
                    <a:pt x="198678" y="779932"/>
                  </a:lnTo>
                  <a:lnTo>
                    <a:pt x="153123" y="785177"/>
                  </a:lnTo>
                  <a:lnTo>
                    <a:pt x="111302" y="800125"/>
                  </a:lnTo>
                  <a:lnTo>
                    <a:pt x="74422" y="823569"/>
                  </a:lnTo>
                  <a:lnTo>
                    <a:pt x="43649" y="854341"/>
                  </a:lnTo>
                  <a:lnTo>
                    <a:pt x="20193" y="891235"/>
                  </a:lnTo>
                  <a:lnTo>
                    <a:pt x="5245" y="933043"/>
                  </a:lnTo>
                  <a:lnTo>
                    <a:pt x="0" y="978598"/>
                  </a:lnTo>
                  <a:lnTo>
                    <a:pt x="5245" y="1024153"/>
                  </a:lnTo>
                  <a:lnTo>
                    <a:pt x="20193" y="1065974"/>
                  </a:lnTo>
                  <a:lnTo>
                    <a:pt x="43649" y="1102868"/>
                  </a:lnTo>
                  <a:lnTo>
                    <a:pt x="74422" y="1133627"/>
                  </a:lnTo>
                  <a:lnTo>
                    <a:pt x="111302" y="1157084"/>
                  </a:lnTo>
                  <a:lnTo>
                    <a:pt x="153123" y="1172032"/>
                  </a:lnTo>
                  <a:lnTo>
                    <a:pt x="198678" y="1177277"/>
                  </a:lnTo>
                  <a:lnTo>
                    <a:pt x="1252143" y="1177277"/>
                  </a:lnTo>
                  <a:lnTo>
                    <a:pt x="1297686" y="1172032"/>
                  </a:lnTo>
                  <a:lnTo>
                    <a:pt x="1339507" y="1157084"/>
                  </a:lnTo>
                  <a:lnTo>
                    <a:pt x="1376400" y="1133627"/>
                  </a:lnTo>
                  <a:lnTo>
                    <a:pt x="1407160" y="1102868"/>
                  </a:lnTo>
                  <a:lnTo>
                    <a:pt x="1430616" y="1065974"/>
                  </a:lnTo>
                  <a:lnTo>
                    <a:pt x="1445564" y="1024153"/>
                  </a:lnTo>
                  <a:lnTo>
                    <a:pt x="1450809" y="978598"/>
                  </a:lnTo>
                  <a:close/>
                </a:path>
              </a:pathLst>
            </a:custGeom>
            <a:solidFill>
              <a:srgbClr val="798767"/>
            </a:solidFill>
          </p:spPr>
          <p:txBody>
            <a:bodyPr wrap="square" lIns="0" tIns="0" rIns="0" bIns="0" rtlCol="0"/>
            <a:lstStyle/>
            <a:p>
              <a:endParaRPr/>
            </a:p>
          </p:txBody>
        </p:sp>
        <p:sp>
          <p:nvSpPr>
            <p:cNvPr id="58" name="object 58"/>
            <p:cNvSpPr/>
            <p:nvPr/>
          </p:nvSpPr>
          <p:spPr>
            <a:xfrm>
              <a:off x="7774528" y="3488367"/>
              <a:ext cx="540385" cy="540385"/>
            </a:xfrm>
            <a:custGeom>
              <a:avLst/>
              <a:gdLst/>
              <a:ahLst/>
              <a:cxnLst/>
              <a:rect l="l" t="t" r="r" b="b"/>
              <a:pathLst>
                <a:path w="540384" h="540385">
                  <a:moveTo>
                    <a:pt x="269999" y="0"/>
                  </a:moveTo>
                  <a:lnTo>
                    <a:pt x="221466" y="4350"/>
                  </a:lnTo>
                  <a:lnTo>
                    <a:pt x="175787" y="16891"/>
                  </a:lnTo>
                  <a:lnTo>
                    <a:pt x="133725" y="36863"/>
                  </a:lnTo>
                  <a:lnTo>
                    <a:pt x="96042" y="63500"/>
                  </a:lnTo>
                  <a:lnTo>
                    <a:pt x="63500" y="96042"/>
                  </a:lnTo>
                  <a:lnTo>
                    <a:pt x="36862" y="133726"/>
                  </a:lnTo>
                  <a:lnTo>
                    <a:pt x="16891" y="175788"/>
                  </a:lnTo>
                  <a:lnTo>
                    <a:pt x="4350" y="221467"/>
                  </a:lnTo>
                  <a:lnTo>
                    <a:pt x="0" y="270000"/>
                  </a:lnTo>
                  <a:lnTo>
                    <a:pt x="4350" y="318533"/>
                  </a:lnTo>
                  <a:lnTo>
                    <a:pt x="16891" y="364212"/>
                  </a:lnTo>
                  <a:lnTo>
                    <a:pt x="36862" y="406274"/>
                  </a:lnTo>
                  <a:lnTo>
                    <a:pt x="63500" y="443958"/>
                  </a:lnTo>
                  <a:lnTo>
                    <a:pt x="96042" y="476499"/>
                  </a:lnTo>
                  <a:lnTo>
                    <a:pt x="133725" y="503137"/>
                  </a:lnTo>
                  <a:lnTo>
                    <a:pt x="175787" y="523108"/>
                  </a:lnTo>
                  <a:lnTo>
                    <a:pt x="221466" y="535650"/>
                  </a:lnTo>
                  <a:lnTo>
                    <a:pt x="269999" y="540000"/>
                  </a:lnTo>
                  <a:lnTo>
                    <a:pt x="318532" y="535650"/>
                  </a:lnTo>
                  <a:lnTo>
                    <a:pt x="364211" y="523108"/>
                  </a:lnTo>
                  <a:lnTo>
                    <a:pt x="406273" y="503137"/>
                  </a:lnTo>
                  <a:lnTo>
                    <a:pt x="443956" y="476499"/>
                  </a:lnTo>
                  <a:lnTo>
                    <a:pt x="476498" y="443958"/>
                  </a:lnTo>
                  <a:lnTo>
                    <a:pt x="503136" y="406274"/>
                  </a:lnTo>
                  <a:lnTo>
                    <a:pt x="523107" y="364212"/>
                  </a:lnTo>
                  <a:lnTo>
                    <a:pt x="535648" y="318533"/>
                  </a:lnTo>
                  <a:lnTo>
                    <a:pt x="539998" y="270000"/>
                  </a:lnTo>
                  <a:lnTo>
                    <a:pt x="535648" y="221467"/>
                  </a:lnTo>
                  <a:lnTo>
                    <a:pt x="523107" y="175788"/>
                  </a:lnTo>
                  <a:lnTo>
                    <a:pt x="503136" y="133726"/>
                  </a:lnTo>
                  <a:lnTo>
                    <a:pt x="476498" y="96042"/>
                  </a:lnTo>
                  <a:lnTo>
                    <a:pt x="443956" y="63500"/>
                  </a:lnTo>
                  <a:lnTo>
                    <a:pt x="406273" y="36863"/>
                  </a:lnTo>
                  <a:lnTo>
                    <a:pt x="364211" y="16891"/>
                  </a:lnTo>
                  <a:lnTo>
                    <a:pt x="318532" y="4350"/>
                  </a:lnTo>
                  <a:lnTo>
                    <a:pt x="269999" y="0"/>
                  </a:lnTo>
                  <a:close/>
                </a:path>
              </a:pathLst>
            </a:custGeom>
            <a:solidFill>
              <a:srgbClr val="F26535"/>
            </a:solidFill>
          </p:spPr>
          <p:txBody>
            <a:bodyPr wrap="square" lIns="0" tIns="0" rIns="0" bIns="0" rtlCol="0"/>
            <a:lstStyle/>
            <a:p>
              <a:endParaRPr/>
            </a:p>
          </p:txBody>
        </p:sp>
      </p:grpSp>
      <p:sp>
        <p:nvSpPr>
          <p:cNvPr id="59" name="object 59"/>
          <p:cNvSpPr txBox="1"/>
          <p:nvPr/>
        </p:nvSpPr>
        <p:spPr>
          <a:xfrm>
            <a:off x="6252084" y="2982323"/>
            <a:ext cx="2637155" cy="1637030"/>
          </a:xfrm>
          <a:prstGeom prst="rect">
            <a:avLst/>
          </a:prstGeom>
        </p:spPr>
        <p:txBody>
          <a:bodyPr vert="horz" wrap="square" lIns="0" tIns="116205" rIns="0" bIns="0" rtlCol="0">
            <a:spAutoFit/>
          </a:bodyPr>
          <a:lstStyle/>
          <a:p>
            <a:pPr marL="38100">
              <a:lnSpc>
                <a:spcPct val="100000"/>
              </a:lnSpc>
              <a:spcBef>
                <a:spcPts val="915"/>
              </a:spcBef>
            </a:pPr>
            <a:r>
              <a:rPr sz="2000" b="1" dirty="0">
                <a:latin typeface="Arial"/>
                <a:cs typeface="Arial"/>
              </a:rPr>
              <a:t>PULSE/HEART</a:t>
            </a:r>
            <a:r>
              <a:rPr sz="2000" b="1" spc="-55" dirty="0">
                <a:latin typeface="Arial"/>
                <a:cs typeface="Arial"/>
              </a:rPr>
              <a:t> </a:t>
            </a:r>
            <a:r>
              <a:rPr sz="2000" b="1" dirty="0">
                <a:latin typeface="Arial"/>
                <a:cs typeface="Arial"/>
              </a:rPr>
              <a:t>RATE</a:t>
            </a:r>
            <a:endParaRPr sz="2000" dirty="0">
              <a:latin typeface="Arial"/>
              <a:cs typeface="Arial"/>
            </a:endParaRPr>
          </a:p>
          <a:p>
            <a:pPr marL="161925">
              <a:lnSpc>
                <a:spcPct val="100000"/>
              </a:lnSpc>
              <a:spcBef>
                <a:spcPts val="1145"/>
              </a:spcBef>
              <a:tabLst>
                <a:tab pos="1076325" algn="l"/>
                <a:tab pos="1654175" algn="l"/>
              </a:tabLst>
            </a:pPr>
            <a:r>
              <a:rPr sz="2800" dirty="0">
                <a:solidFill>
                  <a:srgbClr val="2E3334"/>
                </a:solidFill>
                <a:latin typeface="Arial Black"/>
                <a:cs typeface="Arial Black"/>
              </a:rPr>
              <a:t>M</a:t>
            </a:r>
            <a:r>
              <a:rPr sz="2800" spc="-150" dirty="0">
                <a:solidFill>
                  <a:srgbClr val="2E3334"/>
                </a:solidFill>
                <a:latin typeface="Arial Black"/>
                <a:cs typeface="Arial Black"/>
              </a:rPr>
              <a:t> </a:t>
            </a:r>
            <a:r>
              <a:rPr sz="2800" dirty="0">
                <a:solidFill>
                  <a:srgbClr val="2E3334"/>
                </a:solidFill>
                <a:latin typeface="Arial Black"/>
                <a:cs typeface="Arial Black"/>
              </a:rPr>
              <a:t>A	</a:t>
            </a:r>
            <a:r>
              <a:rPr sz="4200" baseline="1984" dirty="0">
                <a:solidFill>
                  <a:srgbClr val="FFFFFF"/>
                </a:solidFill>
                <a:latin typeface="Arial Black"/>
                <a:cs typeface="Arial Black"/>
              </a:rPr>
              <a:t>R	</a:t>
            </a:r>
            <a:r>
              <a:rPr sz="4200" baseline="4960" dirty="0">
                <a:solidFill>
                  <a:srgbClr val="FFFFFF"/>
                </a:solidFill>
                <a:latin typeface="Arial Black"/>
                <a:cs typeface="Arial Black"/>
              </a:rPr>
              <a:t>C</a:t>
            </a:r>
            <a:r>
              <a:rPr sz="4200" spc="465" baseline="4960" dirty="0">
                <a:solidFill>
                  <a:srgbClr val="FFFFFF"/>
                </a:solidFill>
                <a:latin typeface="Arial Black"/>
                <a:cs typeface="Arial Black"/>
              </a:rPr>
              <a:t> </a:t>
            </a:r>
            <a:r>
              <a:rPr sz="4200" baseline="6944" dirty="0">
                <a:solidFill>
                  <a:srgbClr val="2E3334"/>
                </a:solidFill>
                <a:latin typeface="Arial Black"/>
                <a:cs typeface="Arial Black"/>
              </a:rPr>
              <a:t>H</a:t>
            </a:r>
            <a:endParaRPr sz="4200" baseline="6944" dirty="0">
              <a:latin typeface="Arial Black"/>
              <a:cs typeface="Arial Black"/>
            </a:endParaRPr>
          </a:p>
          <a:p>
            <a:pPr marL="229235">
              <a:lnSpc>
                <a:spcPct val="100000"/>
              </a:lnSpc>
              <a:spcBef>
                <a:spcPts val="3050"/>
              </a:spcBef>
            </a:pPr>
            <a:r>
              <a:rPr sz="1600" b="1" spc="-5" dirty="0">
                <a:solidFill>
                  <a:srgbClr val="FFFFFF"/>
                </a:solidFill>
                <a:latin typeface="Arial"/>
                <a:cs typeface="Arial"/>
              </a:rPr>
              <a:t>Respiration</a:t>
            </a:r>
            <a:endParaRPr sz="1600" dirty="0">
              <a:latin typeface="Arial"/>
              <a:cs typeface="Arial"/>
            </a:endParaRPr>
          </a:p>
        </p:txBody>
      </p:sp>
      <p:sp>
        <p:nvSpPr>
          <p:cNvPr id="60" name="object 6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61" name="object 61"/>
          <p:cNvSpPr txBox="1"/>
          <p:nvPr/>
        </p:nvSpPr>
        <p:spPr>
          <a:xfrm>
            <a:off x="11699669" y="6567128"/>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dirty="0">
                <a:latin typeface="Arial MT"/>
                <a:cs typeface="Arial MT"/>
              </a:rPr>
              <a:t>4</a:t>
            </a:fld>
            <a:endParaRPr sz="1200">
              <a:latin typeface="Arial MT"/>
              <a:cs typeface="Arial M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3" cstate="print"/>
          <a:stretch>
            <a:fillRect/>
          </a:stretch>
        </p:blipFill>
        <p:spPr>
          <a:xfrm>
            <a:off x="307847" y="252984"/>
            <a:ext cx="1176528" cy="661416"/>
          </a:xfrm>
          <a:prstGeom prst="rect">
            <a:avLst/>
          </a:prstGeom>
        </p:spPr>
      </p:pic>
      <p:sp>
        <p:nvSpPr>
          <p:cNvPr id="4" name="object 4"/>
          <p:cNvSpPr txBox="1">
            <a:spLocks noGrp="1"/>
          </p:cNvSpPr>
          <p:nvPr>
            <p:ph type="title"/>
          </p:nvPr>
        </p:nvSpPr>
        <p:spPr>
          <a:xfrm>
            <a:off x="1993900" y="676147"/>
            <a:ext cx="8204834"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000000"/>
                </a:solidFill>
              </a:rPr>
              <a:t>CASUALTY</a:t>
            </a:r>
            <a:r>
              <a:rPr sz="3600" spc="-20" dirty="0">
                <a:solidFill>
                  <a:srgbClr val="000000"/>
                </a:solidFill>
              </a:rPr>
              <a:t> </a:t>
            </a:r>
            <a:r>
              <a:rPr sz="3600" spc="-5" dirty="0">
                <a:solidFill>
                  <a:srgbClr val="BC8642"/>
                </a:solidFill>
              </a:rPr>
              <a:t>MONITORING</a:t>
            </a:r>
            <a:r>
              <a:rPr sz="3600" spc="-10" dirty="0">
                <a:solidFill>
                  <a:srgbClr val="BC8642"/>
                </a:solidFill>
              </a:rPr>
              <a:t> </a:t>
            </a:r>
            <a:r>
              <a:rPr sz="3600" spc="-5" dirty="0">
                <a:solidFill>
                  <a:srgbClr val="000000"/>
                </a:solidFill>
              </a:rPr>
              <a:t>OVERVIEW</a:t>
            </a:r>
            <a:endParaRPr sz="3600"/>
          </a:p>
        </p:txBody>
      </p:sp>
      <p:pic>
        <p:nvPicPr>
          <p:cNvPr id="5" name="object 5"/>
          <p:cNvPicPr/>
          <p:nvPr/>
        </p:nvPicPr>
        <p:blipFill>
          <a:blip r:embed="rId4" cstate="print"/>
          <a:stretch>
            <a:fillRect/>
          </a:stretch>
        </p:blipFill>
        <p:spPr>
          <a:xfrm>
            <a:off x="1231391" y="1222247"/>
            <a:ext cx="1764792" cy="1764791"/>
          </a:xfrm>
          <a:prstGeom prst="rect">
            <a:avLst/>
          </a:prstGeom>
        </p:spPr>
      </p:pic>
      <p:pic>
        <p:nvPicPr>
          <p:cNvPr id="6" name="object 6"/>
          <p:cNvPicPr/>
          <p:nvPr/>
        </p:nvPicPr>
        <p:blipFill>
          <a:blip r:embed="rId5" cstate="print"/>
          <a:stretch>
            <a:fillRect/>
          </a:stretch>
        </p:blipFill>
        <p:spPr>
          <a:xfrm>
            <a:off x="3895344" y="1109472"/>
            <a:ext cx="2002536" cy="1999488"/>
          </a:xfrm>
          <a:prstGeom prst="rect">
            <a:avLst/>
          </a:prstGeom>
        </p:spPr>
      </p:pic>
      <p:sp>
        <p:nvSpPr>
          <p:cNvPr id="7" name="object 7"/>
          <p:cNvSpPr/>
          <p:nvPr/>
        </p:nvSpPr>
        <p:spPr>
          <a:xfrm>
            <a:off x="3161144" y="1217800"/>
            <a:ext cx="38100" cy="4458970"/>
          </a:xfrm>
          <a:custGeom>
            <a:avLst/>
            <a:gdLst/>
            <a:ahLst/>
            <a:cxnLst/>
            <a:rect l="l" t="t" r="r" b="b"/>
            <a:pathLst>
              <a:path w="38100" h="4458970">
                <a:moveTo>
                  <a:pt x="19051" y="0"/>
                </a:moveTo>
                <a:lnTo>
                  <a:pt x="11636" y="1496"/>
                </a:lnTo>
                <a:lnTo>
                  <a:pt x="5581" y="5579"/>
                </a:lnTo>
                <a:lnTo>
                  <a:pt x="1498" y="11634"/>
                </a:lnTo>
                <a:lnTo>
                  <a:pt x="1" y="19088"/>
                </a:lnTo>
                <a:lnTo>
                  <a:pt x="1498" y="26503"/>
                </a:lnTo>
                <a:lnTo>
                  <a:pt x="5581" y="32558"/>
                </a:lnTo>
                <a:lnTo>
                  <a:pt x="11636" y="36641"/>
                </a:lnTo>
                <a:lnTo>
                  <a:pt x="19051" y="38138"/>
                </a:lnTo>
                <a:lnTo>
                  <a:pt x="26466" y="36641"/>
                </a:lnTo>
                <a:lnTo>
                  <a:pt x="32521" y="32558"/>
                </a:lnTo>
                <a:lnTo>
                  <a:pt x="36604" y="26503"/>
                </a:lnTo>
                <a:lnTo>
                  <a:pt x="38101" y="19050"/>
                </a:lnTo>
                <a:lnTo>
                  <a:pt x="36604" y="11634"/>
                </a:lnTo>
                <a:lnTo>
                  <a:pt x="32521" y="5579"/>
                </a:lnTo>
                <a:lnTo>
                  <a:pt x="26466" y="1496"/>
                </a:lnTo>
                <a:lnTo>
                  <a:pt x="19051" y="0"/>
                </a:lnTo>
                <a:close/>
              </a:path>
              <a:path w="38100" h="4458970">
                <a:moveTo>
                  <a:pt x="19051" y="152438"/>
                </a:moveTo>
                <a:lnTo>
                  <a:pt x="11636" y="153935"/>
                </a:lnTo>
                <a:lnTo>
                  <a:pt x="5581" y="158017"/>
                </a:lnTo>
                <a:lnTo>
                  <a:pt x="1498" y="164072"/>
                </a:lnTo>
                <a:lnTo>
                  <a:pt x="1" y="171526"/>
                </a:lnTo>
                <a:lnTo>
                  <a:pt x="1498" y="178941"/>
                </a:lnTo>
                <a:lnTo>
                  <a:pt x="5581" y="184996"/>
                </a:lnTo>
                <a:lnTo>
                  <a:pt x="11636" y="189079"/>
                </a:lnTo>
                <a:lnTo>
                  <a:pt x="19051" y="190576"/>
                </a:lnTo>
                <a:lnTo>
                  <a:pt x="26466" y="189079"/>
                </a:lnTo>
                <a:lnTo>
                  <a:pt x="32521" y="184996"/>
                </a:lnTo>
                <a:lnTo>
                  <a:pt x="36604" y="178941"/>
                </a:lnTo>
                <a:lnTo>
                  <a:pt x="38101" y="171488"/>
                </a:lnTo>
                <a:lnTo>
                  <a:pt x="36604" y="164072"/>
                </a:lnTo>
                <a:lnTo>
                  <a:pt x="32521" y="158017"/>
                </a:lnTo>
                <a:lnTo>
                  <a:pt x="26466" y="153935"/>
                </a:lnTo>
                <a:lnTo>
                  <a:pt x="19051" y="152438"/>
                </a:lnTo>
                <a:close/>
              </a:path>
              <a:path w="38100" h="4458970">
                <a:moveTo>
                  <a:pt x="19051" y="304876"/>
                </a:moveTo>
                <a:lnTo>
                  <a:pt x="11636" y="306373"/>
                </a:lnTo>
                <a:lnTo>
                  <a:pt x="5581" y="310455"/>
                </a:lnTo>
                <a:lnTo>
                  <a:pt x="1498" y="316510"/>
                </a:lnTo>
                <a:lnTo>
                  <a:pt x="1" y="323964"/>
                </a:lnTo>
                <a:lnTo>
                  <a:pt x="1498" y="331379"/>
                </a:lnTo>
                <a:lnTo>
                  <a:pt x="5581" y="337434"/>
                </a:lnTo>
                <a:lnTo>
                  <a:pt x="11636" y="341517"/>
                </a:lnTo>
                <a:lnTo>
                  <a:pt x="19051" y="343014"/>
                </a:lnTo>
                <a:lnTo>
                  <a:pt x="26466" y="341517"/>
                </a:lnTo>
                <a:lnTo>
                  <a:pt x="32521" y="337434"/>
                </a:lnTo>
                <a:lnTo>
                  <a:pt x="36604" y="331379"/>
                </a:lnTo>
                <a:lnTo>
                  <a:pt x="38101" y="323926"/>
                </a:lnTo>
                <a:lnTo>
                  <a:pt x="36604" y="316510"/>
                </a:lnTo>
                <a:lnTo>
                  <a:pt x="32521" y="310455"/>
                </a:lnTo>
                <a:lnTo>
                  <a:pt x="26466" y="306373"/>
                </a:lnTo>
                <a:lnTo>
                  <a:pt x="19051" y="304876"/>
                </a:lnTo>
                <a:close/>
              </a:path>
              <a:path w="38100" h="4458970">
                <a:moveTo>
                  <a:pt x="19051" y="457314"/>
                </a:moveTo>
                <a:lnTo>
                  <a:pt x="11636" y="458811"/>
                </a:lnTo>
                <a:lnTo>
                  <a:pt x="5581" y="462893"/>
                </a:lnTo>
                <a:lnTo>
                  <a:pt x="1498" y="468948"/>
                </a:lnTo>
                <a:lnTo>
                  <a:pt x="1" y="476402"/>
                </a:lnTo>
                <a:lnTo>
                  <a:pt x="1498" y="483817"/>
                </a:lnTo>
                <a:lnTo>
                  <a:pt x="5581" y="489872"/>
                </a:lnTo>
                <a:lnTo>
                  <a:pt x="11636" y="493955"/>
                </a:lnTo>
                <a:lnTo>
                  <a:pt x="19051" y="495452"/>
                </a:lnTo>
                <a:lnTo>
                  <a:pt x="26466" y="493955"/>
                </a:lnTo>
                <a:lnTo>
                  <a:pt x="32521" y="489872"/>
                </a:lnTo>
                <a:lnTo>
                  <a:pt x="36604" y="483817"/>
                </a:lnTo>
                <a:lnTo>
                  <a:pt x="38101" y="476364"/>
                </a:lnTo>
                <a:lnTo>
                  <a:pt x="36604" y="468948"/>
                </a:lnTo>
                <a:lnTo>
                  <a:pt x="32521" y="462893"/>
                </a:lnTo>
                <a:lnTo>
                  <a:pt x="26466" y="458811"/>
                </a:lnTo>
                <a:lnTo>
                  <a:pt x="19051" y="457314"/>
                </a:lnTo>
                <a:close/>
              </a:path>
              <a:path w="38100" h="4458970">
                <a:moveTo>
                  <a:pt x="19051" y="609752"/>
                </a:moveTo>
                <a:lnTo>
                  <a:pt x="11636" y="611249"/>
                </a:lnTo>
                <a:lnTo>
                  <a:pt x="5581" y="615331"/>
                </a:lnTo>
                <a:lnTo>
                  <a:pt x="1498" y="621386"/>
                </a:lnTo>
                <a:lnTo>
                  <a:pt x="1" y="628840"/>
                </a:lnTo>
                <a:lnTo>
                  <a:pt x="1498" y="636255"/>
                </a:lnTo>
                <a:lnTo>
                  <a:pt x="5581" y="642310"/>
                </a:lnTo>
                <a:lnTo>
                  <a:pt x="11636" y="646393"/>
                </a:lnTo>
                <a:lnTo>
                  <a:pt x="19051" y="647890"/>
                </a:lnTo>
                <a:lnTo>
                  <a:pt x="26466" y="646393"/>
                </a:lnTo>
                <a:lnTo>
                  <a:pt x="32521" y="642310"/>
                </a:lnTo>
                <a:lnTo>
                  <a:pt x="36604" y="636255"/>
                </a:lnTo>
                <a:lnTo>
                  <a:pt x="38101" y="628802"/>
                </a:lnTo>
                <a:lnTo>
                  <a:pt x="36604" y="621386"/>
                </a:lnTo>
                <a:lnTo>
                  <a:pt x="32521" y="615331"/>
                </a:lnTo>
                <a:lnTo>
                  <a:pt x="26466" y="611249"/>
                </a:lnTo>
                <a:lnTo>
                  <a:pt x="19051" y="609752"/>
                </a:lnTo>
                <a:close/>
              </a:path>
              <a:path w="38100" h="4458970">
                <a:moveTo>
                  <a:pt x="19051" y="762190"/>
                </a:moveTo>
                <a:lnTo>
                  <a:pt x="11636" y="763687"/>
                </a:lnTo>
                <a:lnTo>
                  <a:pt x="5581" y="767769"/>
                </a:lnTo>
                <a:lnTo>
                  <a:pt x="1498" y="773824"/>
                </a:lnTo>
                <a:lnTo>
                  <a:pt x="1" y="781278"/>
                </a:lnTo>
                <a:lnTo>
                  <a:pt x="1498" y="788693"/>
                </a:lnTo>
                <a:lnTo>
                  <a:pt x="5581" y="794748"/>
                </a:lnTo>
                <a:lnTo>
                  <a:pt x="11636" y="798831"/>
                </a:lnTo>
                <a:lnTo>
                  <a:pt x="19051" y="800328"/>
                </a:lnTo>
                <a:lnTo>
                  <a:pt x="26466" y="798831"/>
                </a:lnTo>
                <a:lnTo>
                  <a:pt x="32521" y="794748"/>
                </a:lnTo>
                <a:lnTo>
                  <a:pt x="36604" y="788693"/>
                </a:lnTo>
                <a:lnTo>
                  <a:pt x="38101" y="781240"/>
                </a:lnTo>
                <a:lnTo>
                  <a:pt x="36604" y="773824"/>
                </a:lnTo>
                <a:lnTo>
                  <a:pt x="32521" y="767769"/>
                </a:lnTo>
                <a:lnTo>
                  <a:pt x="26466" y="763687"/>
                </a:lnTo>
                <a:lnTo>
                  <a:pt x="19051" y="762190"/>
                </a:lnTo>
                <a:close/>
              </a:path>
              <a:path w="38100" h="4458970">
                <a:moveTo>
                  <a:pt x="19051" y="914628"/>
                </a:moveTo>
                <a:lnTo>
                  <a:pt x="11636" y="916125"/>
                </a:lnTo>
                <a:lnTo>
                  <a:pt x="5581" y="920207"/>
                </a:lnTo>
                <a:lnTo>
                  <a:pt x="1498" y="926263"/>
                </a:lnTo>
                <a:lnTo>
                  <a:pt x="1" y="933716"/>
                </a:lnTo>
                <a:lnTo>
                  <a:pt x="1498" y="941131"/>
                </a:lnTo>
                <a:lnTo>
                  <a:pt x="5581" y="947186"/>
                </a:lnTo>
                <a:lnTo>
                  <a:pt x="11636" y="951269"/>
                </a:lnTo>
                <a:lnTo>
                  <a:pt x="19051" y="952766"/>
                </a:lnTo>
                <a:lnTo>
                  <a:pt x="26466" y="951269"/>
                </a:lnTo>
                <a:lnTo>
                  <a:pt x="32521" y="947186"/>
                </a:lnTo>
                <a:lnTo>
                  <a:pt x="36604" y="941131"/>
                </a:lnTo>
                <a:lnTo>
                  <a:pt x="38101" y="933678"/>
                </a:lnTo>
                <a:lnTo>
                  <a:pt x="36604" y="926263"/>
                </a:lnTo>
                <a:lnTo>
                  <a:pt x="32521" y="920207"/>
                </a:lnTo>
                <a:lnTo>
                  <a:pt x="26466" y="916125"/>
                </a:lnTo>
                <a:lnTo>
                  <a:pt x="19051" y="914628"/>
                </a:lnTo>
                <a:close/>
              </a:path>
              <a:path w="38100" h="4458970">
                <a:moveTo>
                  <a:pt x="19051" y="1067066"/>
                </a:moveTo>
                <a:lnTo>
                  <a:pt x="11636" y="1068563"/>
                </a:lnTo>
                <a:lnTo>
                  <a:pt x="5581" y="1072645"/>
                </a:lnTo>
                <a:lnTo>
                  <a:pt x="1498" y="1078701"/>
                </a:lnTo>
                <a:lnTo>
                  <a:pt x="1" y="1086154"/>
                </a:lnTo>
                <a:lnTo>
                  <a:pt x="1498" y="1093569"/>
                </a:lnTo>
                <a:lnTo>
                  <a:pt x="5581" y="1099625"/>
                </a:lnTo>
                <a:lnTo>
                  <a:pt x="11636" y="1103707"/>
                </a:lnTo>
                <a:lnTo>
                  <a:pt x="19051" y="1105204"/>
                </a:lnTo>
                <a:lnTo>
                  <a:pt x="26466" y="1103707"/>
                </a:lnTo>
                <a:lnTo>
                  <a:pt x="32521" y="1099625"/>
                </a:lnTo>
                <a:lnTo>
                  <a:pt x="36604" y="1093569"/>
                </a:lnTo>
                <a:lnTo>
                  <a:pt x="38101" y="1086116"/>
                </a:lnTo>
                <a:lnTo>
                  <a:pt x="36604" y="1078701"/>
                </a:lnTo>
                <a:lnTo>
                  <a:pt x="32521" y="1072645"/>
                </a:lnTo>
                <a:lnTo>
                  <a:pt x="26466" y="1068563"/>
                </a:lnTo>
                <a:lnTo>
                  <a:pt x="19051" y="1067066"/>
                </a:lnTo>
                <a:close/>
              </a:path>
              <a:path w="38100" h="4458970">
                <a:moveTo>
                  <a:pt x="19051" y="1219504"/>
                </a:moveTo>
                <a:lnTo>
                  <a:pt x="11636" y="1221001"/>
                </a:lnTo>
                <a:lnTo>
                  <a:pt x="5581" y="1225084"/>
                </a:lnTo>
                <a:lnTo>
                  <a:pt x="1498" y="1231139"/>
                </a:lnTo>
                <a:lnTo>
                  <a:pt x="1" y="1238592"/>
                </a:lnTo>
                <a:lnTo>
                  <a:pt x="1498" y="1246007"/>
                </a:lnTo>
                <a:lnTo>
                  <a:pt x="5581" y="1252063"/>
                </a:lnTo>
                <a:lnTo>
                  <a:pt x="11636" y="1256145"/>
                </a:lnTo>
                <a:lnTo>
                  <a:pt x="19051" y="1257642"/>
                </a:lnTo>
                <a:lnTo>
                  <a:pt x="26466" y="1256145"/>
                </a:lnTo>
                <a:lnTo>
                  <a:pt x="32521" y="1252063"/>
                </a:lnTo>
                <a:lnTo>
                  <a:pt x="36604" y="1246007"/>
                </a:lnTo>
                <a:lnTo>
                  <a:pt x="38101" y="1238554"/>
                </a:lnTo>
                <a:lnTo>
                  <a:pt x="36604" y="1231139"/>
                </a:lnTo>
                <a:lnTo>
                  <a:pt x="32521" y="1225084"/>
                </a:lnTo>
                <a:lnTo>
                  <a:pt x="26466" y="1221001"/>
                </a:lnTo>
                <a:lnTo>
                  <a:pt x="19051" y="1219504"/>
                </a:lnTo>
                <a:close/>
              </a:path>
              <a:path w="38100" h="4458970">
                <a:moveTo>
                  <a:pt x="19051" y="1371942"/>
                </a:moveTo>
                <a:lnTo>
                  <a:pt x="11636" y="1373439"/>
                </a:lnTo>
                <a:lnTo>
                  <a:pt x="5581" y="1377522"/>
                </a:lnTo>
                <a:lnTo>
                  <a:pt x="1498" y="1383577"/>
                </a:lnTo>
                <a:lnTo>
                  <a:pt x="1" y="1391031"/>
                </a:lnTo>
                <a:lnTo>
                  <a:pt x="1498" y="1398445"/>
                </a:lnTo>
                <a:lnTo>
                  <a:pt x="5581" y="1404501"/>
                </a:lnTo>
                <a:lnTo>
                  <a:pt x="11636" y="1408583"/>
                </a:lnTo>
                <a:lnTo>
                  <a:pt x="19051" y="1410081"/>
                </a:lnTo>
                <a:lnTo>
                  <a:pt x="26466" y="1408583"/>
                </a:lnTo>
                <a:lnTo>
                  <a:pt x="32521" y="1404501"/>
                </a:lnTo>
                <a:lnTo>
                  <a:pt x="36604" y="1398445"/>
                </a:lnTo>
                <a:lnTo>
                  <a:pt x="38101" y="1390992"/>
                </a:lnTo>
                <a:lnTo>
                  <a:pt x="36604" y="1383577"/>
                </a:lnTo>
                <a:lnTo>
                  <a:pt x="32521" y="1377522"/>
                </a:lnTo>
                <a:lnTo>
                  <a:pt x="26466" y="1373439"/>
                </a:lnTo>
                <a:lnTo>
                  <a:pt x="19051" y="1371942"/>
                </a:lnTo>
                <a:close/>
              </a:path>
              <a:path w="38100" h="4458970">
                <a:moveTo>
                  <a:pt x="19051" y="1524381"/>
                </a:moveTo>
                <a:lnTo>
                  <a:pt x="11636" y="1525877"/>
                </a:lnTo>
                <a:lnTo>
                  <a:pt x="5581" y="1529960"/>
                </a:lnTo>
                <a:lnTo>
                  <a:pt x="1498" y="1536015"/>
                </a:lnTo>
                <a:lnTo>
                  <a:pt x="1" y="1543469"/>
                </a:lnTo>
                <a:lnTo>
                  <a:pt x="1498" y="1550884"/>
                </a:lnTo>
                <a:lnTo>
                  <a:pt x="5581" y="1556939"/>
                </a:lnTo>
                <a:lnTo>
                  <a:pt x="11636" y="1561022"/>
                </a:lnTo>
                <a:lnTo>
                  <a:pt x="19051" y="1562519"/>
                </a:lnTo>
                <a:lnTo>
                  <a:pt x="26466" y="1561022"/>
                </a:lnTo>
                <a:lnTo>
                  <a:pt x="32521" y="1556939"/>
                </a:lnTo>
                <a:lnTo>
                  <a:pt x="36604" y="1550884"/>
                </a:lnTo>
                <a:lnTo>
                  <a:pt x="38101" y="1543431"/>
                </a:lnTo>
                <a:lnTo>
                  <a:pt x="36604" y="1536015"/>
                </a:lnTo>
                <a:lnTo>
                  <a:pt x="32521" y="1529960"/>
                </a:lnTo>
                <a:lnTo>
                  <a:pt x="26466" y="1525877"/>
                </a:lnTo>
                <a:lnTo>
                  <a:pt x="19051" y="1524381"/>
                </a:lnTo>
                <a:close/>
              </a:path>
              <a:path w="38100" h="4458970">
                <a:moveTo>
                  <a:pt x="19051" y="1676817"/>
                </a:moveTo>
                <a:lnTo>
                  <a:pt x="11636" y="1678314"/>
                </a:lnTo>
                <a:lnTo>
                  <a:pt x="5581" y="1682397"/>
                </a:lnTo>
                <a:lnTo>
                  <a:pt x="1498" y="1688452"/>
                </a:lnTo>
                <a:lnTo>
                  <a:pt x="1" y="1695907"/>
                </a:lnTo>
                <a:lnTo>
                  <a:pt x="1498" y="1703322"/>
                </a:lnTo>
                <a:lnTo>
                  <a:pt x="5581" y="1709377"/>
                </a:lnTo>
                <a:lnTo>
                  <a:pt x="11636" y="1713460"/>
                </a:lnTo>
                <a:lnTo>
                  <a:pt x="19051" y="1714957"/>
                </a:lnTo>
                <a:lnTo>
                  <a:pt x="26466" y="1713460"/>
                </a:lnTo>
                <a:lnTo>
                  <a:pt x="32521" y="1709377"/>
                </a:lnTo>
                <a:lnTo>
                  <a:pt x="36604" y="1703322"/>
                </a:lnTo>
                <a:lnTo>
                  <a:pt x="38101" y="1695867"/>
                </a:lnTo>
                <a:lnTo>
                  <a:pt x="36604" y="1688452"/>
                </a:lnTo>
                <a:lnTo>
                  <a:pt x="32521" y="1682397"/>
                </a:lnTo>
                <a:lnTo>
                  <a:pt x="26466" y="1678314"/>
                </a:lnTo>
                <a:lnTo>
                  <a:pt x="19051" y="1676817"/>
                </a:lnTo>
                <a:close/>
              </a:path>
              <a:path w="38100" h="4458970">
                <a:moveTo>
                  <a:pt x="19051" y="1829257"/>
                </a:moveTo>
                <a:lnTo>
                  <a:pt x="11636" y="1830754"/>
                </a:lnTo>
                <a:lnTo>
                  <a:pt x="5581" y="1834836"/>
                </a:lnTo>
                <a:lnTo>
                  <a:pt x="1498" y="1840891"/>
                </a:lnTo>
                <a:lnTo>
                  <a:pt x="1" y="1848345"/>
                </a:lnTo>
                <a:lnTo>
                  <a:pt x="1498" y="1855760"/>
                </a:lnTo>
                <a:lnTo>
                  <a:pt x="5581" y="1861815"/>
                </a:lnTo>
                <a:lnTo>
                  <a:pt x="11636" y="1865898"/>
                </a:lnTo>
                <a:lnTo>
                  <a:pt x="19051" y="1867395"/>
                </a:lnTo>
                <a:lnTo>
                  <a:pt x="26466" y="1865898"/>
                </a:lnTo>
                <a:lnTo>
                  <a:pt x="32521" y="1861815"/>
                </a:lnTo>
                <a:lnTo>
                  <a:pt x="36604" y="1855760"/>
                </a:lnTo>
                <a:lnTo>
                  <a:pt x="38101" y="1848307"/>
                </a:lnTo>
                <a:lnTo>
                  <a:pt x="36604" y="1840891"/>
                </a:lnTo>
                <a:lnTo>
                  <a:pt x="32521" y="1834836"/>
                </a:lnTo>
                <a:lnTo>
                  <a:pt x="26466" y="1830754"/>
                </a:lnTo>
                <a:lnTo>
                  <a:pt x="19051" y="1829257"/>
                </a:lnTo>
                <a:close/>
              </a:path>
              <a:path w="38100" h="4458970">
                <a:moveTo>
                  <a:pt x="19051" y="1981694"/>
                </a:moveTo>
                <a:lnTo>
                  <a:pt x="11636" y="1983191"/>
                </a:lnTo>
                <a:lnTo>
                  <a:pt x="5581" y="1987273"/>
                </a:lnTo>
                <a:lnTo>
                  <a:pt x="1498" y="1993329"/>
                </a:lnTo>
                <a:lnTo>
                  <a:pt x="1" y="2000782"/>
                </a:lnTo>
                <a:lnTo>
                  <a:pt x="1498" y="2008197"/>
                </a:lnTo>
                <a:lnTo>
                  <a:pt x="5581" y="2014252"/>
                </a:lnTo>
                <a:lnTo>
                  <a:pt x="11636" y="2018335"/>
                </a:lnTo>
                <a:lnTo>
                  <a:pt x="19051" y="2019832"/>
                </a:lnTo>
                <a:lnTo>
                  <a:pt x="26466" y="2018335"/>
                </a:lnTo>
                <a:lnTo>
                  <a:pt x="32521" y="2014252"/>
                </a:lnTo>
                <a:lnTo>
                  <a:pt x="36604" y="2008197"/>
                </a:lnTo>
                <a:lnTo>
                  <a:pt x="38101" y="2000744"/>
                </a:lnTo>
                <a:lnTo>
                  <a:pt x="36604" y="1993329"/>
                </a:lnTo>
                <a:lnTo>
                  <a:pt x="32521" y="1987273"/>
                </a:lnTo>
                <a:lnTo>
                  <a:pt x="26466" y="1983191"/>
                </a:lnTo>
                <a:lnTo>
                  <a:pt x="19051" y="1981694"/>
                </a:lnTo>
                <a:close/>
              </a:path>
              <a:path w="38100" h="4458970">
                <a:moveTo>
                  <a:pt x="19051" y="2134132"/>
                </a:moveTo>
                <a:lnTo>
                  <a:pt x="11636" y="2135629"/>
                </a:lnTo>
                <a:lnTo>
                  <a:pt x="5581" y="2139711"/>
                </a:lnTo>
                <a:lnTo>
                  <a:pt x="1498" y="2145767"/>
                </a:lnTo>
                <a:lnTo>
                  <a:pt x="1" y="2153220"/>
                </a:lnTo>
                <a:lnTo>
                  <a:pt x="1498" y="2160635"/>
                </a:lnTo>
                <a:lnTo>
                  <a:pt x="5581" y="2166690"/>
                </a:lnTo>
                <a:lnTo>
                  <a:pt x="11636" y="2170773"/>
                </a:lnTo>
                <a:lnTo>
                  <a:pt x="19051" y="2172270"/>
                </a:lnTo>
                <a:lnTo>
                  <a:pt x="26466" y="2170773"/>
                </a:lnTo>
                <a:lnTo>
                  <a:pt x="32521" y="2166690"/>
                </a:lnTo>
                <a:lnTo>
                  <a:pt x="36604" y="2160635"/>
                </a:lnTo>
                <a:lnTo>
                  <a:pt x="38101" y="2153182"/>
                </a:lnTo>
                <a:lnTo>
                  <a:pt x="36604" y="2145767"/>
                </a:lnTo>
                <a:lnTo>
                  <a:pt x="32521" y="2139711"/>
                </a:lnTo>
                <a:lnTo>
                  <a:pt x="26466" y="2135629"/>
                </a:lnTo>
                <a:lnTo>
                  <a:pt x="19051" y="2134132"/>
                </a:lnTo>
                <a:close/>
              </a:path>
              <a:path w="38100" h="4458970">
                <a:moveTo>
                  <a:pt x="19051" y="2286570"/>
                </a:moveTo>
                <a:lnTo>
                  <a:pt x="11635" y="2288067"/>
                </a:lnTo>
                <a:lnTo>
                  <a:pt x="5580" y="2292149"/>
                </a:lnTo>
                <a:lnTo>
                  <a:pt x="1498" y="2298205"/>
                </a:lnTo>
                <a:lnTo>
                  <a:pt x="1" y="2305658"/>
                </a:lnTo>
                <a:lnTo>
                  <a:pt x="1498" y="2313073"/>
                </a:lnTo>
                <a:lnTo>
                  <a:pt x="5580" y="2319129"/>
                </a:lnTo>
                <a:lnTo>
                  <a:pt x="11635" y="2323211"/>
                </a:lnTo>
                <a:lnTo>
                  <a:pt x="19051" y="2324708"/>
                </a:lnTo>
                <a:lnTo>
                  <a:pt x="26466" y="2323211"/>
                </a:lnTo>
                <a:lnTo>
                  <a:pt x="32521" y="2319129"/>
                </a:lnTo>
                <a:lnTo>
                  <a:pt x="36604" y="2313073"/>
                </a:lnTo>
                <a:lnTo>
                  <a:pt x="38101" y="2305620"/>
                </a:lnTo>
                <a:lnTo>
                  <a:pt x="36604" y="2298205"/>
                </a:lnTo>
                <a:lnTo>
                  <a:pt x="32521" y="2292149"/>
                </a:lnTo>
                <a:lnTo>
                  <a:pt x="26466" y="2288067"/>
                </a:lnTo>
                <a:lnTo>
                  <a:pt x="19051" y="2286570"/>
                </a:lnTo>
                <a:close/>
              </a:path>
              <a:path w="38100" h="4458970">
                <a:moveTo>
                  <a:pt x="19051" y="2439008"/>
                </a:moveTo>
                <a:lnTo>
                  <a:pt x="11635" y="2440505"/>
                </a:lnTo>
                <a:lnTo>
                  <a:pt x="5580" y="2444588"/>
                </a:lnTo>
                <a:lnTo>
                  <a:pt x="1498" y="2450643"/>
                </a:lnTo>
                <a:lnTo>
                  <a:pt x="1" y="2458096"/>
                </a:lnTo>
                <a:lnTo>
                  <a:pt x="1498" y="2465511"/>
                </a:lnTo>
                <a:lnTo>
                  <a:pt x="5580" y="2471566"/>
                </a:lnTo>
                <a:lnTo>
                  <a:pt x="11635" y="2475649"/>
                </a:lnTo>
                <a:lnTo>
                  <a:pt x="19051" y="2477146"/>
                </a:lnTo>
                <a:lnTo>
                  <a:pt x="26466" y="2475649"/>
                </a:lnTo>
                <a:lnTo>
                  <a:pt x="32521" y="2471566"/>
                </a:lnTo>
                <a:lnTo>
                  <a:pt x="36604" y="2465511"/>
                </a:lnTo>
                <a:lnTo>
                  <a:pt x="38101" y="2458058"/>
                </a:lnTo>
                <a:lnTo>
                  <a:pt x="36604" y="2450643"/>
                </a:lnTo>
                <a:lnTo>
                  <a:pt x="32521" y="2444588"/>
                </a:lnTo>
                <a:lnTo>
                  <a:pt x="26466" y="2440505"/>
                </a:lnTo>
                <a:lnTo>
                  <a:pt x="19051" y="2439008"/>
                </a:lnTo>
                <a:close/>
              </a:path>
              <a:path w="38100" h="4458970">
                <a:moveTo>
                  <a:pt x="19051" y="2591446"/>
                </a:moveTo>
                <a:lnTo>
                  <a:pt x="11635" y="2592943"/>
                </a:lnTo>
                <a:lnTo>
                  <a:pt x="5580" y="2597026"/>
                </a:lnTo>
                <a:lnTo>
                  <a:pt x="1498" y="2603081"/>
                </a:lnTo>
                <a:lnTo>
                  <a:pt x="1" y="2610534"/>
                </a:lnTo>
                <a:lnTo>
                  <a:pt x="1498" y="2617949"/>
                </a:lnTo>
                <a:lnTo>
                  <a:pt x="5580" y="2624004"/>
                </a:lnTo>
                <a:lnTo>
                  <a:pt x="11635" y="2628087"/>
                </a:lnTo>
                <a:lnTo>
                  <a:pt x="19051" y="2629584"/>
                </a:lnTo>
                <a:lnTo>
                  <a:pt x="26466" y="2628087"/>
                </a:lnTo>
                <a:lnTo>
                  <a:pt x="32521" y="2624004"/>
                </a:lnTo>
                <a:lnTo>
                  <a:pt x="36604" y="2617949"/>
                </a:lnTo>
                <a:lnTo>
                  <a:pt x="38101" y="2610496"/>
                </a:lnTo>
                <a:lnTo>
                  <a:pt x="36604" y="2603081"/>
                </a:lnTo>
                <a:lnTo>
                  <a:pt x="32521" y="2597026"/>
                </a:lnTo>
                <a:lnTo>
                  <a:pt x="26466" y="2592943"/>
                </a:lnTo>
                <a:lnTo>
                  <a:pt x="19051" y="2591446"/>
                </a:lnTo>
                <a:close/>
              </a:path>
              <a:path w="38100" h="4458970">
                <a:moveTo>
                  <a:pt x="19051" y="2743884"/>
                </a:moveTo>
                <a:lnTo>
                  <a:pt x="11635" y="2745381"/>
                </a:lnTo>
                <a:lnTo>
                  <a:pt x="5580" y="2749464"/>
                </a:lnTo>
                <a:lnTo>
                  <a:pt x="1498" y="2755519"/>
                </a:lnTo>
                <a:lnTo>
                  <a:pt x="1" y="2762972"/>
                </a:lnTo>
                <a:lnTo>
                  <a:pt x="1498" y="2770387"/>
                </a:lnTo>
                <a:lnTo>
                  <a:pt x="5580" y="2776442"/>
                </a:lnTo>
                <a:lnTo>
                  <a:pt x="11635" y="2780525"/>
                </a:lnTo>
                <a:lnTo>
                  <a:pt x="19051" y="2782022"/>
                </a:lnTo>
                <a:lnTo>
                  <a:pt x="26466" y="2780525"/>
                </a:lnTo>
                <a:lnTo>
                  <a:pt x="32521" y="2776442"/>
                </a:lnTo>
                <a:lnTo>
                  <a:pt x="36604" y="2770387"/>
                </a:lnTo>
                <a:lnTo>
                  <a:pt x="38101" y="2762934"/>
                </a:lnTo>
                <a:lnTo>
                  <a:pt x="36604" y="2755519"/>
                </a:lnTo>
                <a:lnTo>
                  <a:pt x="32521" y="2749464"/>
                </a:lnTo>
                <a:lnTo>
                  <a:pt x="26466" y="2745381"/>
                </a:lnTo>
                <a:lnTo>
                  <a:pt x="19051" y="2743884"/>
                </a:lnTo>
                <a:close/>
              </a:path>
              <a:path w="38100" h="4458970">
                <a:moveTo>
                  <a:pt x="19051" y="2896322"/>
                </a:moveTo>
                <a:lnTo>
                  <a:pt x="11635" y="2897819"/>
                </a:lnTo>
                <a:lnTo>
                  <a:pt x="5580" y="2901902"/>
                </a:lnTo>
                <a:lnTo>
                  <a:pt x="1498" y="2907957"/>
                </a:lnTo>
                <a:lnTo>
                  <a:pt x="1" y="2915410"/>
                </a:lnTo>
                <a:lnTo>
                  <a:pt x="1498" y="2922825"/>
                </a:lnTo>
                <a:lnTo>
                  <a:pt x="5580" y="2928880"/>
                </a:lnTo>
                <a:lnTo>
                  <a:pt x="11635" y="2932963"/>
                </a:lnTo>
                <a:lnTo>
                  <a:pt x="19051" y="2934460"/>
                </a:lnTo>
                <a:lnTo>
                  <a:pt x="26466" y="2932963"/>
                </a:lnTo>
                <a:lnTo>
                  <a:pt x="32521" y="2928880"/>
                </a:lnTo>
                <a:lnTo>
                  <a:pt x="36604" y="2922825"/>
                </a:lnTo>
                <a:lnTo>
                  <a:pt x="38101" y="2915372"/>
                </a:lnTo>
                <a:lnTo>
                  <a:pt x="36604" y="2907957"/>
                </a:lnTo>
                <a:lnTo>
                  <a:pt x="32521" y="2901902"/>
                </a:lnTo>
                <a:lnTo>
                  <a:pt x="26466" y="2897819"/>
                </a:lnTo>
                <a:lnTo>
                  <a:pt x="19051" y="2896322"/>
                </a:lnTo>
                <a:close/>
              </a:path>
              <a:path w="38100" h="4458970">
                <a:moveTo>
                  <a:pt x="19051" y="3048760"/>
                </a:moveTo>
                <a:lnTo>
                  <a:pt x="11635" y="3050257"/>
                </a:lnTo>
                <a:lnTo>
                  <a:pt x="5580" y="3054340"/>
                </a:lnTo>
                <a:lnTo>
                  <a:pt x="1498" y="3060395"/>
                </a:lnTo>
                <a:lnTo>
                  <a:pt x="1" y="3067848"/>
                </a:lnTo>
                <a:lnTo>
                  <a:pt x="1498" y="3075263"/>
                </a:lnTo>
                <a:lnTo>
                  <a:pt x="5580" y="3081319"/>
                </a:lnTo>
                <a:lnTo>
                  <a:pt x="11635" y="3085401"/>
                </a:lnTo>
                <a:lnTo>
                  <a:pt x="19051" y="3086898"/>
                </a:lnTo>
                <a:lnTo>
                  <a:pt x="26466" y="3085401"/>
                </a:lnTo>
                <a:lnTo>
                  <a:pt x="32521" y="3081319"/>
                </a:lnTo>
                <a:lnTo>
                  <a:pt x="36604" y="3075263"/>
                </a:lnTo>
                <a:lnTo>
                  <a:pt x="38101" y="3067810"/>
                </a:lnTo>
                <a:lnTo>
                  <a:pt x="36604" y="3060395"/>
                </a:lnTo>
                <a:lnTo>
                  <a:pt x="32521" y="3054340"/>
                </a:lnTo>
                <a:lnTo>
                  <a:pt x="26466" y="3050257"/>
                </a:lnTo>
                <a:lnTo>
                  <a:pt x="19051" y="3048760"/>
                </a:lnTo>
                <a:close/>
              </a:path>
              <a:path w="38100" h="4458970">
                <a:moveTo>
                  <a:pt x="19051" y="3201198"/>
                </a:moveTo>
                <a:lnTo>
                  <a:pt x="11635" y="3202695"/>
                </a:lnTo>
                <a:lnTo>
                  <a:pt x="5580" y="3206778"/>
                </a:lnTo>
                <a:lnTo>
                  <a:pt x="1498" y="3212833"/>
                </a:lnTo>
                <a:lnTo>
                  <a:pt x="1" y="3220286"/>
                </a:lnTo>
                <a:lnTo>
                  <a:pt x="1498" y="3227701"/>
                </a:lnTo>
                <a:lnTo>
                  <a:pt x="5580" y="3233757"/>
                </a:lnTo>
                <a:lnTo>
                  <a:pt x="11635" y="3237839"/>
                </a:lnTo>
                <a:lnTo>
                  <a:pt x="19051" y="3239336"/>
                </a:lnTo>
                <a:lnTo>
                  <a:pt x="26466" y="3237839"/>
                </a:lnTo>
                <a:lnTo>
                  <a:pt x="32521" y="3233757"/>
                </a:lnTo>
                <a:lnTo>
                  <a:pt x="36604" y="3227701"/>
                </a:lnTo>
                <a:lnTo>
                  <a:pt x="38101" y="3220248"/>
                </a:lnTo>
                <a:lnTo>
                  <a:pt x="36604" y="3212833"/>
                </a:lnTo>
                <a:lnTo>
                  <a:pt x="32521" y="3206778"/>
                </a:lnTo>
                <a:lnTo>
                  <a:pt x="26466" y="3202695"/>
                </a:lnTo>
                <a:lnTo>
                  <a:pt x="19051" y="3201198"/>
                </a:lnTo>
                <a:close/>
              </a:path>
              <a:path w="38100" h="4458970">
                <a:moveTo>
                  <a:pt x="19051" y="3353636"/>
                </a:moveTo>
                <a:lnTo>
                  <a:pt x="11635" y="3355134"/>
                </a:lnTo>
                <a:lnTo>
                  <a:pt x="5580" y="3359216"/>
                </a:lnTo>
                <a:lnTo>
                  <a:pt x="1498" y="3365271"/>
                </a:lnTo>
                <a:lnTo>
                  <a:pt x="1" y="3372725"/>
                </a:lnTo>
                <a:lnTo>
                  <a:pt x="1498" y="3380140"/>
                </a:lnTo>
                <a:lnTo>
                  <a:pt x="5580" y="3386195"/>
                </a:lnTo>
                <a:lnTo>
                  <a:pt x="11635" y="3390277"/>
                </a:lnTo>
                <a:lnTo>
                  <a:pt x="19051" y="3391775"/>
                </a:lnTo>
                <a:lnTo>
                  <a:pt x="26466" y="3390277"/>
                </a:lnTo>
                <a:lnTo>
                  <a:pt x="32521" y="3386195"/>
                </a:lnTo>
                <a:lnTo>
                  <a:pt x="36604" y="3380140"/>
                </a:lnTo>
                <a:lnTo>
                  <a:pt x="38101" y="3372686"/>
                </a:lnTo>
                <a:lnTo>
                  <a:pt x="36604" y="3365271"/>
                </a:lnTo>
                <a:lnTo>
                  <a:pt x="32521" y="3359216"/>
                </a:lnTo>
                <a:lnTo>
                  <a:pt x="26466" y="3355134"/>
                </a:lnTo>
                <a:lnTo>
                  <a:pt x="19051" y="3353636"/>
                </a:lnTo>
                <a:close/>
              </a:path>
              <a:path w="38100" h="4458970">
                <a:moveTo>
                  <a:pt x="19051" y="3506075"/>
                </a:moveTo>
                <a:lnTo>
                  <a:pt x="11635" y="3507571"/>
                </a:lnTo>
                <a:lnTo>
                  <a:pt x="5580" y="3511654"/>
                </a:lnTo>
                <a:lnTo>
                  <a:pt x="1498" y="3517709"/>
                </a:lnTo>
                <a:lnTo>
                  <a:pt x="1" y="3525163"/>
                </a:lnTo>
                <a:lnTo>
                  <a:pt x="1498" y="3532578"/>
                </a:lnTo>
                <a:lnTo>
                  <a:pt x="5580" y="3538633"/>
                </a:lnTo>
                <a:lnTo>
                  <a:pt x="11635" y="3542716"/>
                </a:lnTo>
                <a:lnTo>
                  <a:pt x="19051" y="3544213"/>
                </a:lnTo>
                <a:lnTo>
                  <a:pt x="26466" y="3542716"/>
                </a:lnTo>
                <a:lnTo>
                  <a:pt x="32521" y="3538633"/>
                </a:lnTo>
                <a:lnTo>
                  <a:pt x="36604" y="3532578"/>
                </a:lnTo>
                <a:lnTo>
                  <a:pt x="38101" y="3525125"/>
                </a:lnTo>
                <a:lnTo>
                  <a:pt x="36604" y="3517709"/>
                </a:lnTo>
                <a:lnTo>
                  <a:pt x="32521" y="3511654"/>
                </a:lnTo>
                <a:lnTo>
                  <a:pt x="26466" y="3507571"/>
                </a:lnTo>
                <a:lnTo>
                  <a:pt x="19051" y="3506075"/>
                </a:lnTo>
                <a:close/>
              </a:path>
              <a:path w="38100" h="4458970">
                <a:moveTo>
                  <a:pt x="19051" y="3658513"/>
                </a:moveTo>
                <a:lnTo>
                  <a:pt x="11635" y="3660010"/>
                </a:lnTo>
                <a:lnTo>
                  <a:pt x="5580" y="3664092"/>
                </a:lnTo>
                <a:lnTo>
                  <a:pt x="1498" y="3670147"/>
                </a:lnTo>
                <a:lnTo>
                  <a:pt x="1" y="3677601"/>
                </a:lnTo>
                <a:lnTo>
                  <a:pt x="1498" y="3685016"/>
                </a:lnTo>
                <a:lnTo>
                  <a:pt x="5580" y="3691071"/>
                </a:lnTo>
                <a:lnTo>
                  <a:pt x="11635" y="3695154"/>
                </a:lnTo>
                <a:lnTo>
                  <a:pt x="19051" y="3696651"/>
                </a:lnTo>
                <a:lnTo>
                  <a:pt x="26466" y="3695154"/>
                </a:lnTo>
                <a:lnTo>
                  <a:pt x="32521" y="3691071"/>
                </a:lnTo>
                <a:lnTo>
                  <a:pt x="36604" y="3685016"/>
                </a:lnTo>
                <a:lnTo>
                  <a:pt x="38101" y="3677563"/>
                </a:lnTo>
                <a:lnTo>
                  <a:pt x="36604" y="3670147"/>
                </a:lnTo>
                <a:lnTo>
                  <a:pt x="32521" y="3664092"/>
                </a:lnTo>
                <a:lnTo>
                  <a:pt x="26466" y="3660010"/>
                </a:lnTo>
                <a:lnTo>
                  <a:pt x="19051" y="3658513"/>
                </a:lnTo>
                <a:close/>
              </a:path>
              <a:path w="38100" h="4458970">
                <a:moveTo>
                  <a:pt x="19050" y="3810951"/>
                </a:moveTo>
                <a:lnTo>
                  <a:pt x="11635" y="3812448"/>
                </a:lnTo>
                <a:lnTo>
                  <a:pt x="5579" y="3816530"/>
                </a:lnTo>
                <a:lnTo>
                  <a:pt x="1497" y="3822585"/>
                </a:lnTo>
                <a:lnTo>
                  <a:pt x="0" y="3830038"/>
                </a:lnTo>
                <a:lnTo>
                  <a:pt x="1497" y="3837453"/>
                </a:lnTo>
                <a:lnTo>
                  <a:pt x="5579" y="3843508"/>
                </a:lnTo>
                <a:lnTo>
                  <a:pt x="11635" y="3847591"/>
                </a:lnTo>
                <a:lnTo>
                  <a:pt x="19050" y="3849088"/>
                </a:lnTo>
                <a:lnTo>
                  <a:pt x="26465" y="3847591"/>
                </a:lnTo>
                <a:lnTo>
                  <a:pt x="32520" y="3843508"/>
                </a:lnTo>
                <a:lnTo>
                  <a:pt x="36603" y="3837453"/>
                </a:lnTo>
                <a:lnTo>
                  <a:pt x="38100" y="3830001"/>
                </a:lnTo>
                <a:lnTo>
                  <a:pt x="36603" y="3822585"/>
                </a:lnTo>
                <a:lnTo>
                  <a:pt x="32520" y="3816530"/>
                </a:lnTo>
                <a:lnTo>
                  <a:pt x="26465" y="3812448"/>
                </a:lnTo>
                <a:lnTo>
                  <a:pt x="19050" y="3810951"/>
                </a:lnTo>
                <a:close/>
              </a:path>
              <a:path w="38100" h="4458970">
                <a:moveTo>
                  <a:pt x="19050" y="3963388"/>
                </a:moveTo>
                <a:lnTo>
                  <a:pt x="11635" y="3964885"/>
                </a:lnTo>
                <a:lnTo>
                  <a:pt x="5579" y="3968967"/>
                </a:lnTo>
                <a:lnTo>
                  <a:pt x="1497" y="3975023"/>
                </a:lnTo>
                <a:lnTo>
                  <a:pt x="0" y="3982476"/>
                </a:lnTo>
                <a:lnTo>
                  <a:pt x="1497" y="3989891"/>
                </a:lnTo>
                <a:lnTo>
                  <a:pt x="5579" y="3995946"/>
                </a:lnTo>
                <a:lnTo>
                  <a:pt x="11635" y="4000029"/>
                </a:lnTo>
                <a:lnTo>
                  <a:pt x="19050" y="4001526"/>
                </a:lnTo>
                <a:lnTo>
                  <a:pt x="26465" y="4000029"/>
                </a:lnTo>
                <a:lnTo>
                  <a:pt x="32520" y="3995946"/>
                </a:lnTo>
                <a:lnTo>
                  <a:pt x="36603" y="3989891"/>
                </a:lnTo>
                <a:lnTo>
                  <a:pt x="38100" y="3982438"/>
                </a:lnTo>
                <a:lnTo>
                  <a:pt x="36603" y="3975023"/>
                </a:lnTo>
                <a:lnTo>
                  <a:pt x="32520" y="3968967"/>
                </a:lnTo>
                <a:lnTo>
                  <a:pt x="26465" y="3964885"/>
                </a:lnTo>
                <a:lnTo>
                  <a:pt x="19050" y="3963388"/>
                </a:lnTo>
                <a:close/>
              </a:path>
              <a:path w="38100" h="4458970">
                <a:moveTo>
                  <a:pt x="19050" y="4115826"/>
                </a:moveTo>
                <a:lnTo>
                  <a:pt x="11635" y="4117323"/>
                </a:lnTo>
                <a:lnTo>
                  <a:pt x="5579" y="4121405"/>
                </a:lnTo>
                <a:lnTo>
                  <a:pt x="1497" y="4127461"/>
                </a:lnTo>
                <a:lnTo>
                  <a:pt x="0" y="4134914"/>
                </a:lnTo>
                <a:lnTo>
                  <a:pt x="1497" y="4142329"/>
                </a:lnTo>
                <a:lnTo>
                  <a:pt x="5579" y="4148384"/>
                </a:lnTo>
                <a:lnTo>
                  <a:pt x="11635" y="4152467"/>
                </a:lnTo>
                <a:lnTo>
                  <a:pt x="19050" y="4153964"/>
                </a:lnTo>
                <a:lnTo>
                  <a:pt x="26465" y="4152467"/>
                </a:lnTo>
                <a:lnTo>
                  <a:pt x="32520" y="4148384"/>
                </a:lnTo>
                <a:lnTo>
                  <a:pt x="36603" y="4142329"/>
                </a:lnTo>
                <a:lnTo>
                  <a:pt x="38100" y="4134876"/>
                </a:lnTo>
                <a:lnTo>
                  <a:pt x="36603" y="4127461"/>
                </a:lnTo>
                <a:lnTo>
                  <a:pt x="32520" y="4121405"/>
                </a:lnTo>
                <a:lnTo>
                  <a:pt x="26465" y="4117323"/>
                </a:lnTo>
                <a:lnTo>
                  <a:pt x="19050" y="4115826"/>
                </a:lnTo>
                <a:close/>
              </a:path>
              <a:path w="38100" h="4458970">
                <a:moveTo>
                  <a:pt x="19050" y="4268264"/>
                </a:moveTo>
                <a:lnTo>
                  <a:pt x="11635" y="4269761"/>
                </a:lnTo>
                <a:lnTo>
                  <a:pt x="5579" y="4273844"/>
                </a:lnTo>
                <a:lnTo>
                  <a:pt x="1497" y="4279899"/>
                </a:lnTo>
                <a:lnTo>
                  <a:pt x="0" y="4287352"/>
                </a:lnTo>
                <a:lnTo>
                  <a:pt x="1497" y="4294767"/>
                </a:lnTo>
                <a:lnTo>
                  <a:pt x="5579" y="4300823"/>
                </a:lnTo>
                <a:lnTo>
                  <a:pt x="11635" y="4304905"/>
                </a:lnTo>
                <a:lnTo>
                  <a:pt x="19050" y="4306402"/>
                </a:lnTo>
                <a:lnTo>
                  <a:pt x="26465" y="4304905"/>
                </a:lnTo>
                <a:lnTo>
                  <a:pt x="32520" y="4300823"/>
                </a:lnTo>
                <a:lnTo>
                  <a:pt x="36603" y="4294767"/>
                </a:lnTo>
                <a:lnTo>
                  <a:pt x="38100" y="4287314"/>
                </a:lnTo>
                <a:lnTo>
                  <a:pt x="36603" y="4279899"/>
                </a:lnTo>
                <a:lnTo>
                  <a:pt x="32520" y="4273844"/>
                </a:lnTo>
                <a:lnTo>
                  <a:pt x="26465" y="4269761"/>
                </a:lnTo>
                <a:lnTo>
                  <a:pt x="19050" y="4268264"/>
                </a:lnTo>
                <a:close/>
              </a:path>
              <a:path w="38100" h="4458970">
                <a:moveTo>
                  <a:pt x="19050" y="4420702"/>
                </a:moveTo>
                <a:lnTo>
                  <a:pt x="11635" y="4422199"/>
                </a:lnTo>
                <a:lnTo>
                  <a:pt x="5579" y="4426282"/>
                </a:lnTo>
                <a:lnTo>
                  <a:pt x="1497" y="4432337"/>
                </a:lnTo>
                <a:lnTo>
                  <a:pt x="0" y="4439790"/>
                </a:lnTo>
                <a:lnTo>
                  <a:pt x="1497" y="4447205"/>
                </a:lnTo>
                <a:lnTo>
                  <a:pt x="5579" y="4453261"/>
                </a:lnTo>
                <a:lnTo>
                  <a:pt x="11635" y="4457343"/>
                </a:lnTo>
                <a:lnTo>
                  <a:pt x="19050" y="4458840"/>
                </a:lnTo>
                <a:lnTo>
                  <a:pt x="26465" y="4457343"/>
                </a:lnTo>
                <a:lnTo>
                  <a:pt x="32520" y="4453261"/>
                </a:lnTo>
                <a:lnTo>
                  <a:pt x="36603" y="4447205"/>
                </a:lnTo>
                <a:lnTo>
                  <a:pt x="38100" y="4439752"/>
                </a:lnTo>
                <a:lnTo>
                  <a:pt x="36603" y="4432337"/>
                </a:lnTo>
                <a:lnTo>
                  <a:pt x="32520" y="4426282"/>
                </a:lnTo>
                <a:lnTo>
                  <a:pt x="26465" y="4422199"/>
                </a:lnTo>
                <a:lnTo>
                  <a:pt x="19050" y="4420702"/>
                </a:lnTo>
                <a:close/>
              </a:path>
            </a:pathLst>
          </a:custGeom>
          <a:solidFill>
            <a:srgbClr val="D0CECE"/>
          </a:solidFill>
        </p:spPr>
        <p:txBody>
          <a:bodyPr wrap="square" lIns="0" tIns="0" rIns="0" bIns="0" rtlCol="0"/>
          <a:lstStyle/>
          <a:p>
            <a:endParaRPr/>
          </a:p>
        </p:txBody>
      </p:sp>
      <p:sp>
        <p:nvSpPr>
          <p:cNvPr id="8" name="object 8"/>
          <p:cNvSpPr/>
          <p:nvPr/>
        </p:nvSpPr>
        <p:spPr>
          <a:xfrm>
            <a:off x="6097968" y="1217800"/>
            <a:ext cx="38100" cy="4458970"/>
          </a:xfrm>
          <a:custGeom>
            <a:avLst/>
            <a:gdLst/>
            <a:ahLst/>
            <a:cxnLst/>
            <a:rect l="l" t="t" r="r" b="b"/>
            <a:pathLst>
              <a:path w="38100" h="4458970">
                <a:moveTo>
                  <a:pt x="19051" y="0"/>
                </a:moveTo>
                <a:lnTo>
                  <a:pt x="11636" y="1496"/>
                </a:lnTo>
                <a:lnTo>
                  <a:pt x="5581" y="5579"/>
                </a:lnTo>
                <a:lnTo>
                  <a:pt x="1498" y="11634"/>
                </a:lnTo>
                <a:lnTo>
                  <a:pt x="1" y="19088"/>
                </a:lnTo>
                <a:lnTo>
                  <a:pt x="1498" y="26503"/>
                </a:lnTo>
                <a:lnTo>
                  <a:pt x="5581" y="32558"/>
                </a:lnTo>
                <a:lnTo>
                  <a:pt x="11636" y="36641"/>
                </a:lnTo>
                <a:lnTo>
                  <a:pt x="19051" y="38138"/>
                </a:lnTo>
                <a:lnTo>
                  <a:pt x="26466" y="36641"/>
                </a:lnTo>
                <a:lnTo>
                  <a:pt x="32521" y="32558"/>
                </a:lnTo>
                <a:lnTo>
                  <a:pt x="36604" y="26503"/>
                </a:lnTo>
                <a:lnTo>
                  <a:pt x="38101" y="19050"/>
                </a:lnTo>
                <a:lnTo>
                  <a:pt x="36604" y="11634"/>
                </a:lnTo>
                <a:lnTo>
                  <a:pt x="32521" y="5579"/>
                </a:lnTo>
                <a:lnTo>
                  <a:pt x="26466" y="1496"/>
                </a:lnTo>
                <a:lnTo>
                  <a:pt x="19051" y="0"/>
                </a:lnTo>
                <a:close/>
              </a:path>
              <a:path w="38100" h="4458970">
                <a:moveTo>
                  <a:pt x="19051" y="152438"/>
                </a:moveTo>
                <a:lnTo>
                  <a:pt x="11636" y="153935"/>
                </a:lnTo>
                <a:lnTo>
                  <a:pt x="5581" y="158017"/>
                </a:lnTo>
                <a:lnTo>
                  <a:pt x="1498" y="164072"/>
                </a:lnTo>
                <a:lnTo>
                  <a:pt x="1" y="171526"/>
                </a:lnTo>
                <a:lnTo>
                  <a:pt x="1498" y="178941"/>
                </a:lnTo>
                <a:lnTo>
                  <a:pt x="5581" y="184996"/>
                </a:lnTo>
                <a:lnTo>
                  <a:pt x="11636" y="189079"/>
                </a:lnTo>
                <a:lnTo>
                  <a:pt x="19051" y="190576"/>
                </a:lnTo>
                <a:lnTo>
                  <a:pt x="26466" y="189079"/>
                </a:lnTo>
                <a:lnTo>
                  <a:pt x="32521" y="184996"/>
                </a:lnTo>
                <a:lnTo>
                  <a:pt x="36604" y="178941"/>
                </a:lnTo>
                <a:lnTo>
                  <a:pt x="38101" y="171488"/>
                </a:lnTo>
                <a:lnTo>
                  <a:pt x="36604" y="164072"/>
                </a:lnTo>
                <a:lnTo>
                  <a:pt x="32521" y="158017"/>
                </a:lnTo>
                <a:lnTo>
                  <a:pt x="26466" y="153935"/>
                </a:lnTo>
                <a:lnTo>
                  <a:pt x="19051" y="152438"/>
                </a:lnTo>
                <a:close/>
              </a:path>
              <a:path w="38100" h="4458970">
                <a:moveTo>
                  <a:pt x="19051" y="304876"/>
                </a:moveTo>
                <a:lnTo>
                  <a:pt x="11636" y="306373"/>
                </a:lnTo>
                <a:lnTo>
                  <a:pt x="5581" y="310455"/>
                </a:lnTo>
                <a:lnTo>
                  <a:pt x="1498" y="316510"/>
                </a:lnTo>
                <a:lnTo>
                  <a:pt x="1" y="323964"/>
                </a:lnTo>
                <a:lnTo>
                  <a:pt x="1498" y="331379"/>
                </a:lnTo>
                <a:lnTo>
                  <a:pt x="5581" y="337434"/>
                </a:lnTo>
                <a:lnTo>
                  <a:pt x="11636" y="341517"/>
                </a:lnTo>
                <a:lnTo>
                  <a:pt x="19051" y="343014"/>
                </a:lnTo>
                <a:lnTo>
                  <a:pt x="26466" y="341517"/>
                </a:lnTo>
                <a:lnTo>
                  <a:pt x="32521" y="337434"/>
                </a:lnTo>
                <a:lnTo>
                  <a:pt x="36604" y="331379"/>
                </a:lnTo>
                <a:lnTo>
                  <a:pt x="38101" y="323926"/>
                </a:lnTo>
                <a:lnTo>
                  <a:pt x="36604" y="316510"/>
                </a:lnTo>
                <a:lnTo>
                  <a:pt x="32521" y="310455"/>
                </a:lnTo>
                <a:lnTo>
                  <a:pt x="26466" y="306373"/>
                </a:lnTo>
                <a:lnTo>
                  <a:pt x="19051" y="304876"/>
                </a:lnTo>
                <a:close/>
              </a:path>
              <a:path w="38100" h="4458970">
                <a:moveTo>
                  <a:pt x="19051" y="457314"/>
                </a:moveTo>
                <a:lnTo>
                  <a:pt x="11636" y="458811"/>
                </a:lnTo>
                <a:lnTo>
                  <a:pt x="5581" y="462893"/>
                </a:lnTo>
                <a:lnTo>
                  <a:pt x="1498" y="468948"/>
                </a:lnTo>
                <a:lnTo>
                  <a:pt x="1" y="476402"/>
                </a:lnTo>
                <a:lnTo>
                  <a:pt x="1498" y="483817"/>
                </a:lnTo>
                <a:lnTo>
                  <a:pt x="5581" y="489872"/>
                </a:lnTo>
                <a:lnTo>
                  <a:pt x="11636" y="493955"/>
                </a:lnTo>
                <a:lnTo>
                  <a:pt x="19051" y="495452"/>
                </a:lnTo>
                <a:lnTo>
                  <a:pt x="26466" y="493955"/>
                </a:lnTo>
                <a:lnTo>
                  <a:pt x="32521" y="489872"/>
                </a:lnTo>
                <a:lnTo>
                  <a:pt x="36604" y="483817"/>
                </a:lnTo>
                <a:lnTo>
                  <a:pt x="38101" y="476364"/>
                </a:lnTo>
                <a:lnTo>
                  <a:pt x="36604" y="468948"/>
                </a:lnTo>
                <a:lnTo>
                  <a:pt x="32521" y="462893"/>
                </a:lnTo>
                <a:lnTo>
                  <a:pt x="26466" y="458811"/>
                </a:lnTo>
                <a:lnTo>
                  <a:pt x="19051" y="457314"/>
                </a:lnTo>
                <a:close/>
              </a:path>
              <a:path w="38100" h="4458970">
                <a:moveTo>
                  <a:pt x="19051" y="609752"/>
                </a:moveTo>
                <a:lnTo>
                  <a:pt x="11636" y="611249"/>
                </a:lnTo>
                <a:lnTo>
                  <a:pt x="5581" y="615331"/>
                </a:lnTo>
                <a:lnTo>
                  <a:pt x="1498" y="621386"/>
                </a:lnTo>
                <a:lnTo>
                  <a:pt x="1" y="628840"/>
                </a:lnTo>
                <a:lnTo>
                  <a:pt x="1498" y="636255"/>
                </a:lnTo>
                <a:lnTo>
                  <a:pt x="5581" y="642310"/>
                </a:lnTo>
                <a:lnTo>
                  <a:pt x="11636" y="646393"/>
                </a:lnTo>
                <a:lnTo>
                  <a:pt x="19051" y="647890"/>
                </a:lnTo>
                <a:lnTo>
                  <a:pt x="26466" y="646393"/>
                </a:lnTo>
                <a:lnTo>
                  <a:pt x="32521" y="642310"/>
                </a:lnTo>
                <a:lnTo>
                  <a:pt x="36604" y="636255"/>
                </a:lnTo>
                <a:lnTo>
                  <a:pt x="38101" y="628802"/>
                </a:lnTo>
                <a:lnTo>
                  <a:pt x="36604" y="621386"/>
                </a:lnTo>
                <a:lnTo>
                  <a:pt x="32521" y="615331"/>
                </a:lnTo>
                <a:lnTo>
                  <a:pt x="26466" y="611249"/>
                </a:lnTo>
                <a:lnTo>
                  <a:pt x="19051" y="609752"/>
                </a:lnTo>
                <a:close/>
              </a:path>
              <a:path w="38100" h="4458970">
                <a:moveTo>
                  <a:pt x="19051" y="762190"/>
                </a:moveTo>
                <a:lnTo>
                  <a:pt x="11636" y="763687"/>
                </a:lnTo>
                <a:lnTo>
                  <a:pt x="5581" y="767769"/>
                </a:lnTo>
                <a:lnTo>
                  <a:pt x="1498" y="773824"/>
                </a:lnTo>
                <a:lnTo>
                  <a:pt x="1" y="781278"/>
                </a:lnTo>
                <a:lnTo>
                  <a:pt x="1498" y="788693"/>
                </a:lnTo>
                <a:lnTo>
                  <a:pt x="5581" y="794748"/>
                </a:lnTo>
                <a:lnTo>
                  <a:pt x="11636" y="798831"/>
                </a:lnTo>
                <a:lnTo>
                  <a:pt x="19051" y="800328"/>
                </a:lnTo>
                <a:lnTo>
                  <a:pt x="26466" y="798831"/>
                </a:lnTo>
                <a:lnTo>
                  <a:pt x="32521" y="794748"/>
                </a:lnTo>
                <a:lnTo>
                  <a:pt x="36604" y="788693"/>
                </a:lnTo>
                <a:lnTo>
                  <a:pt x="38101" y="781240"/>
                </a:lnTo>
                <a:lnTo>
                  <a:pt x="36604" y="773824"/>
                </a:lnTo>
                <a:lnTo>
                  <a:pt x="32521" y="767769"/>
                </a:lnTo>
                <a:lnTo>
                  <a:pt x="26466" y="763687"/>
                </a:lnTo>
                <a:lnTo>
                  <a:pt x="19051" y="762190"/>
                </a:lnTo>
                <a:close/>
              </a:path>
              <a:path w="38100" h="4458970">
                <a:moveTo>
                  <a:pt x="19051" y="914628"/>
                </a:moveTo>
                <a:lnTo>
                  <a:pt x="11636" y="916125"/>
                </a:lnTo>
                <a:lnTo>
                  <a:pt x="5581" y="920207"/>
                </a:lnTo>
                <a:lnTo>
                  <a:pt x="1498" y="926263"/>
                </a:lnTo>
                <a:lnTo>
                  <a:pt x="1" y="933716"/>
                </a:lnTo>
                <a:lnTo>
                  <a:pt x="1498" y="941131"/>
                </a:lnTo>
                <a:lnTo>
                  <a:pt x="5581" y="947186"/>
                </a:lnTo>
                <a:lnTo>
                  <a:pt x="11636" y="951269"/>
                </a:lnTo>
                <a:lnTo>
                  <a:pt x="19051" y="952766"/>
                </a:lnTo>
                <a:lnTo>
                  <a:pt x="26466" y="951269"/>
                </a:lnTo>
                <a:lnTo>
                  <a:pt x="32521" y="947186"/>
                </a:lnTo>
                <a:lnTo>
                  <a:pt x="36604" y="941131"/>
                </a:lnTo>
                <a:lnTo>
                  <a:pt x="38101" y="933678"/>
                </a:lnTo>
                <a:lnTo>
                  <a:pt x="36604" y="926263"/>
                </a:lnTo>
                <a:lnTo>
                  <a:pt x="32521" y="920207"/>
                </a:lnTo>
                <a:lnTo>
                  <a:pt x="26466" y="916125"/>
                </a:lnTo>
                <a:lnTo>
                  <a:pt x="19051" y="914628"/>
                </a:lnTo>
                <a:close/>
              </a:path>
              <a:path w="38100" h="4458970">
                <a:moveTo>
                  <a:pt x="19051" y="1067066"/>
                </a:moveTo>
                <a:lnTo>
                  <a:pt x="11636" y="1068563"/>
                </a:lnTo>
                <a:lnTo>
                  <a:pt x="5581" y="1072645"/>
                </a:lnTo>
                <a:lnTo>
                  <a:pt x="1498" y="1078701"/>
                </a:lnTo>
                <a:lnTo>
                  <a:pt x="1" y="1086154"/>
                </a:lnTo>
                <a:lnTo>
                  <a:pt x="1498" y="1093569"/>
                </a:lnTo>
                <a:lnTo>
                  <a:pt x="5581" y="1099625"/>
                </a:lnTo>
                <a:lnTo>
                  <a:pt x="11636" y="1103707"/>
                </a:lnTo>
                <a:lnTo>
                  <a:pt x="19051" y="1105204"/>
                </a:lnTo>
                <a:lnTo>
                  <a:pt x="26466" y="1103707"/>
                </a:lnTo>
                <a:lnTo>
                  <a:pt x="32521" y="1099625"/>
                </a:lnTo>
                <a:lnTo>
                  <a:pt x="36604" y="1093569"/>
                </a:lnTo>
                <a:lnTo>
                  <a:pt x="38101" y="1086116"/>
                </a:lnTo>
                <a:lnTo>
                  <a:pt x="36604" y="1078701"/>
                </a:lnTo>
                <a:lnTo>
                  <a:pt x="32521" y="1072645"/>
                </a:lnTo>
                <a:lnTo>
                  <a:pt x="26466" y="1068563"/>
                </a:lnTo>
                <a:lnTo>
                  <a:pt x="19051" y="1067066"/>
                </a:lnTo>
                <a:close/>
              </a:path>
              <a:path w="38100" h="4458970">
                <a:moveTo>
                  <a:pt x="19051" y="1219504"/>
                </a:moveTo>
                <a:lnTo>
                  <a:pt x="11636" y="1221001"/>
                </a:lnTo>
                <a:lnTo>
                  <a:pt x="5581" y="1225084"/>
                </a:lnTo>
                <a:lnTo>
                  <a:pt x="1498" y="1231139"/>
                </a:lnTo>
                <a:lnTo>
                  <a:pt x="1" y="1238592"/>
                </a:lnTo>
                <a:lnTo>
                  <a:pt x="1498" y="1246007"/>
                </a:lnTo>
                <a:lnTo>
                  <a:pt x="5581" y="1252063"/>
                </a:lnTo>
                <a:lnTo>
                  <a:pt x="11636" y="1256145"/>
                </a:lnTo>
                <a:lnTo>
                  <a:pt x="19051" y="1257642"/>
                </a:lnTo>
                <a:lnTo>
                  <a:pt x="26466" y="1256145"/>
                </a:lnTo>
                <a:lnTo>
                  <a:pt x="32521" y="1252063"/>
                </a:lnTo>
                <a:lnTo>
                  <a:pt x="36604" y="1246007"/>
                </a:lnTo>
                <a:lnTo>
                  <a:pt x="38101" y="1238554"/>
                </a:lnTo>
                <a:lnTo>
                  <a:pt x="36604" y="1231139"/>
                </a:lnTo>
                <a:lnTo>
                  <a:pt x="32521" y="1225084"/>
                </a:lnTo>
                <a:lnTo>
                  <a:pt x="26466" y="1221001"/>
                </a:lnTo>
                <a:lnTo>
                  <a:pt x="19051" y="1219504"/>
                </a:lnTo>
                <a:close/>
              </a:path>
              <a:path w="38100" h="4458970">
                <a:moveTo>
                  <a:pt x="19051" y="1371942"/>
                </a:moveTo>
                <a:lnTo>
                  <a:pt x="11636" y="1373439"/>
                </a:lnTo>
                <a:lnTo>
                  <a:pt x="5581" y="1377522"/>
                </a:lnTo>
                <a:lnTo>
                  <a:pt x="1498" y="1383577"/>
                </a:lnTo>
                <a:lnTo>
                  <a:pt x="1" y="1391031"/>
                </a:lnTo>
                <a:lnTo>
                  <a:pt x="1498" y="1398445"/>
                </a:lnTo>
                <a:lnTo>
                  <a:pt x="5581" y="1404501"/>
                </a:lnTo>
                <a:lnTo>
                  <a:pt x="11636" y="1408583"/>
                </a:lnTo>
                <a:lnTo>
                  <a:pt x="19051" y="1410081"/>
                </a:lnTo>
                <a:lnTo>
                  <a:pt x="26466" y="1408583"/>
                </a:lnTo>
                <a:lnTo>
                  <a:pt x="32521" y="1404501"/>
                </a:lnTo>
                <a:lnTo>
                  <a:pt x="36604" y="1398445"/>
                </a:lnTo>
                <a:lnTo>
                  <a:pt x="38101" y="1390992"/>
                </a:lnTo>
                <a:lnTo>
                  <a:pt x="36604" y="1383577"/>
                </a:lnTo>
                <a:lnTo>
                  <a:pt x="32521" y="1377522"/>
                </a:lnTo>
                <a:lnTo>
                  <a:pt x="26466" y="1373439"/>
                </a:lnTo>
                <a:lnTo>
                  <a:pt x="19051" y="1371942"/>
                </a:lnTo>
                <a:close/>
              </a:path>
              <a:path w="38100" h="4458970">
                <a:moveTo>
                  <a:pt x="19051" y="1524381"/>
                </a:moveTo>
                <a:lnTo>
                  <a:pt x="11636" y="1525877"/>
                </a:lnTo>
                <a:lnTo>
                  <a:pt x="5581" y="1529960"/>
                </a:lnTo>
                <a:lnTo>
                  <a:pt x="1498" y="1536015"/>
                </a:lnTo>
                <a:lnTo>
                  <a:pt x="1" y="1543469"/>
                </a:lnTo>
                <a:lnTo>
                  <a:pt x="1498" y="1550884"/>
                </a:lnTo>
                <a:lnTo>
                  <a:pt x="5581" y="1556939"/>
                </a:lnTo>
                <a:lnTo>
                  <a:pt x="11636" y="1561022"/>
                </a:lnTo>
                <a:lnTo>
                  <a:pt x="19051" y="1562519"/>
                </a:lnTo>
                <a:lnTo>
                  <a:pt x="26466" y="1561022"/>
                </a:lnTo>
                <a:lnTo>
                  <a:pt x="32521" y="1556939"/>
                </a:lnTo>
                <a:lnTo>
                  <a:pt x="36604" y="1550884"/>
                </a:lnTo>
                <a:lnTo>
                  <a:pt x="38101" y="1543431"/>
                </a:lnTo>
                <a:lnTo>
                  <a:pt x="36604" y="1536015"/>
                </a:lnTo>
                <a:lnTo>
                  <a:pt x="32521" y="1529960"/>
                </a:lnTo>
                <a:lnTo>
                  <a:pt x="26466" y="1525877"/>
                </a:lnTo>
                <a:lnTo>
                  <a:pt x="19051" y="1524381"/>
                </a:lnTo>
                <a:close/>
              </a:path>
              <a:path w="38100" h="4458970">
                <a:moveTo>
                  <a:pt x="19051" y="1676817"/>
                </a:moveTo>
                <a:lnTo>
                  <a:pt x="11636" y="1678314"/>
                </a:lnTo>
                <a:lnTo>
                  <a:pt x="5581" y="1682397"/>
                </a:lnTo>
                <a:lnTo>
                  <a:pt x="1498" y="1688452"/>
                </a:lnTo>
                <a:lnTo>
                  <a:pt x="1" y="1695907"/>
                </a:lnTo>
                <a:lnTo>
                  <a:pt x="1498" y="1703322"/>
                </a:lnTo>
                <a:lnTo>
                  <a:pt x="5581" y="1709377"/>
                </a:lnTo>
                <a:lnTo>
                  <a:pt x="11636" y="1713460"/>
                </a:lnTo>
                <a:lnTo>
                  <a:pt x="19051" y="1714957"/>
                </a:lnTo>
                <a:lnTo>
                  <a:pt x="26466" y="1713460"/>
                </a:lnTo>
                <a:lnTo>
                  <a:pt x="32521" y="1709377"/>
                </a:lnTo>
                <a:lnTo>
                  <a:pt x="36604" y="1703322"/>
                </a:lnTo>
                <a:lnTo>
                  <a:pt x="38101" y="1695867"/>
                </a:lnTo>
                <a:lnTo>
                  <a:pt x="36604" y="1688452"/>
                </a:lnTo>
                <a:lnTo>
                  <a:pt x="32521" y="1682397"/>
                </a:lnTo>
                <a:lnTo>
                  <a:pt x="26466" y="1678314"/>
                </a:lnTo>
                <a:lnTo>
                  <a:pt x="19051" y="1676817"/>
                </a:lnTo>
                <a:close/>
              </a:path>
              <a:path w="38100" h="4458970">
                <a:moveTo>
                  <a:pt x="19051" y="1829257"/>
                </a:moveTo>
                <a:lnTo>
                  <a:pt x="11636" y="1830754"/>
                </a:lnTo>
                <a:lnTo>
                  <a:pt x="5581" y="1834836"/>
                </a:lnTo>
                <a:lnTo>
                  <a:pt x="1498" y="1840891"/>
                </a:lnTo>
                <a:lnTo>
                  <a:pt x="1" y="1848345"/>
                </a:lnTo>
                <a:lnTo>
                  <a:pt x="1498" y="1855760"/>
                </a:lnTo>
                <a:lnTo>
                  <a:pt x="5581" y="1861815"/>
                </a:lnTo>
                <a:lnTo>
                  <a:pt x="11636" y="1865898"/>
                </a:lnTo>
                <a:lnTo>
                  <a:pt x="19051" y="1867395"/>
                </a:lnTo>
                <a:lnTo>
                  <a:pt x="26466" y="1865898"/>
                </a:lnTo>
                <a:lnTo>
                  <a:pt x="32521" y="1861815"/>
                </a:lnTo>
                <a:lnTo>
                  <a:pt x="36604" y="1855760"/>
                </a:lnTo>
                <a:lnTo>
                  <a:pt x="38101" y="1848307"/>
                </a:lnTo>
                <a:lnTo>
                  <a:pt x="36604" y="1840891"/>
                </a:lnTo>
                <a:lnTo>
                  <a:pt x="32521" y="1834836"/>
                </a:lnTo>
                <a:lnTo>
                  <a:pt x="26466" y="1830754"/>
                </a:lnTo>
                <a:lnTo>
                  <a:pt x="19051" y="1829257"/>
                </a:lnTo>
                <a:close/>
              </a:path>
              <a:path w="38100" h="4458970">
                <a:moveTo>
                  <a:pt x="19051" y="1981694"/>
                </a:moveTo>
                <a:lnTo>
                  <a:pt x="11636" y="1983191"/>
                </a:lnTo>
                <a:lnTo>
                  <a:pt x="5581" y="1987273"/>
                </a:lnTo>
                <a:lnTo>
                  <a:pt x="1498" y="1993329"/>
                </a:lnTo>
                <a:lnTo>
                  <a:pt x="1" y="2000782"/>
                </a:lnTo>
                <a:lnTo>
                  <a:pt x="1498" y="2008197"/>
                </a:lnTo>
                <a:lnTo>
                  <a:pt x="5581" y="2014252"/>
                </a:lnTo>
                <a:lnTo>
                  <a:pt x="11636" y="2018335"/>
                </a:lnTo>
                <a:lnTo>
                  <a:pt x="19051" y="2019832"/>
                </a:lnTo>
                <a:lnTo>
                  <a:pt x="26466" y="2018335"/>
                </a:lnTo>
                <a:lnTo>
                  <a:pt x="32521" y="2014252"/>
                </a:lnTo>
                <a:lnTo>
                  <a:pt x="36604" y="2008197"/>
                </a:lnTo>
                <a:lnTo>
                  <a:pt x="38101" y="2000744"/>
                </a:lnTo>
                <a:lnTo>
                  <a:pt x="36604" y="1993329"/>
                </a:lnTo>
                <a:lnTo>
                  <a:pt x="32521" y="1987273"/>
                </a:lnTo>
                <a:lnTo>
                  <a:pt x="26466" y="1983191"/>
                </a:lnTo>
                <a:lnTo>
                  <a:pt x="19051" y="1981694"/>
                </a:lnTo>
                <a:close/>
              </a:path>
              <a:path w="38100" h="4458970">
                <a:moveTo>
                  <a:pt x="19051" y="2134132"/>
                </a:moveTo>
                <a:lnTo>
                  <a:pt x="11636" y="2135629"/>
                </a:lnTo>
                <a:lnTo>
                  <a:pt x="5581" y="2139711"/>
                </a:lnTo>
                <a:lnTo>
                  <a:pt x="1498" y="2145767"/>
                </a:lnTo>
                <a:lnTo>
                  <a:pt x="1" y="2153220"/>
                </a:lnTo>
                <a:lnTo>
                  <a:pt x="1498" y="2160635"/>
                </a:lnTo>
                <a:lnTo>
                  <a:pt x="5581" y="2166690"/>
                </a:lnTo>
                <a:lnTo>
                  <a:pt x="11636" y="2170773"/>
                </a:lnTo>
                <a:lnTo>
                  <a:pt x="19051" y="2172270"/>
                </a:lnTo>
                <a:lnTo>
                  <a:pt x="26466" y="2170773"/>
                </a:lnTo>
                <a:lnTo>
                  <a:pt x="32521" y="2166690"/>
                </a:lnTo>
                <a:lnTo>
                  <a:pt x="36604" y="2160635"/>
                </a:lnTo>
                <a:lnTo>
                  <a:pt x="38101" y="2153182"/>
                </a:lnTo>
                <a:lnTo>
                  <a:pt x="36604" y="2145767"/>
                </a:lnTo>
                <a:lnTo>
                  <a:pt x="32521" y="2139711"/>
                </a:lnTo>
                <a:lnTo>
                  <a:pt x="26466" y="2135629"/>
                </a:lnTo>
                <a:lnTo>
                  <a:pt x="19051" y="2134132"/>
                </a:lnTo>
                <a:close/>
              </a:path>
              <a:path w="38100" h="4458970">
                <a:moveTo>
                  <a:pt x="19051" y="2286570"/>
                </a:moveTo>
                <a:lnTo>
                  <a:pt x="11635" y="2288067"/>
                </a:lnTo>
                <a:lnTo>
                  <a:pt x="5580" y="2292149"/>
                </a:lnTo>
                <a:lnTo>
                  <a:pt x="1498" y="2298205"/>
                </a:lnTo>
                <a:lnTo>
                  <a:pt x="1" y="2305658"/>
                </a:lnTo>
                <a:lnTo>
                  <a:pt x="1498" y="2313073"/>
                </a:lnTo>
                <a:lnTo>
                  <a:pt x="5580" y="2319129"/>
                </a:lnTo>
                <a:lnTo>
                  <a:pt x="11635" y="2323211"/>
                </a:lnTo>
                <a:lnTo>
                  <a:pt x="19051" y="2324708"/>
                </a:lnTo>
                <a:lnTo>
                  <a:pt x="26466" y="2323211"/>
                </a:lnTo>
                <a:lnTo>
                  <a:pt x="32521" y="2319129"/>
                </a:lnTo>
                <a:lnTo>
                  <a:pt x="36604" y="2313073"/>
                </a:lnTo>
                <a:lnTo>
                  <a:pt x="38101" y="2305620"/>
                </a:lnTo>
                <a:lnTo>
                  <a:pt x="36604" y="2298205"/>
                </a:lnTo>
                <a:lnTo>
                  <a:pt x="32521" y="2292149"/>
                </a:lnTo>
                <a:lnTo>
                  <a:pt x="26466" y="2288067"/>
                </a:lnTo>
                <a:lnTo>
                  <a:pt x="19051" y="2286570"/>
                </a:lnTo>
                <a:close/>
              </a:path>
              <a:path w="38100" h="4458970">
                <a:moveTo>
                  <a:pt x="19051" y="2439008"/>
                </a:moveTo>
                <a:lnTo>
                  <a:pt x="11635" y="2440505"/>
                </a:lnTo>
                <a:lnTo>
                  <a:pt x="5580" y="2444588"/>
                </a:lnTo>
                <a:lnTo>
                  <a:pt x="1498" y="2450643"/>
                </a:lnTo>
                <a:lnTo>
                  <a:pt x="1" y="2458096"/>
                </a:lnTo>
                <a:lnTo>
                  <a:pt x="1498" y="2465511"/>
                </a:lnTo>
                <a:lnTo>
                  <a:pt x="5580" y="2471566"/>
                </a:lnTo>
                <a:lnTo>
                  <a:pt x="11635" y="2475649"/>
                </a:lnTo>
                <a:lnTo>
                  <a:pt x="19051" y="2477146"/>
                </a:lnTo>
                <a:lnTo>
                  <a:pt x="26466" y="2475649"/>
                </a:lnTo>
                <a:lnTo>
                  <a:pt x="32521" y="2471566"/>
                </a:lnTo>
                <a:lnTo>
                  <a:pt x="36604" y="2465511"/>
                </a:lnTo>
                <a:lnTo>
                  <a:pt x="38101" y="2458058"/>
                </a:lnTo>
                <a:lnTo>
                  <a:pt x="36604" y="2450643"/>
                </a:lnTo>
                <a:lnTo>
                  <a:pt x="32521" y="2444588"/>
                </a:lnTo>
                <a:lnTo>
                  <a:pt x="26466" y="2440505"/>
                </a:lnTo>
                <a:lnTo>
                  <a:pt x="19051" y="2439008"/>
                </a:lnTo>
                <a:close/>
              </a:path>
              <a:path w="38100" h="4458970">
                <a:moveTo>
                  <a:pt x="19051" y="2591446"/>
                </a:moveTo>
                <a:lnTo>
                  <a:pt x="11635" y="2592943"/>
                </a:lnTo>
                <a:lnTo>
                  <a:pt x="5580" y="2597026"/>
                </a:lnTo>
                <a:lnTo>
                  <a:pt x="1498" y="2603081"/>
                </a:lnTo>
                <a:lnTo>
                  <a:pt x="1" y="2610534"/>
                </a:lnTo>
                <a:lnTo>
                  <a:pt x="1498" y="2617949"/>
                </a:lnTo>
                <a:lnTo>
                  <a:pt x="5580" y="2624004"/>
                </a:lnTo>
                <a:lnTo>
                  <a:pt x="11635" y="2628087"/>
                </a:lnTo>
                <a:lnTo>
                  <a:pt x="19051" y="2629584"/>
                </a:lnTo>
                <a:lnTo>
                  <a:pt x="26466" y="2628087"/>
                </a:lnTo>
                <a:lnTo>
                  <a:pt x="32521" y="2624004"/>
                </a:lnTo>
                <a:lnTo>
                  <a:pt x="36604" y="2617949"/>
                </a:lnTo>
                <a:lnTo>
                  <a:pt x="38101" y="2610496"/>
                </a:lnTo>
                <a:lnTo>
                  <a:pt x="36604" y="2603081"/>
                </a:lnTo>
                <a:lnTo>
                  <a:pt x="32521" y="2597026"/>
                </a:lnTo>
                <a:lnTo>
                  <a:pt x="26466" y="2592943"/>
                </a:lnTo>
                <a:lnTo>
                  <a:pt x="19051" y="2591446"/>
                </a:lnTo>
                <a:close/>
              </a:path>
              <a:path w="38100" h="4458970">
                <a:moveTo>
                  <a:pt x="19051" y="2743884"/>
                </a:moveTo>
                <a:lnTo>
                  <a:pt x="11635" y="2745381"/>
                </a:lnTo>
                <a:lnTo>
                  <a:pt x="5580" y="2749464"/>
                </a:lnTo>
                <a:lnTo>
                  <a:pt x="1498" y="2755519"/>
                </a:lnTo>
                <a:lnTo>
                  <a:pt x="1" y="2762972"/>
                </a:lnTo>
                <a:lnTo>
                  <a:pt x="1498" y="2770387"/>
                </a:lnTo>
                <a:lnTo>
                  <a:pt x="5580" y="2776442"/>
                </a:lnTo>
                <a:lnTo>
                  <a:pt x="11635" y="2780525"/>
                </a:lnTo>
                <a:lnTo>
                  <a:pt x="19051" y="2782022"/>
                </a:lnTo>
                <a:lnTo>
                  <a:pt x="26466" y="2780525"/>
                </a:lnTo>
                <a:lnTo>
                  <a:pt x="32521" y="2776442"/>
                </a:lnTo>
                <a:lnTo>
                  <a:pt x="36604" y="2770387"/>
                </a:lnTo>
                <a:lnTo>
                  <a:pt x="38101" y="2762934"/>
                </a:lnTo>
                <a:lnTo>
                  <a:pt x="36604" y="2755519"/>
                </a:lnTo>
                <a:lnTo>
                  <a:pt x="32521" y="2749464"/>
                </a:lnTo>
                <a:lnTo>
                  <a:pt x="26466" y="2745381"/>
                </a:lnTo>
                <a:lnTo>
                  <a:pt x="19051" y="2743884"/>
                </a:lnTo>
                <a:close/>
              </a:path>
              <a:path w="38100" h="4458970">
                <a:moveTo>
                  <a:pt x="19051" y="2896322"/>
                </a:moveTo>
                <a:lnTo>
                  <a:pt x="11635" y="2897819"/>
                </a:lnTo>
                <a:lnTo>
                  <a:pt x="5580" y="2901902"/>
                </a:lnTo>
                <a:lnTo>
                  <a:pt x="1498" y="2907957"/>
                </a:lnTo>
                <a:lnTo>
                  <a:pt x="1" y="2915410"/>
                </a:lnTo>
                <a:lnTo>
                  <a:pt x="1498" y="2922825"/>
                </a:lnTo>
                <a:lnTo>
                  <a:pt x="5580" y="2928880"/>
                </a:lnTo>
                <a:lnTo>
                  <a:pt x="11635" y="2932963"/>
                </a:lnTo>
                <a:lnTo>
                  <a:pt x="19051" y="2934460"/>
                </a:lnTo>
                <a:lnTo>
                  <a:pt x="26466" y="2932963"/>
                </a:lnTo>
                <a:lnTo>
                  <a:pt x="32521" y="2928880"/>
                </a:lnTo>
                <a:lnTo>
                  <a:pt x="36604" y="2922825"/>
                </a:lnTo>
                <a:lnTo>
                  <a:pt x="38101" y="2915372"/>
                </a:lnTo>
                <a:lnTo>
                  <a:pt x="36604" y="2907957"/>
                </a:lnTo>
                <a:lnTo>
                  <a:pt x="32521" y="2901902"/>
                </a:lnTo>
                <a:lnTo>
                  <a:pt x="26466" y="2897819"/>
                </a:lnTo>
                <a:lnTo>
                  <a:pt x="19051" y="2896322"/>
                </a:lnTo>
                <a:close/>
              </a:path>
              <a:path w="38100" h="4458970">
                <a:moveTo>
                  <a:pt x="19051" y="3048760"/>
                </a:moveTo>
                <a:lnTo>
                  <a:pt x="11635" y="3050257"/>
                </a:lnTo>
                <a:lnTo>
                  <a:pt x="5580" y="3054340"/>
                </a:lnTo>
                <a:lnTo>
                  <a:pt x="1498" y="3060395"/>
                </a:lnTo>
                <a:lnTo>
                  <a:pt x="1" y="3067848"/>
                </a:lnTo>
                <a:lnTo>
                  <a:pt x="1498" y="3075263"/>
                </a:lnTo>
                <a:lnTo>
                  <a:pt x="5580" y="3081319"/>
                </a:lnTo>
                <a:lnTo>
                  <a:pt x="11635" y="3085401"/>
                </a:lnTo>
                <a:lnTo>
                  <a:pt x="19051" y="3086898"/>
                </a:lnTo>
                <a:lnTo>
                  <a:pt x="26466" y="3085401"/>
                </a:lnTo>
                <a:lnTo>
                  <a:pt x="32521" y="3081319"/>
                </a:lnTo>
                <a:lnTo>
                  <a:pt x="36604" y="3075263"/>
                </a:lnTo>
                <a:lnTo>
                  <a:pt x="38101" y="3067810"/>
                </a:lnTo>
                <a:lnTo>
                  <a:pt x="36604" y="3060395"/>
                </a:lnTo>
                <a:lnTo>
                  <a:pt x="32521" y="3054340"/>
                </a:lnTo>
                <a:lnTo>
                  <a:pt x="26466" y="3050257"/>
                </a:lnTo>
                <a:lnTo>
                  <a:pt x="19051" y="3048760"/>
                </a:lnTo>
                <a:close/>
              </a:path>
              <a:path w="38100" h="4458970">
                <a:moveTo>
                  <a:pt x="19051" y="3201198"/>
                </a:moveTo>
                <a:lnTo>
                  <a:pt x="11635" y="3202695"/>
                </a:lnTo>
                <a:lnTo>
                  <a:pt x="5580" y="3206778"/>
                </a:lnTo>
                <a:lnTo>
                  <a:pt x="1498" y="3212833"/>
                </a:lnTo>
                <a:lnTo>
                  <a:pt x="1" y="3220286"/>
                </a:lnTo>
                <a:lnTo>
                  <a:pt x="1498" y="3227701"/>
                </a:lnTo>
                <a:lnTo>
                  <a:pt x="5580" y="3233757"/>
                </a:lnTo>
                <a:lnTo>
                  <a:pt x="11635" y="3237839"/>
                </a:lnTo>
                <a:lnTo>
                  <a:pt x="19051" y="3239336"/>
                </a:lnTo>
                <a:lnTo>
                  <a:pt x="26466" y="3237839"/>
                </a:lnTo>
                <a:lnTo>
                  <a:pt x="32521" y="3233757"/>
                </a:lnTo>
                <a:lnTo>
                  <a:pt x="36604" y="3227701"/>
                </a:lnTo>
                <a:lnTo>
                  <a:pt x="38101" y="3220248"/>
                </a:lnTo>
                <a:lnTo>
                  <a:pt x="36604" y="3212833"/>
                </a:lnTo>
                <a:lnTo>
                  <a:pt x="32521" y="3206778"/>
                </a:lnTo>
                <a:lnTo>
                  <a:pt x="26466" y="3202695"/>
                </a:lnTo>
                <a:lnTo>
                  <a:pt x="19051" y="3201198"/>
                </a:lnTo>
                <a:close/>
              </a:path>
              <a:path w="38100" h="4458970">
                <a:moveTo>
                  <a:pt x="19051" y="3353636"/>
                </a:moveTo>
                <a:lnTo>
                  <a:pt x="11635" y="3355134"/>
                </a:lnTo>
                <a:lnTo>
                  <a:pt x="5580" y="3359216"/>
                </a:lnTo>
                <a:lnTo>
                  <a:pt x="1498" y="3365271"/>
                </a:lnTo>
                <a:lnTo>
                  <a:pt x="1" y="3372725"/>
                </a:lnTo>
                <a:lnTo>
                  <a:pt x="1498" y="3380140"/>
                </a:lnTo>
                <a:lnTo>
                  <a:pt x="5580" y="3386195"/>
                </a:lnTo>
                <a:lnTo>
                  <a:pt x="11635" y="3390277"/>
                </a:lnTo>
                <a:lnTo>
                  <a:pt x="19051" y="3391775"/>
                </a:lnTo>
                <a:lnTo>
                  <a:pt x="26466" y="3390277"/>
                </a:lnTo>
                <a:lnTo>
                  <a:pt x="32521" y="3386195"/>
                </a:lnTo>
                <a:lnTo>
                  <a:pt x="36604" y="3380140"/>
                </a:lnTo>
                <a:lnTo>
                  <a:pt x="38101" y="3372686"/>
                </a:lnTo>
                <a:lnTo>
                  <a:pt x="36604" y="3365271"/>
                </a:lnTo>
                <a:lnTo>
                  <a:pt x="32521" y="3359216"/>
                </a:lnTo>
                <a:lnTo>
                  <a:pt x="26466" y="3355134"/>
                </a:lnTo>
                <a:lnTo>
                  <a:pt x="19051" y="3353636"/>
                </a:lnTo>
                <a:close/>
              </a:path>
              <a:path w="38100" h="4458970">
                <a:moveTo>
                  <a:pt x="19051" y="3506075"/>
                </a:moveTo>
                <a:lnTo>
                  <a:pt x="11635" y="3507571"/>
                </a:lnTo>
                <a:lnTo>
                  <a:pt x="5580" y="3511654"/>
                </a:lnTo>
                <a:lnTo>
                  <a:pt x="1498" y="3517709"/>
                </a:lnTo>
                <a:lnTo>
                  <a:pt x="1" y="3525163"/>
                </a:lnTo>
                <a:lnTo>
                  <a:pt x="1498" y="3532578"/>
                </a:lnTo>
                <a:lnTo>
                  <a:pt x="5580" y="3538633"/>
                </a:lnTo>
                <a:lnTo>
                  <a:pt x="11635" y="3542716"/>
                </a:lnTo>
                <a:lnTo>
                  <a:pt x="19051" y="3544213"/>
                </a:lnTo>
                <a:lnTo>
                  <a:pt x="26466" y="3542716"/>
                </a:lnTo>
                <a:lnTo>
                  <a:pt x="32521" y="3538633"/>
                </a:lnTo>
                <a:lnTo>
                  <a:pt x="36604" y="3532578"/>
                </a:lnTo>
                <a:lnTo>
                  <a:pt x="38101" y="3525125"/>
                </a:lnTo>
                <a:lnTo>
                  <a:pt x="36604" y="3517709"/>
                </a:lnTo>
                <a:lnTo>
                  <a:pt x="32521" y="3511654"/>
                </a:lnTo>
                <a:lnTo>
                  <a:pt x="26466" y="3507571"/>
                </a:lnTo>
                <a:lnTo>
                  <a:pt x="19051" y="3506075"/>
                </a:lnTo>
                <a:close/>
              </a:path>
              <a:path w="38100" h="4458970">
                <a:moveTo>
                  <a:pt x="19051" y="3658513"/>
                </a:moveTo>
                <a:lnTo>
                  <a:pt x="11635" y="3660010"/>
                </a:lnTo>
                <a:lnTo>
                  <a:pt x="5580" y="3664092"/>
                </a:lnTo>
                <a:lnTo>
                  <a:pt x="1498" y="3670147"/>
                </a:lnTo>
                <a:lnTo>
                  <a:pt x="1" y="3677601"/>
                </a:lnTo>
                <a:lnTo>
                  <a:pt x="1498" y="3685016"/>
                </a:lnTo>
                <a:lnTo>
                  <a:pt x="5580" y="3691071"/>
                </a:lnTo>
                <a:lnTo>
                  <a:pt x="11635" y="3695154"/>
                </a:lnTo>
                <a:lnTo>
                  <a:pt x="19051" y="3696651"/>
                </a:lnTo>
                <a:lnTo>
                  <a:pt x="26466" y="3695154"/>
                </a:lnTo>
                <a:lnTo>
                  <a:pt x="32521" y="3691071"/>
                </a:lnTo>
                <a:lnTo>
                  <a:pt x="36604" y="3685016"/>
                </a:lnTo>
                <a:lnTo>
                  <a:pt x="38101" y="3677563"/>
                </a:lnTo>
                <a:lnTo>
                  <a:pt x="36604" y="3670147"/>
                </a:lnTo>
                <a:lnTo>
                  <a:pt x="32521" y="3664092"/>
                </a:lnTo>
                <a:lnTo>
                  <a:pt x="26466" y="3660010"/>
                </a:lnTo>
                <a:lnTo>
                  <a:pt x="19051" y="3658513"/>
                </a:lnTo>
                <a:close/>
              </a:path>
              <a:path w="38100" h="4458970">
                <a:moveTo>
                  <a:pt x="19051" y="3810951"/>
                </a:moveTo>
                <a:lnTo>
                  <a:pt x="11635" y="3812448"/>
                </a:lnTo>
                <a:lnTo>
                  <a:pt x="5580" y="3816530"/>
                </a:lnTo>
                <a:lnTo>
                  <a:pt x="1498" y="3822585"/>
                </a:lnTo>
                <a:lnTo>
                  <a:pt x="1" y="3830038"/>
                </a:lnTo>
                <a:lnTo>
                  <a:pt x="1497" y="3837453"/>
                </a:lnTo>
                <a:lnTo>
                  <a:pt x="5579" y="3843508"/>
                </a:lnTo>
                <a:lnTo>
                  <a:pt x="11635" y="3847591"/>
                </a:lnTo>
                <a:lnTo>
                  <a:pt x="19050" y="3849088"/>
                </a:lnTo>
                <a:lnTo>
                  <a:pt x="26465" y="3847591"/>
                </a:lnTo>
                <a:lnTo>
                  <a:pt x="32520" y="3843508"/>
                </a:lnTo>
                <a:lnTo>
                  <a:pt x="36603" y="3837453"/>
                </a:lnTo>
                <a:lnTo>
                  <a:pt x="38101" y="3830001"/>
                </a:lnTo>
                <a:lnTo>
                  <a:pt x="36604" y="3822585"/>
                </a:lnTo>
                <a:lnTo>
                  <a:pt x="32521" y="3816530"/>
                </a:lnTo>
                <a:lnTo>
                  <a:pt x="26466" y="3812448"/>
                </a:lnTo>
                <a:lnTo>
                  <a:pt x="19051" y="3810951"/>
                </a:lnTo>
                <a:close/>
              </a:path>
              <a:path w="38100" h="4458970">
                <a:moveTo>
                  <a:pt x="19050" y="3963388"/>
                </a:moveTo>
                <a:lnTo>
                  <a:pt x="11635" y="3964885"/>
                </a:lnTo>
                <a:lnTo>
                  <a:pt x="5579" y="3968967"/>
                </a:lnTo>
                <a:lnTo>
                  <a:pt x="1497" y="3975023"/>
                </a:lnTo>
                <a:lnTo>
                  <a:pt x="0" y="3982476"/>
                </a:lnTo>
                <a:lnTo>
                  <a:pt x="1497" y="3989891"/>
                </a:lnTo>
                <a:lnTo>
                  <a:pt x="5579" y="3995946"/>
                </a:lnTo>
                <a:lnTo>
                  <a:pt x="11635" y="4000029"/>
                </a:lnTo>
                <a:lnTo>
                  <a:pt x="19050" y="4001526"/>
                </a:lnTo>
                <a:lnTo>
                  <a:pt x="26465" y="4000029"/>
                </a:lnTo>
                <a:lnTo>
                  <a:pt x="32520" y="3995946"/>
                </a:lnTo>
                <a:lnTo>
                  <a:pt x="36603" y="3989891"/>
                </a:lnTo>
                <a:lnTo>
                  <a:pt x="38100" y="3982438"/>
                </a:lnTo>
                <a:lnTo>
                  <a:pt x="36603" y="3975023"/>
                </a:lnTo>
                <a:lnTo>
                  <a:pt x="32520" y="3968967"/>
                </a:lnTo>
                <a:lnTo>
                  <a:pt x="26465" y="3964885"/>
                </a:lnTo>
                <a:lnTo>
                  <a:pt x="19050" y="3963388"/>
                </a:lnTo>
                <a:close/>
              </a:path>
              <a:path w="38100" h="4458970">
                <a:moveTo>
                  <a:pt x="19050" y="4115826"/>
                </a:moveTo>
                <a:lnTo>
                  <a:pt x="11635" y="4117323"/>
                </a:lnTo>
                <a:lnTo>
                  <a:pt x="5579" y="4121405"/>
                </a:lnTo>
                <a:lnTo>
                  <a:pt x="1497" y="4127461"/>
                </a:lnTo>
                <a:lnTo>
                  <a:pt x="0" y="4134914"/>
                </a:lnTo>
                <a:lnTo>
                  <a:pt x="1497" y="4142329"/>
                </a:lnTo>
                <a:lnTo>
                  <a:pt x="5579" y="4148384"/>
                </a:lnTo>
                <a:lnTo>
                  <a:pt x="11635" y="4152467"/>
                </a:lnTo>
                <a:lnTo>
                  <a:pt x="19050" y="4153964"/>
                </a:lnTo>
                <a:lnTo>
                  <a:pt x="26465" y="4152467"/>
                </a:lnTo>
                <a:lnTo>
                  <a:pt x="32520" y="4148384"/>
                </a:lnTo>
                <a:lnTo>
                  <a:pt x="36603" y="4142329"/>
                </a:lnTo>
                <a:lnTo>
                  <a:pt x="38100" y="4134876"/>
                </a:lnTo>
                <a:lnTo>
                  <a:pt x="36603" y="4127461"/>
                </a:lnTo>
                <a:lnTo>
                  <a:pt x="32520" y="4121405"/>
                </a:lnTo>
                <a:lnTo>
                  <a:pt x="26465" y="4117323"/>
                </a:lnTo>
                <a:lnTo>
                  <a:pt x="19050" y="4115826"/>
                </a:lnTo>
                <a:close/>
              </a:path>
              <a:path w="38100" h="4458970">
                <a:moveTo>
                  <a:pt x="19050" y="4268264"/>
                </a:moveTo>
                <a:lnTo>
                  <a:pt x="11635" y="4269761"/>
                </a:lnTo>
                <a:lnTo>
                  <a:pt x="5579" y="4273844"/>
                </a:lnTo>
                <a:lnTo>
                  <a:pt x="1497" y="4279899"/>
                </a:lnTo>
                <a:lnTo>
                  <a:pt x="0" y="4287352"/>
                </a:lnTo>
                <a:lnTo>
                  <a:pt x="1497" y="4294767"/>
                </a:lnTo>
                <a:lnTo>
                  <a:pt x="5579" y="4300823"/>
                </a:lnTo>
                <a:lnTo>
                  <a:pt x="11635" y="4304905"/>
                </a:lnTo>
                <a:lnTo>
                  <a:pt x="19050" y="4306402"/>
                </a:lnTo>
                <a:lnTo>
                  <a:pt x="26465" y="4304905"/>
                </a:lnTo>
                <a:lnTo>
                  <a:pt x="32520" y="4300823"/>
                </a:lnTo>
                <a:lnTo>
                  <a:pt x="36603" y="4294767"/>
                </a:lnTo>
                <a:lnTo>
                  <a:pt x="38100" y="4287314"/>
                </a:lnTo>
                <a:lnTo>
                  <a:pt x="36603" y="4279899"/>
                </a:lnTo>
                <a:lnTo>
                  <a:pt x="32520" y="4273844"/>
                </a:lnTo>
                <a:lnTo>
                  <a:pt x="26465" y="4269761"/>
                </a:lnTo>
                <a:lnTo>
                  <a:pt x="19050" y="4268264"/>
                </a:lnTo>
                <a:close/>
              </a:path>
              <a:path w="38100" h="4458970">
                <a:moveTo>
                  <a:pt x="19050" y="4420702"/>
                </a:moveTo>
                <a:lnTo>
                  <a:pt x="11635" y="4422199"/>
                </a:lnTo>
                <a:lnTo>
                  <a:pt x="5579" y="4426282"/>
                </a:lnTo>
                <a:lnTo>
                  <a:pt x="1497" y="4432337"/>
                </a:lnTo>
                <a:lnTo>
                  <a:pt x="0" y="4439790"/>
                </a:lnTo>
                <a:lnTo>
                  <a:pt x="1497" y="4447205"/>
                </a:lnTo>
                <a:lnTo>
                  <a:pt x="5579" y="4453261"/>
                </a:lnTo>
                <a:lnTo>
                  <a:pt x="11635" y="4457343"/>
                </a:lnTo>
                <a:lnTo>
                  <a:pt x="19050" y="4458840"/>
                </a:lnTo>
                <a:lnTo>
                  <a:pt x="26465" y="4457343"/>
                </a:lnTo>
                <a:lnTo>
                  <a:pt x="32520" y="4453261"/>
                </a:lnTo>
                <a:lnTo>
                  <a:pt x="36603" y="4447205"/>
                </a:lnTo>
                <a:lnTo>
                  <a:pt x="38100" y="4439752"/>
                </a:lnTo>
                <a:lnTo>
                  <a:pt x="36603" y="4432337"/>
                </a:lnTo>
                <a:lnTo>
                  <a:pt x="32520" y="4426282"/>
                </a:lnTo>
                <a:lnTo>
                  <a:pt x="26465" y="4422199"/>
                </a:lnTo>
                <a:lnTo>
                  <a:pt x="19050" y="4420702"/>
                </a:lnTo>
                <a:close/>
              </a:path>
            </a:pathLst>
          </a:custGeom>
          <a:solidFill>
            <a:srgbClr val="D0CECE"/>
          </a:solidFill>
        </p:spPr>
        <p:txBody>
          <a:bodyPr wrap="square" lIns="0" tIns="0" rIns="0" bIns="0" rtlCol="0"/>
          <a:lstStyle/>
          <a:p>
            <a:endParaRPr/>
          </a:p>
        </p:txBody>
      </p:sp>
      <p:grpSp>
        <p:nvGrpSpPr>
          <p:cNvPr id="9" name="object 9"/>
          <p:cNvGrpSpPr/>
          <p:nvPr/>
        </p:nvGrpSpPr>
        <p:grpSpPr>
          <a:xfrm>
            <a:off x="3636157" y="5966381"/>
            <a:ext cx="5125720" cy="657860"/>
            <a:chOff x="3636157" y="5966381"/>
            <a:chExt cx="5125720" cy="657860"/>
          </a:xfrm>
        </p:grpSpPr>
        <p:sp>
          <p:nvSpPr>
            <p:cNvPr id="10" name="object 10"/>
            <p:cNvSpPr/>
            <p:nvPr/>
          </p:nvSpPr>
          <p:spPr>
            <a:xfrm>
              <a:off x="3645682" y="5975906"/>
              <a:ext cx="5106670" cy="638810"/>
            </a:xfrm>
            <a:custGeom>
              <a:avLst/>
              <a:gdLst/>
              <a:ahLst/>
              <a:cxnLst/>
              <a:rect l="l" t="t" r="r" b="b"/>
              <a:pathLst>
                <a:path w="5106670" h="638809">
                  <a:moveTo>
                    <a:pt x="5002752" y="0"/>
                  </a:moveTo>
                  <a:lnTo>
                    <a:pt x="103402" y="0"/>
                  </a:lnTo>
                  <a:lnTo>
                    <a:pt x="63153" y="8125"/>
                  </a:lnTo>
                  <a:lnTo>
                    <a:pt x="30286" y="30285"/>
                  </a:lnTo>
                  <a:lnTo>
                    <a:pt x="8125" y="63153"/>
                  </a:lnTo>
                  <a:lnTo>
                    <a:pt x="0" y="103402"/>
                  </a:lnTo>
                  <a:lnTo>
                    <a:pt x="0" y="535071"/>
                  </a:lnTo>
                  <a:lnTo>
                    <a:pt x="8125" y="575320"/>
                  </a:lnTo>
                  <a:lnTo>
                    <a:pt x="30286" y="608188"/>
                  </a:lnTo>
                  <a:lnTo>
                    <a:pt x="63153" y="630348"/>
                  </a:lnTo>
                  <a:lnTo>
                    <a:pt x="103402" y="638473"/>
                  </a:lnTo>
                  <a:lnTo>
                    <a:pt x="5002752" y="638473"/>
                  </a:lnTo>
                  <a:lnTo>
                    <a:pt x="5043000" y="630348"/>
                  </a:lnTo>
                  <a:lnTo>
                    <a:pt x="5075867" y="608188"/>
                  </a:lnTo>
                  <a:lnTo>
                    <a:pt x="5098027" y="575320"/>
                  </a:lnTo>
                  <a:lnTo>
                    <a:pt x="5106153" y="535071"/>
                  </a:lnTo>
                  <a:lnTo>
                    <a:pt x="5106153" y="103402"/>
                  </a:lnTo>
                  <a:lnTo>
                    <a:pt x="5098027" y="63153"/>
                  </a:lnTo>
                  <a:lnTo>
                    <a:pt x="5075867" y="30285"/>
                  </a:lnTo>
                  <a:lnTo>
                    <a:pt x="5043000" y="8125"/>
                  </a:lnTo>
                  <a:lnTo>
                    <a:pt x="5002752" y="0"/>
                  </a:lnTo>
                  <a:close/>
                </a:path>
              </a:pathLst>
            </a:custGeom>
            <a:solidFill>
              <a:srgbClr val="FFF4D2"/>
            </a:solidFill>
          </p:spPr>
          <p:txBody>
            <a:bodyPr wrap="square" lIns="0" tIns="0" rIns="0" bIns="0" rtlCol="0"/>
            <a:lstStyle/>
            <a:p>
              <a:endParaRPr/>
            </a:p>
          </p:txBody>
        </p:sp>
        <p:sp>
          <p:nvSpPr>
            <p:cNvPr id="11" name="object 11"/>
            <p:cNvSpPr/>
            <p:nvPr/>
          </p:nvSpPr>
          <p:spPr>
            <a:xfrm>
              <a:off x="3645682" y="5975906"/>
              <a:ext cx="5106670" cy="638810"/>
            </a:xfrm>
            <a:custGeom>
              <a:avLst/>
              <a:gdLst/>
              <a:ahLst/>
              <a:cxnLst/>
              <a:rect l="l" t="t" r="r" b="b"/>
              <a:pathLst>
                <a:path w="5106670" h="638809">
                  <a:moveTo>
                    <a:pt x="0" y="103402"/>
                  </a:moveTo>
                  <a:lnTo>
                    <a:pt x="8125" y="63153"/>
                  </a:lnTo>
                  <a:lnTo>
                    <a:pt x="30285" y="30285"/>
                  </a:lnTo>
                  <a:lnTo>
                    <a:pt x="63153" y="8125"/>
                  </a:lnTo>
                  <a:lnTo>
                    <a:pt x="103401" y="0"/>
                  </a:lnTo>
                  <a:lnTo>
                    <a:pt x="5002751" y="0"/>
                  </a:lnTo>
                  <a:lnTo>
                    <a:pt x="5043000" y="8125"/>
                  </a:lnTo>
                  <a:lnTo>
                    <a:pt x="5075867" y="30285"/>
                  </a:lnTo>
                  <a:lnTo>
                    <a:pt x="5098027" y="63153"/>
                  </a:lnTo>
                  <a:lnTo>
                    <a:pt x="5106153" y="103402"/>
                  </a:lnTo>
                  <a:lnTo>
                    <a:pt x="5106153" y="535071"/>
                  </a:lnTo>
                  <a:lnTo>
                    <a:pt x="5098027" y="575320"/>
                  </a:lnTo>
                  <a:lnTo>
                    <a:pt x="5075867" y="608188"/>
                  </a:lnTo>
                  <a:lnTo>
                    <a:pt x="5043000" y="630348"/>
                  </a:lnTo>
                  <a:lnTo>
                    <a:pt x="5002751" y="638474"/>
                  </a:lnTo>
                  <a:lnTo>
                    <a:pt x="103401" y="638474"/>
                  </a:lnTo>
                  <a:lnTo>
                    <a:pt x="63153" y="630348"/>
                  </a:lnTo>
                  <a:lnTo>
                    <a:pt x="30285" y="608188"/>
                  </a:lnTo>
                  <a:lnTo>
                    <a:pt x="8125" y="575320"/>
                  </a:lnTo>
                  <a:lnTo>
                    <a:pt x="0" y="535071"/>
                  </a:lnTo>
                  <a:lnTo>
                    <a:pt x="0" y="103402"/>
                  </a:lnTo>
                  <a:close/>
                </a:path>
              </a:pathLst>
            </a:custGeom>
            <a:ln w="19050">
              <a:solidFill>
                <a:srgbClr val="BC8642"/>
              </a:solidFill>
            </a:ln>
          </p:spPr>
          <p:txBody>
            <a:bodyPr wrap="square" lIns="0" tIns="0" rIns="0" bIns="0" rtlCol="0"/>
            <a:lstStyle/>
            <a:p>
              <a:endParaRPr/>
            </a:p>
          </p:txBody>
        </p:sp>
        <p:pic>
          <p:nvPicPr>
            <p:cNvPr id="12" name="object 12"/>
            <p:cNvPicPr/>
            <p:nvPr/>
          </p:nvPicPr>
          <p:blipFill>
            <a:blip r:embed="rId6" cstate="print"/>
            <a:stretch>
              <a:fillRect/>
            </a:stretch>
          </p:blipFill>
          <p:spPr>
            <a:xfrm>
              <a:off x="3849624" y="6077712"/>
              <a:ext cx="448055" cy="393192"/>
            </a:xfrm>
            <a:prstGeom prst="rect">
              <a:avLst/>
            </a:prstGeom>
          </p:spPr>
        </p:pic>
      </p:grpSp>
      <p:pic>
        <p:nvPicPr>
          <p:cNvPr id="13" name="object 13"/>
          <p:cNvPicPr/>
          <p:nvPr/>
        </p:nvPicPr>
        <p:blipFill>
          <a:blip r:embed="rId7" cstate="print"/>
          <a:stretch>
            <a:fillRect/>
          </a:stretch>
        </p:blipFill>
        <p:spPr>
          <a:xfrm>
            <a:off x="483024" y="3482732"/>
            <a:ext cx="502919" cy="502919"/>
          </a:xfrm>
          <a:prstGeom prst="rect">
            <a:avLst/>
          </a:prstGeom>
        </p:spPr>
      </p:pic>
      <p:sp>
        <p:nvSpPr>
          <p:cNvPr id="14" name="object 14"/>
          <p:cNvSpPr/>
          <p:nvPr/>
        </p:nvSpPr>
        <p:spPr>
          <a:xfrm>
            <a:off x="3479646" y="4215560"/>
            <a:ext cx="1356360" cy="397510"/>
          </a:xfrm>
          <a:custGeom>
            <a:avLst/>
            <a:gdLst/>
            <a:ahLst/>
            <a:cxnLst/>
            <a:rect l="l" t="t" r="r" b="b"/>
            <a:pathLst>
              <a:path w="1356360" h="397510">
                <a:moveTo>
                  <a:pt x="1157523" y="0"/>
                </a:moveTo>
                <a:lnTo>
                  <a:pt x="198676" y="0"/>
                </a:lnTo>
                <a:lnTo>
                  <a:pt x="153121" y="5247"/>
                </a:lnTo>
                <a:lnTo>
                  <a:pt x="111303" y="20193"/>
                </a:lnTo>
                <a:lnTo>
                  <a:pt x="74414" y="43647"/>
                </a:lnTo>
                <a:lnTo>
                  <a:pt x="43647" y="74414"/>
                </a:lnTo>
                <a:lnTo>
                  <a:pt x="20193" y="111303"/>
                </a:lnTo>
                <a:lnTo>
                  <a:pt x="5247" y="153121"/>
                </a:lnTo>
                <a:lnTo>
                  <a:pt x="0" y="198674"/>
                </a:lnTo>
                <a:lnTo>
                  <a:pt x="5247" y="244229"/>
                </a:lnTo>
                <a:lnTo>
                  <a:pt x="20193" y="286047"/>
                </a:lnTo>
                <a:lnTo>
                  <a:pt x="43647" y="322936"/>
                </a:lnTo>
                <a:lnTo>
                  <a:pt x="74414" y="353704"/>
                </a:lnTo>
                <a:lnTo>
                  <a:pt x="111303" y="377157"/>
                </a:lnTo>
                <a:lnTo>
                  <a:pt x="153121" y="392104"/>
                </a:lnTo>
                <a:lnTo>
                  <a:pt x="198676" y="397351"/>
                </a:lnTo>
                <a:lnTo>
                  <a:pt x="1157522" y="397352"/>
                </a:lnTo>
                <a:lnTo>
                  <a:pt x="1203076" y="392105"/>
                </a:lnTo>
                <a:lnTo>
                  <a:pt x="1244895" y="377158"/>
                </a:lnTo>
                <a:lnTo>
                  <a:pt x="1281784" y="353705"/>
                </a:lnTo>
                <a:lnTo>
                  <a:pt x="1312551" y="322938"/>
                </a:lnTo>
                <a:lnTo>
                  <a:pt x="1336004" y="286049"/>
                </a:lnTo>
                <a:lnTo>
                  <a:pt x="1350951" y="244231"/>
                </a:lnTo>
                <a:lnTo>
                  <a:pt x="1356199" y="198676"/>
                </a:lnTo>
                <a:lnTo>
                  <a:pt x="1350952" y="153121"/>
                </a:lnTo>
                <a:lnTo>
                  <a:pt x="1336006" y="111303"/>
                </a:lnTo>
                <a:lnTo>
                  <a:pt x="1312552" y="74414"/>
                </a:lnTo>
                <a:lnTo>
                  <a:pt x="1281785" y="43647"/>
                </a:lnTo>
                <a:lnTo>
                  <a:pt x="1244896" y="20193"/>
                </a:lnTo>
                <a:lnTo>
                  <a:pt x="1203078" y="5247"/>
                </a:lnTo>
                <a:lnTo>
                  <a:pt x="1157523" y="0"/>
                </a:lnTo>
                <a:close/>
              </a:path>
            </a:pathLst>
          </a:custGeom>
          <a:solidFill>
            <a:srgbClr val="A1A6AA"/>
          </a:solidFill>
        </p:spPr>
        <p:txBody>
          <a:bodyPr wrap="square" lIns="0" tIns="0" rIns="0" bIns="0" rtlCol="0"/>
          <a:lstStyle/>
          <a:p>
            <a:endParaRPr/>
          </a:p>
        </p:txBody>
      </p:sp>
      <p:grpSp>
        <p:nvGrpSpPr>
          <p:cNvPr id="15" name="object 15"/>
          <p:cNvGrpSpPr/>
          <p:nvPr/>
        </p:nvGrpSpPr>
        <p:grpSpPr>
          <a:xfrm>
            <a:off x="6493159" y="554736"/>
            <a:ext cx="5461635" cy="5121910"/>
            <a:chOff x="6493159" y="554736"/>
            <a:chExt cx="5461635" cy="5121910"/>
          </a:xfrm>
        </p:grpSpPr>
        <p:pic>
          <p:nvPicPr>
            <p:cNvPr id="16" name="object 16"/>
            <p:cNvPicPr/>
            <p:nvPr/>
          </p:nvPicPr>
          <p:blipFill>
            <a:blip r:embed="rId8" cstate="print"/>
            <a:stretch>
              <a:fillRect/>
            </a:stretch>
          </p:blipFill>
          <p:spPr>
            <a:xfrm>
              <a:off x="6650736" y="1234440"/>
              <a:ext cx="2365248" cy="1834895"/>
            </a:xfrm>
            <a:prstGeom prst="rect">
              <a:avLst/>
            </a:prstGeom>
          </p:spPr>
        </p:pic>
        <p:pic>
          <p:nvPicPr>
            <p:cNvPr id="17" name="object 17"/>
            <p:cNvPicPr/>
            <p:nvPr/>
          </p:nvPicPr>
          <p:blipFill>
            <a:blip r:embed="rId9" cstate="print"/>
            <a:stretch>
              <a:fillRect/>
            </a:stretch>
          </p:blipFill>
          <p:spPr>
            <a:xfrm>
              <a:off x="8982455" y="554736"/>
              <a:ext cx="2971800" cy="2919983"/>
            </a:xfrm>
            <a:prstGeom prst="rect">
              <a:avLst/>
            </a:prstGeom>
          </p:spPr>
        </p:pic>
        <p:sp>
          <p:nvSpPr>
            <p:cNvPr id="18" name="object 18"/>
            <p:cNvSpPr/>
            <p:nvPr/>
          </p:nvSpPr>
          <p:spPr>
            <a:xfrm>
              <a:off x="9035047" y="1217800"/>
              <a:ext cx="38100" cy="4458970"/>
            </a:xfrm>
            <a:custGeom>
              <a:avLst/>
              <a:gdLst/>
              <a:ahLst/>
              <a:cxnLst/>
              <a:rect l="l" t="t" r="r" b="b"/>
              <a:pathLst>
                <a:path w="38100" h="4458970">
                  <a:moveTo>
                    <a:pt x="19051" y="0"/>
                  </a:moveTo>
                  <a:lnTo>
                    <a:pt x="11635" y="1496"/>
                  </a:lnTo>
                  <a:lnTo>
                    <a:pt x="5580" y="5579"/>
                  </a:lnTo>
                  <a:lnTo>
                    <a:pt x="1498" y="11634"/>
                  </a:lnTo>
                  <a:lnTo>
                    <a:pt x="1" y="19088"/>
                  </a:lnTo>
                  <a:lnTo>
                    <a:pt x="1498" y="26503"/>
                  </a:lnTo>
                  <a:lnTo>
                    <a:pt x="5580" y="32558"/>
                  </a:lnTo>
                  <a:lnTo>
                    <a:pt x="11635" y="36641"/>
                  </a:lnTo>
                  <a:lnTo>
                    <a:pt x="19051" y="38138"/>
                  </a:lnTo>
                  <a:lnTo>
                    <a:pt x="26466" y="36641"/>
                  </a:lnTo>
                  <a:lnTo>
                    <a:pt x="32521" y="32558"/>
                  </a:lnTo>
                  <a:lnTo>
                    <a:pt x="36604" y="26503"/>
                  </a:lnTo>
                  <a:lnTo>
                    <a:pt x="38101" y="19050"/>
                  </a:lnTo>
                  <a:lnTo>
                    <a:pt x="36604" y="11634"/>
                  </a:lnTo>
                  <a:lnTo>
                    <a:pt x="32521" y="5579"/>
                  </a:lnTo>
                  <a:lnTo>
                    <a:pt x="26466" y="1496"/>
                  </a:lnTo>
                  <a:lnTo>
                    <a:pt x="19051" y="0"/>
                  </a:lnTo>
                  <a:close/>
                </a:path>
                <a:path w="38100" h="4458970">
                  <a:moveTo>
                    <a:pt x="19051" y="152438"/>
                  </a:moveTo>
                  <a:lnTo>
                    <a:pt x="11635" y="153935"/>
                  </a:lnTo>
                  <a:lnTo>
                    <a:pt x="5580" y="158017"/>
                  </a:lnTo>
                  <a:lnTo>
                    <a:pt x="1498" y="164072"/>
                  </a:lnTo>
                  <a:lnTo>
                    <a:pt x="1" y="171526"/>
                  </a:lnTo>
                  <a:lnTo>
                    <a:pt x="1498" y="178941"/>
                  </a:lnTo>
                  <a:lnTo>
                    <a:pt x="5580" y="184996"/>
                  </a:lnTo>
                  <a:lnTo>
                    <a:pt x="11635" y="189079"/>
                  </a:lnTo>
                  <a:lnTo>
                    <a:pt x="19051" y="190576"/>
                  </a:lnTo>
                  <a:lnTo>
                    <a:pt x="26466" y="189079"/>
                  </a:lnTo>
                  <a:lnTo>
                    <a:pt x="32521" y="184996"/>
                  </a:lnTo>
                  <a:lnTo>
                    <a:pt x="36604" y="178941"/>
                  </a:lnTo>
                  <a:lnTo>
                    <a:pt x="38101" y="171488"/>
                  </a:lnTo>
                  <a:lnTo>
                    <a:pt x="36604" y="164072"/>
                  </a:lnTo>
                  <a:lnTo>
                    <a:pt x="32521" y="158017"/>
                  </a:lnTo>
                  <a:lnTo>
                    <a:pt x="26466" y="153935"/>
                  </a:lnTo>
                  <a:lnTo>
                    <a:pt x="19051" y="152438"/>
                  </a:lnTo>
                  <a:close/>
                </a:path>
                <a:path w="38100" h="4458970">
                  <a:moveTo>
                    <a:pt x="19051" y="304876"/>
                  </a:moveTo>
                  <a:lnTo>
                    <a:pt x="11635" y="306373"/>
                  </a:lnTo>
                  <a:lnTo>
                    <a:pt x="5580" y="310455"/>
                  </a:lnTo>
                  <a:lnTo>
                    <a:pt x="1498" y="316510"/>
                  </a:lnTo>
                  <a:lnTo>
                    <a:pt x="1" y="323964"/>
                  </a:lnTo>
                  <a:lnTo>
                    <a:pt x="1498" y="331379"/>
                  </a:lnTo>
                  <a:lnTo>
                    <a:pt x="5580" y="337434"/>
                  </a:lnTo>
                  <a:lnTo>
                    <a:pt x="11635" y="341517"/>
                  </a:lnTo>
                  <a:lnTo>
                    <a:pt x="19051" y="343014"/>
                  </a:lnTo>
                  <a:lnTo>
                    <a:pt x="26466" y="341517"/>
                  </a:lnTo>
                  <a:lnTo>
                    <a:pt x="32521" y="337434"/>
                  </a:lnTo>
                  <a:lnTo>
                    <a:pt x="36604" y="331379"/>
                  </a:lnTo>
                  <a:lnTo>
                    <a:pt x="38101" y="323926"/>
                  </a:lnTo>
                  <a:lnTo>
                    <a:pt x="36604" y="316510"/>
                  </a:lnTo>
                  <a:lnTo>
                    <a:pt x="32521" y="310455"/>
                  </a:lnTo>
                  <a:lnTo>
                    <a:pt x="26466" y="306373"/>
                  </a:lnTo>
                  <a:lnTo>
                    <a:pt x="19051" y="304876"/>
                  </a:lnTo>
                  <a:close/>
                </a:path>
                <a:path w="38100" h="4458970">
                  <a:moveTo>
                    <a:pt x="19050" y="457314"/>
                  </a:moveTo>
                  <a:lnTo>
                    <a:pt x="11635" y="458811"/>
                  </a:lnTo>
                  <a:lnTo>
                    <a:pt x="5579" y="462893"/>
                  </a:lnTo>
                  <a:lnTo>
                    <a:pt x="1497" y="468948"/>
                  </a:lnTo>
                  <a:lnTo>
                    <a:pt x="0" y="476402"/>
                  </a:lnTo>
                  <a:lnTo>
                    <a:pt x="1497" y="483817"/>
                  </a:lnTo>
                  <a:lnTo>
                    <a:pt x="5579" y="489872"/>
                  </a:lnTo>
                  <a:lnTo>
                    <a:pt x="11635" y="493955"/>
                  </a:lnTo>
                  <a:lnTo>
                    <a:pt x="19050" y="495452"/>
                  </a:lnTo>
                  <a:lnTo>
                    <a:pt x="26465" y="493955"/>
                  </a:lnTo>
                  <a:lnTo>
                    <a:pt x="32520" y="489872"/>
                  </a:lnTo>
                  <a:lnTo>
                    <a:pt x="36603" y="483817"/>
                  </a:lnTo>
                  <a:lnTo>
                    <a:pt x="38100" y="476364"/>
                  </a:lnTo>
                  <a:lnTo>
                    <a:pt x="36603" y="468948"/>
                  </a:lnTo>
                  <a:lnTo>
                    <a:pt x="32520" y="462893"/>
                  </a:lnTo>
                  <a:lnTo>
                    <a:pt x="26465" y="458811"/>
                  </a:lnTo>
                  <a:lnTo>
                    <a:pt x="19050" y="457314"/>
                  </a:lnTo>
                  <a:close/>
                </a:path>
                <a:path w="38100" h="4458970">
                  <a:moveTo>
                    <a:pt x="19050" y="609752"/>
                  </a:moveTo>
                  <a:lnTo>
                    <a:pt x="11635" y="611249"/>
                  </a:lnTo>
                  <a:lnTo>
                    <a:pt x="5579" y="615331"/>
                  </a:lnTo>
                  <a:lnTo>
                    <a:pt x="1497" y="621386"/>
                  </a:lnTo>
                  <a:lnTo>
                    <a:pt x="0" y="628840"/>
                  </a:lnTo>
                  <a:lnTo>
                    <a:pt x="1497" y="636255"/>
                  </a:lnTo>
                  <a:lnTo>
                    <a:pt x="5579" y="642310"/>
                  </a:lnTo>
                  <a:lnTo>
                    <a:pt x="11635" y="646393"/>
                  </a:lnTo>
                  <a:lnTo>
                    <a:pt x="19050" y="647890"/>
                  </a:lnTo>
                  <a:lnTo>
                    <a:pt x="26465" y="646393"/>
                  </a:lnTo>
                  <a:lnTo>
                    <a:pt x="32520" y="642310"/>
                  </a:lnTo>
                  <a:lnTo>
                    <a:pt x="36603" y="636255"/>
                  </a:lnTo>
                  <a:lnTo>
                    <a:pt x="38100" y="628802"/>
                  </a:lnTo>
                  <a:lnTo>
                    <a:pt x="36603" y="621386"/>
                  </a:lnTo>
                  <a:lnTo>
                    <a:pt x="32520" y="615331"/>
                  </a:lnTo>
                  <a:lnTo>
                    <a:pt x="26465" y="611249"/>
                  </a:lnTo>
                  <a:lnTo>
                    <a:pt x="19050" y="609752"/>
                  </a:lnTo>
                  <a:close/>
                </a:path>
                <a:path w="38100" h="4458970">
                  <a:moveTo>
                    <a:pt x="19050" y="762190"/>
                  </a:moveTo>
                  <a:lnTo>
                    <a:pt x="11635" y="763687"/>
                  </a:lnTo>
                  <a:lnTo>
                    <a:pt x="5579" y="767769"/>
                  </a:lnTo>
                  <a:lnTo>
                    <a:pt x="1497" y="773824"/>
                  </a:lnTo>
                  <a:lnTo>
                    <a:pt x="0" y="781278"/>
                  </a:lnTo>
                  <a:lnTo>
                    <a:pt x="1497" y="788693"/>
                  </a:lnTo>
                  <a:lnTo>
                    <a:pt x="5579" y="794748"/>
                  </a:lnTo>
                  <a:lnTo>
                    <a:pt x="11635" y="798831"/>
                  </a:lnTo>
                  <a:lnTo>
                    <a:pt x="19050" y="800328"/>
                  </a:lnTo>
                  <a:lnTo>
                    <a:pt x="26465" y="798831"/>
                  </a:lnTo>
                  <a:lnTo>
                    <a:pt x="32520" y="794748"/>
                  </a:lnTo>
                  <a:lnTo>
                    <a:pt x="36603" y="788693"/>
                  </a:lnTo>
                  <a:lnTo>
                    <a:pt x="38100" y="781240"/>
                  </a:lnTo>
                  <a:lnTo>
                    <a:pt x="36603" y="773824"/>
                  </a:lnTo>
                  <a:lnTo>
                    <a:pt x="32520" y="767769"/>
                  </a:lnTo>
                  <a:lnTo>
                    <a:pt x="26465" y="763687"/>
                  </a:lnTo>
                  <a:lnTo>
                    <a:pt x="19050" y="762190"/>
                  </a:lnTo>
                  <a:close/>
                </a:path>
                <a:path w="38100" h="4458970">
                  <a:moveTo>
                    <a:pt x="19050" y="914628"/>
                  </a:moveTo>
                  <a:lnTo>
                    <a:pt x="11635" y="916125"/>
                  </a:lnTo>
                  <a:lnTo>
                    <a:pt x="5579" y="920207"/>
                  </a:lnTo>
                  <a:lnTo>
                    <a:pt x="1497" y="926263"/>
                  </a:lnTo>
                  <a:lnTo>
                    <a:pt x="0" y="933716"/>
                  </a:lnTo>
                  <a:lnTo>
                    <a:pt x="1497" y="941131"/>
                  </a:lnTo>
                  <a:lnTo>
                    <a:pt x="5579" y="947186"/>
                  </a:lnTo>
                  <a:lnTo>
                    <a:pt x="11635" y="951269"/>
                  </a:lnTo>
                  <a:lnTo>
                    <a:pt x="19050" y="952766"/>
                  </a:lnTo>
                  <a:lnTo>
                    <a:pt x="26465" y="951269"/>
                  </a:lnTo>
                  <a:lnTo>
                    <a:pt x="32520" y="947186"/>
                  </a:lnTo>
                  <a:lnTo>
                    <a:pt x="36603" y="941131"/>
                  </a:lnTo>
                  <a:lnTo>
                    <a:pt x="38100" y="933678"/>
                  </a:lnTo>
                  <a:lnTo>
                    <a:pt x="36603" y="926263"/>
                  </a:lnTo>
                  <a:lnTo>
                    <a:pt x="32520" y="920207"/>
                  </a:lnTo>
                  <a:lnTo>
                    <a:pt x="26465" y="916125"/>
                  </a:lnTo>
                  <a:lnTo>
                    <a:pt x="19050" y="914628"/>
                  </a:lnTo>
                  <a:close/>
                </a:path>
                <a:path w="38100" h="4458970">
                  <a:moveTo>
                    <a:pt x="19050" y="1067066"/>
                  </a:moveTo>
                  <a:lnTo>
                    <a:pt x="11635" y="1068563"/>
                  </a:lnTo>
                  <a:lnTo>
                    <a:pt x="5579" y="1072645"/>
                  </a:lnTo>
                  <a:lnTo>
                    <a:pt x="1497" y="1078701"/>
                  </a:lnTo>
                  <a:lnTo>
                    <a:pt x="0" y="1086154"/>
                  </a:lnTo>
                  <a:lnTo>
                    <a:pt x="1497" y="1093569"/>
                  </a:lnTo>
                  <a:lnTo>
                    <a:pt x="5579" y="1099625"/>
                  </a:lnTo>
                  <a:lnTo>
                    <a:pt x="11635" y="1103707"/>
                  </a:lnTo>
                  <a:lnTo>
                    <a:pt x="19050" y="1105204"/>
                  </a:lnTo>
                  <a:lnTo>
                    <a:pt x="26465" y="1103707"/>
                  </a:lnTo>
                  <a:lnTo>
                    <a:pt x="32520" y="1099625"/>
                  </a:lnTo>
                  <a:lnTo>
                    <a:pt x="36603" y="1093569"/>
                  </a:lnTo>
                  <a:lnTo>
                    <a:pt x="38100" y="1086116"/>
                  </a:lnTo>
                  <a:lnTo>
                    <a:pt x="36603" y="1078701"/>
                  </a:lnTo>
                  <a:lnTo>
                    <a:pt x="32520" y="1072645"/>
                  </a:lnTo>
                  <a:lnTo>
                    <a:pt x="26465" y="1068563"/>
                  </a:lnTo>
                  <a:lnTo>
                    <a:pt x="19050" y="1067066"/>
                  </a:lnTo>
                  <a:close/>
                </a:path>
                <a:path w="38100" h="4458970">
                  <a:moveTo>
                    <a:pt x="19050" y="1219504"/>
                  </a:moveTo>
                  <a:lnTo>
                    <a:pt x="11635" y="1221001"/>
                  </a:lnTo>
                  <a:lnTo>
                    <a:pt x="5579" y="1225084"/>
                  </a:lnTo>
                  <a:lnTo>
                    <a:pt x="1497" y="1231139"/>
                  </a:lnTo>
                  <a:lnTo>
                    <a:pt x="0" y="1238592"/>
                  </a:lnTo>
                  <a:lnTo>
                    <a:pt x="1497" y="1246007"/>
                  </a:lnTo>
                  <a:lnTo>
                    <a:pt x="5579" y="1252063"/>
                  </a:lnTo>
                  <a:lnTo>
                    <a:pt x="11635" y="1256145"/>
                  </a:lnTo>
                  <a:lnTo>
                    <a:pt x="19050" y="1257642"/>
                  </a:lnTo>
                  <a:lnTo>
                    <a:pt x="26465" y="1256145"/>
                  </a:lnTo>
                  <a:lnTo>
                    <a:pt x="32520" y="1252063"/>
                  </a:lnTo>
                  <a:lnTo>
                    <a:pt x="36603" y="1246007"/>
                  </a:lnTo>
                  <a:lnTo>
                    <a:pt x="38100" y="1238554"/>
                  </a:lnTo>
                  <a:lnTo>
                    <a:pt x="36603" y="1231139"/>
                  </a:lnTo>
                  <a:lnTo>
                    <a:pt x="32520" y="1225084"/>
                  </a:lnTo>
                  <a:lnTo>
                    <a:pt x="26465" y="1221001"/>
                  </a:lnTo>
                  <a:lnTo>
                    <a:pt x="19050" y="1219504"/>
                  </a:lnTo>
                  <a:close/>
                </a:path>
                <a:path w="38100" h="4458970">
                  <a:moveTo>
                    <a:pt x="19050" y="1371942"/>
                  </a:moveTo>
                  <a:lnTo>
                    <a:pt x="11635" y="1373439"/>
                  </a:lnTo>
                  <a:lnTo>
                    <a:pt x="5579" y="1377522"/>
                  </a:lnTo>
                  <a:lnTo>
                    <a:pt x="1497" y="1383577"/>
                  </a:lnTo>
                  <a:lnTo>
                    <a:pt x="0" y="1391031"/>
                  </a:lnTo>
                  <a:lnTo>
                    <a:pt x="1497" y="1398445"/>
                  </a:lnTo>
                  <a:lnTo>
                    <a:pt x="5579" y="1404501"/>
                  </a:lnTo>
                  <a:lnTo>
                    <a:pt x="11635" y="1408583"/>
                  </a:lnTo>
                  <a:lnTo>
                    <a:pt x="19050" y="1410081"/>
                  </a:lnTo>
                  <a:lnTo>
                    <a:pt x="26465" y="1408583"/>
                  </a:lnTo>
                  <a:lnTo>
                    <a:pt x="32520" y="1404501"/>
                  </a:lnTo>
                  <a:lnTo>
                    <a:pt x="36603" y="1398445"/>
                  </a:lnTo>
                  <a:lnTo>
                    <a:pt x="38100" y="1390992"/>
                  </a:lnTo>
                  <a:lnTo>
                    <a:pt x="36603" y="1383577"/>
                  </a:lnTo>
                  <a:lnTo>
                    <a:pt x="32520" y="1377522"/>
                  </a:lnTo>
                  <a:lnTo>
                    <a:pt x="26465" y="1373439"/>
                  </a:lnTo>
                  <a:lnTo>
                    <a:pt x="19050" y="1371942"/>
                  </a:lnTo>
                  <a:close/>
                </a:path>
                <a:path w="38100" h="4458970">
                  <a:moveTo>
                    <a:pt x="19050" y="1524381"/>
                  </a:moveTo>
                  <a:lnTo>
                    <a:pt x="11635" y="1525877"/>
                  </a:lnTo>
                  <a:lnTo>
                    <a:pt x="5579" y="1529960"/>
                  </a:lnTo>
                  <a:lnTo>
                    <a:pt x="1497" y="1536015"/>
                  </a:lnTo>
                  <a:lnTo>
                    <a:pt x="0" y="1543469"/>
                  </a:lnTo>
                  <a:lnTo>
                    <a:pt x="1497" y="1550884"/>
                  </a:lnTo>
                  <a:lnTo>
                    <a:pt x="5579" y="1556939"/>
                  </a:lnTo>
                  <a:lnTo>
                    <a:pt x="11635" y="1561022"/>
                  </a:lnTo>
                  <a:lnTo>
                    <a:pt x="19050" y="1562519"/>
                  </a:lnTo>
                  <a:lnTo>
                    <a:pt x="26465" y="1561022"/>
                  </a:lnTo>
                  <a:lnTo>
                    <a:pt x="32520" y="1556939"/>
                  </a:lnTo>
                  <a:lnTo>
                    <a:pt x="36603" y="1550884"/>
                  </a:lnTo>
                  <a:lnTo>
                    <a:pt x="38100" y="1543431"/>
                  </a:lnTo>
                  <a:lnTo>
                    <a:pt x="36603" y="1536015"/>
                  </a:lnTo>
                  <a:lnTo>
                    <a:pt x="32520" y="1529960"/>
                  </a:lnTo>
                  <a:lnTo>
                    <a:pt x="26465" y="1525877"/>
                  </a:lnTo>
                  <a:lnTo>
                    <a:pt x="19050" y="1524381"/>
                  </a:lnTo>
                  <a:close/>
                </a:path>
                <a:path w="38100" h="4458970">
                  <a:moveTo>
                    <a:pt x="19050" y="1676817"/>
                  </a:moveTo>
                  <a:lnTo>
                    <a:pt x="11635" y="1678314"/>
                  </a:lnTo>
                  <a:lnTo>
                    <a:pt x="5579" y="1682397"/>
                  </a:lnTo>
                  <a:lnTo>
                    <a:pt x="1497" y="1688452"/>
                  </a:lnTo>
                  <a:lnTo>
                    <a:pt x="0" y="1695907"/>
                  </a:lnTo>
                  <a:lnTo>
                    <a:pt x="1497" y="1703322"/>
                  </a:lnTo>
                  <a:lnTo>
                    <a:pt x="5579" y="1709377"/>
                  </a:lnTo>
                  <a:lnTo>
                    <a:pt x="11635" y="1713460"/>
                  </a:lnTo>
                  <a:lnTo>
                    <a:pt x="19050" y="1714957"/>
                  </a:lnTo>
                  <a:lnTo>
                    <a:pt x="26465" y="1713460"/>
                  </a:lnTo>
                  <a:lnTo>
                    <a:pt x="32520" y="1709377"/>
                  </a:lnTo>
                  <a:lnTo>
                    <a:pt x="36603" y="1703322"/>
                  </a:lnTo>
                  <a:lnTo>
                    <a:pt x="38100" y="1695867"/>
                  </a:lnTo>
                  <a:lnTo>
                    <a:pt x="36603" y="1688452"/>
                  </a:lnTo>
                  <a:lnTo>
                    <a:pt x="32520" y="1682397"/>
                  </a:lnTo>
                  <a:lnTo>
                    <a:pt x="26465" y="1678314"/>
                  </a:lnTo>
                  <a:lnTo>
                    <a:pt x="19050" y="1676817"/>
                  </a:lnTo>
                  <a:close/>
                </a:path>
                <a:path w="38100" h="4458970">
                  <a:moveTo>
                    <a:pt x="19050" y="1829257"/>
                  </a:moveTo>
                  <a:lnTo>
                    <a:pt x="11635" y="1830754"/>
                  </a:lnTo>
                  <a:lnTo>
                    <a:pt x="5579" y="1834836"/>
                  </a:lnTo>
                  <a:lnTo>
                    <a:pt x="1497" y="1840891"/>
                  </a:lnTo>
                  <a:lnTo>
                    <a:pt x="0" y="1848345"/>
                  </a:lnTo>
                  <a:lnTo>
                    <a:pt x="1497" y="1855760"/>
                  </a:lnTo>
                  <a:lnTo>
                    <a:pt x="5579" y="1861815"/>
                  </a:lnTo>
                  <a:lnTo>
                    <a:pt x="11635" y="1865898"/>
                  </a:lnTo>
                  <a:lnTo>
                    <a:pt x="19050" y="1867395"/>
                  </a:lnTo>
                  <a:lnTo>
                    <a:pt x="26465" y="1865898"/>
                  </a:lnTo>
                  <a:lnTo>
                    <a:pt x="32520" y="1861815"/>
                  </a:lnTo>
                  <a:lnTo>
                    <a:pt x="36603" y="1855760"/>
                  </a:lnTo>
                  <a:lnTo>
                    <a:pt x="38100" y="1848307"/>
                  </a:lnTo>
                  <a:lnTo>
                    <a:pt x="36603" y="1840891"/>
                  </a:lnTo>
                  <a:lnTo>
                    <a:pt x="32520" y="1834836"/>
                  </a:lnTo>
                  <a:lnTo>
                    <a:pt x="26465" y="1830754"/>
                  </a:lnTo>
                  <a:lnTo>
                    <a:pt x="19050" y="1829257"/>
                  </a:lnTo>
                  <a:close/>
                </a:path>
                <a:path w="38100" h="4458970">
                  <a:moveTo>
                    <a:pt x="19050" y="1981694"/>
                  </a:moveTo>
                  <a:lnTo>
                    <a:pt x="11635" y="1983191"/>
                  </a:lnTo>
                  <a:lnTo>
                    <a:pt x="5579" y="1987273"/>
                  </a:lnTo>
                  <a:lnTo>
                    <a:pt x="1497" y="1993329"/>
                  </a:lnTo>
                  <a:lnTo>
                    <a:pt x="0" y="2000782"/>
                  </a:lnTo>
                  <a:lnTo>
                    <a:pt x="1497" y="2008197"/>
                  </a:lnTo>
                  <a:lnTo>
                    <a:pt x="5579" y="2014252"/>
                  </a:lnTo>
                  <a:lnTo>
                    <a:pt x="11635" y="2018335"/>
                  </a:lnTo>
                  <a:lnTo>
                    <a:pt x="19050" y="2019832"/>
                  </a:lnTo>
                  <a:lnTo>
                    <a:pt x="26464" y="2018335"/>
                  </a:lnTo>
                  <a:lnTo>
                    <a:pt x="32520" y="2014252"/>
                  </a:lnTo>
                  <a:lnTo>
                    <a:pt x="36602" y="2008197"/>
                  </a:lnTo>
                  <a:lnTo>
                    <a:pt x="38100" y="2000744"/>
                  </a:lnTo>
                  <a:lnTo>
                    <a:pt x="36602" y="1993329"/>
                  </a:lnTo>
                  <a:lnTo>
                    <a:pt x="32520" y="1987273"/>
                  </a:lnTo>
                  <a:lnTo>
                    <a:pt x="26464" y="1983191"/>
                  </a:lnTo>
                  <a:lnTo>
                    <a:pt x="19050" y="1981694"/>
                  </a:lnTo>
                  <a:close/>
                </a:path>
                <a:path w="38100" h="4458970">
                  <a:moveTo>
                    <a:pt x="19050" y="2134132"/>
                  </a:moveTo>
                  <a:lnTo>
                    <a:pt x="11635" y="2135629"/>
                  </a:lnTo>
                  <a:lnTo>
                    <a:pt x="5579" y="2139711"/>
                  </a:lnTo>
                  <a:lnTo>
                    <a:pt x="1497" y="2145767"/>
                  </a:lnTo>
                  <a:lnTo>
                    <a:pt x="0" y="2153220"/>
                  </a:lnTo>
                  <a:lnTo>
                    <a:pt x="1497" y="2160635"/>
                  </a:lnTo>
                  <a:lnTo>
                    <a:pt x="5579" y="2166690"/>
                  </a:lnTo>
                  <a:lnTo>
                    <a:pt x="11635" y="2170773"/>
                  </a:lnTo>
                  <a:lnTo>
                    <a:pt x="19050" y="2172270"/>
                  </a:lnTo>
                  <a:lnTo>
                    <a:pt x="26464" y="2170773"/>
                  </a:lnTo>
                  <a:lnTo>
                    <a:pt x="32520" y="2166690"/>
                  </a:lnTo>
                  <a:lnTo>
                    <a:pt x="36602" y="2160635"/>
                  </a:lnTo>
                  <a:lnTo>
                    <a:pt x="38100" y="2153182"/>
                  </a:lnTo>
                  <a:lnTo>
                    <a:pt x="36602" y="2145767"/>
                  </a:lnTo>
                  <a:lnTo>
                    <a:pt x="32520" y="2139711"/>
                  </a:lnTo>
                  <a:lnTo>
                    <a:pt x="26464" y="2135629"/>
                  </a:lnTo>
                  <a:lnTo>
                    <a:pt x="19050" y="2134132"/>
                  </a:lnTo>
                  <a:close/>
                </a:path>
                <a:path w="38100" h="4458970">
                  <a:moveTo>
                    <a:pt x="19050" y="2286570"/>
                  </a:moveTo>
                  <a:lnTo>
                    <a:pt x="11635" y="2288067"/>
                  </a:lnTo>
                  <a:lnTo>
                    <a:pt x="5579" y="2292149"/>
                  </a:lnTo>
                  <a:lnTo>
                    <a:pt x="1497" y="2298205"/>
                  </a:lnTo>
                  <a:lnTo>
                    <a:pt x="0" y="2305658"/>
                  </a:lnTo>
                  <a:lnTo>
                    <a:pt x="1497" y="2313073"/>
                  </a:lnTo>
                  <a:lnTo>
                    <a:pt x="5579" y="2319129"/>
                  </a:lnTo>
                  <a:lnTo>
                    <a:pt x="11635" y="2323211"/>
                  </a:lnTo>
                  <a:lnTo>
                    <a:pt x="19050" y="2324708"/>
                  </a:lnTo>
                  <a:lnTo>
                    <a:pt x="26464" y="2323211"/>
                  </a:lnTo>
                  <a:lnTo>
                    <a:pt x="32520" y="2319129"/>
                  </a:lnTo>
                  <a:lnTo>
                    <a:pt x="36602" y="2313073"/>
                  </a:lnTo>
                  <a:lnTo>
                    <a:pt x="38100" y="2305620"/>
                  </a:lnTo>
                  <a:lnTo>
                    <a:pt x="36602" y="2298205"/>
                  </a:lnTo>
                  <a:lnTo>
                    <a:pt x="32520" y="2292149"/>
                  </a:lnTo>
                  <a:lnTo>
                    <a:pt x="26464" y="2288067"/>
                  </a:lnTo>
                  <a:lnTo>
                    <a:pt x="19050" y="2286570"/>
                  </a:lnTo>
                  <a:close/>
                </a:path>
                <a:path w="38100" h="4458970">
                  <a:moveTo>
                    <a:pt x="19050" y="2439008"/>
                  </a:moveTo>
                  <a:lnTo>
                    <a:pt x="11635" y="2440505"/>
                  </a:lnTo>
                  <a:lnTo>
                    <a:pt x="5579" y="2444588"/>
                  </a:lnTo>
                  <a:lnTo>
                    <a:pt x="1497" y="2450643"/>
                  </a:lnTo>
                  <a:lnTo>
                    <a:pt x="0" y="2458096"/>
                  </a:lnTo>
                  <a:lnTo>
                    <a:pt x="1497" y="2465511"/>
                  </a:lnTo>
                  <a:lnTo>
                    <a:pt x="5579" y="2471566"/>
                  </a:lnTo>
                  <a:lnTo>
                    <a:pt x="11635" y="2475649"/>
                  </a:lnTo>
                  <a:lnTo>
                    <a:pt x="19050" y="2477146"/>
                  </a:lnTo>
                  <a:lnTo>
                    <a:pt x="26464" y="2475649"/>
                  </a:lnTo>
                  <a:lnTo>
                    <a:pt x="32520" y="2471566"/>
                  </a:lnTo>
                  <a:lnTo>
                    <a:pt x="36602" y="2465511"/>
                  </a:lnTo>
                  <a:lnTo>
                    <a:pt x="38100" y="2458058"/>
                  </a:lnTo>
                  <a:lnTo>
                    <a:pt x="36602" y="2450643"/>
                  </a:lnTo>
                  <a:lnTo>
                    <a:pt x="32520" y="2444588"/>
                  </a:lnTo>
                  <a:lnTo>
                    <a:pt x="26464" y="2440505"/>
                  </a:lnTo>
                  <a:lnTo>
                    <a:pt x="19050" y="2439008"/>
                  </a:lnTo>
                  <a:close/>
                </a:path>
                <a:path w="38100" h="4458970">
                  <a:moveTo>
                    <a:pt x="19050" y="2591446"/>
                  </a:moveTo>
                  <a:lnTo>
                    <a:pt x="11635" y="2592943"/>
                  </a:lnTo>
                  <a:lnTo>
                    <a:pt x="5579" y="2597026"/>
                  </a:lnTo>
                  <a:lnTo>
                    <a:pt x="1497" y="2603081"/>
                  </a:lnTo>
                  <a:lnTo>
                    <a:pt x="0" y="2610534"/>
                  </a:lnTo>
                  <a:lnTo>
                    <a:pt x="1497" y="2617949"/>
                  </a:lnTo>
                  <a:lnTo>
                    <a:pt x="5579" y="2624004"/>
                  </a:lnTo>
                  <a:lnTo>
                    <a:pt x="11635" y="2628087"/>
                  </a:lnTo>
                  <a:lnTo>
                    <a:pt x="19050" y="2629584"/>
                  </a:lnTo>
                  <a:lnTo>
                    <a:pt x="26464" y="2628087"/>
                  </a:lnTo>
                  <a:lnTo>
                    <a:pt x="32520" y="2624004"/>
                  </a:lnTo>
                  <a:lnTo>
                    <a:pt x="36602" y="2617949"/>
                  </a:lnTo>
                  <a:lnTo>
                    <a:pt x="38100" y="2610496"/>
                  </a:lnTo>
                  <a:lnTo>
                    <a:pt x="36602" y="2603081"/>
                  </a:lnTo>
                  <a:lnTo>
                    <a:pt x="32520" y="2597026"/>
                  </a:lnTo>
                  <a:lnTo>
                    <a:pt x="26464" y="2592943"/>
                  </a:lnTo>
                  <a:lnTo>
                    <a:pt x="19050" y="2591446"/>
                  </a:lnTo>
                  <a:close/>
                </a:path>
                <a:path w="38100" h="4458970">
                  <a:moveTo>
                    <a:pt x="19050" y="2743884"/>
                  </a:moveTo>
                  <a:lnTo>
                    <a:pt x="11635" y="2745381"/>
                  </a:lnTo>
                  <a:lnTo>
                    <a:pt x="5579" y="2749464"/>
                  </a:lnTo>
                  <a:lnTo>
                    <a:pt x="1497" y="2755519"/>
                  </a:lnTo>
                  <a:lnTo>
                    <a:pt x="0" y="2762972"/>
                  </a:lnTo>
                  <a:lnTo>
                    <a:pt x="1497" y="2770387"/>
                  </a:lnTo>
                  <a:lnTo>
                    <a:pt x="5579" y="2776442"/>
                  </a:lnTo>
                  <a:lnTo>
                    <a:pt x="11635" y="2780525"/>
                  </a:lnTo>
                  <a:lnTo>
                    <a:pt x="19050" y="2782022"/>
                  </a:lnTo>
                  <a:lnTo>
                    <a:pt x="26464" y="2780525"/>
                  </a:lnTo>
                  <a:lnTo>
                    <a:pt x="32520" y="2776442"/>
                  </a:lnTo>
                  <a:lnTo>
                    <a:pt x="36602" y="2770387"/>
                  </a:lnTo>
                  <a:lnTo>
                    <a:pt x="38100" y="2762934"/>
                  </a:lnTo>
                  <a:lnTo>
                    <a:pt x="36602" y="2755519"/>
                  </a:lnTo>
                  <a:lnTo>
                    <a:pt x="32520" y="2749464"/>
                  </a:lnTo>
                  <a:lnTo>
                    <a:pt x="26464" y="2745381"/>
                  </a:lnTo>
                  <a:lnTo>
                    <a:pt x="19050" y="2743884"/>
                  </a:lnTo>
                  <a:close/>
                </a:path>
                <a:path w="38100" h="4458970">
                  <a:moveTo>
                    <a:pt x="19050" y="2896322"/>
                  </a:moveTo>
                  <a:lnTo>
                    <a:pt x="11635" y="2897819"/>
                  </a:lnTo>
                  <a:lnTo>
                    <a:pt x="5579" y="2901902"/>
                  </a:lnTo>
                  <a:lnTo>
                    <a:pt x="1497" y="2907957"/>
                  </a:lnTo>
                  <a:lnTo>
                    <a:pt x="0" y="2915410"/>
                  </a:lnTo>
                  <a:lnTo>
                    <a:pt x="1497" y="2922825"/>
                  </a:lnTo>
                  <a:lnTo>
                    <a:pt x="5579" y="2928880"/>
                  </a:lnTo>
                  <a:lnTo>
                    <a:pt x="11635" y="2932963"/>
                  </a:lnTo>
                  <a:lnTo>
                    <a:pt x="19050" y="2934460"/>
                  </a:lnTo>
                  <a:lnTo>
                    <a:pt x="26464" y="2932963"/>
                  </a:lnTo>
                  <a:lnTo>
                    <a:pt x="32520" y="2928880"/>
                  </a:lnTo>
                  <a:lnTo>
                    <a:pt x="36602" y="2922825"/>
                  </a:lnTo>
                  <a:lnTo>
                    <a:pt x="38100" y="2915372"/>
                  </a:lnTo>
                  <a:lnTo>
                    <a:pt x="36602" y="2907957"/>
                  </a:lnTo>
                  <a:lnTo>
                    <a:pt x="32520" y="2901902"/>
                  </a:lnTo>
                  <a:lnTo>
                    <a:pt x="26464" y="2897819"/>
                  </a:lnTo>
                  <a:lnTo>
                    <a:pt x="19050" y="2896322"/>
                  </a:lnTo>
                  <a:close/>
                </a:path>
                <a:path w="38100" h="4458970">
                  <a:moveTo>
                    <a:pt x="19050" y="3048760"/>
                  </a:moveTo>
                  <a:lnTo>
                    <a:pt x="11635" y="3050257"/>
                  </a:lnTo>
                  <a:lnTo>
                    <a:pt x="5579" y="3054340"/>
                  </a:lnTo>
                  <a:lnTo>
                    <a:pt x="1497" y="3060395"/>
                  </a:lnTo>
                  <a:lnTo>
                    <a:pt x="0" y="3067848"/>
                  </a:lnTo>
                  <a:lnTo>
                    <a:pt x="1497" y="3075263"/>
                  </a:lnTo>
                  <a:lnTo>
                    <a:pt x="5579" y="3081319"/>
                  </a:lnTo>
                  <a:lnTo>
                    <a:pt x="11635" y="3085401"/>
                  </a:lnTo>
                  <a:lnTo>
                    <a:pt x="19050" y="3086898"/>
                  </a:lnTo>
                  <a:lnTo>
                    <a:pt x="26464" y="3085401"/>
                  </a:lnTo>
                  <a:lnTo>
                    <a:pt x="32520" y="3081319"/>
                  </a:lnTo>
                  <a:lnTo>
                    <a:pt x="36602" y="3075263"/>
                  </a:lnTo>
                  <a:lnTo>
                    <a:pt x="38100" y="3067810"/>
                  </a:lnTo>
                  <a:lnTo>
                    <a:pt x="36602" y="3060395"/>
                  </a:lnTo>
                  <a:lnTo>
                    <a:pt x="32520" y="3054340"/>
                  </a:lnTo>
                  <a:lnTo>
                    <a:pt x="26464" y="3050257"/>
                  </a:lnTo>
                  <a:lnTo>
                    <a:pt x="19050" y="3048760"/>
                  </a:lnTo>
                  <a:close/>
                </a:path>
                <a:path w="38100" h="4458970">
                  <a:moveTo>
                    <a:pt x="19050" y="3201198"/>
                  </a:moveTo>
                  <a:lnTo>
                    <a:pt x="11635" y="3202695"/>
                  </a:lnTo>
                  <a:lnTo>
                    <a:pt x="5579" y="3206778"/>
                  </a:lnTo>
                  <a:lnTo>
                    <a:pt x="1497" y="3212833"/>
                  </a:lnTo>
                  <a:lnTo>
                    <a:pt x="0" y="3220286"/>
                  </a:lnTo>
                  <a:lnTo>
                    <a:pt x="1497" y="3227701"/>
                  </a:lnTo>
                  <a:lnTo>
                    <a:pt x="5579" y="3233757"/>
                  </a:lnTo>
                  <a:lnTo>
                    <a:pt x="11635" y="3237839"/>
                  </a:lnTo>
                  <a:lnTo>
                    <a:pt x="19050" y="3239336"/>
                  </a:lnTo>
                  <a:lnTo>
                    <a:pt x="26464" y="3237839"/>
                  </a:lnTo>
                  <a:lnTo>
                    <a:pt x="32520" y="3233757"/>
                  </a:lnTo>
                  <a:lnTo>
                    <a:pt x="36602" y="3227701"/>
                  </a:lnTo>
                  <a:lnTo>
                    <a:pt x="38100" y="3220248"/>
                  </a:lnTo>
                  <a:lnTo>
                    <a:pt x="36602" y="3212833"/>
                  </a:lnTo>
                  <a:lnTo>
                    <a:pt x="32520" y="3206778"/>
                  </a:lnTo>
                  <a:lnTo>
                    <a:pt x="26464" y="3202695"/>
                  </a:lnTo>
                  <a:lnTo>
                    <a:pt x="19050" y="3201198"/>
                  </a:lnTo>
                  <a:close/>
                </a:path>
                <a:path w="38100" h="4458970">
                  <a:moveTo>
                    <a:pt x="19050" y="3353636"/>
                  </a:moveTo>
                  <a:lnTo>
                    <a:pt x="11635" y="3355134"/>
                  </a:lnTo>
                  <a:lnTo>
                    <a:pt x="5579" y="3359216"/>
                  </a:lnTo>
                  <a:lnTo>
                    <a:pt x="1497" y="3365271"/>
                  </a:lnTo>
                  <a:lnTo>
                    <a:pt x="0" y="3372725"/>
                  </a:lnTo>
                  <a:lnTo>
                    <a:pt x="1497" y="3380140"/>
                  </a:lnTo>
                  <a:lnTo>
                    <a:pt x="5579" y="3386195"/>
                  </a:lnTo>
                  <a:lnTo>
                    <a:pt x="11635" y="3390277"/>
                  </a:lnTo>
                  <a:lnTo>
                    <a:pt x="19050" y="3391775"/>
                  </a:lnTo>
                  <a:lnTo>
                    <a:pt x="26464" y="3390277"/>
                  </a:lnTo>
                  <a:lnTo>
                    <a:pt x="32520" y="3386195"/>
                  </a:lnTo>
                  <a:lnTo>
                    <a:pt x="36602" y="3380140"/>
                  </a:lnTo>
                  <a:lnTo>
                    <a:pt x="38100" y="3372686"/>
                  </a:lnTo>
                  <a:lnTo>
                    <a:pt x="36602" y="3365271"/>
                  </a:lnTo>
                  <a:lnTo>
                    <a:pt x="32520" y="3359216"/>
                  </a:lnTo>
                  <a:lnTo>
                    <a:pt x="26464" y="3355134"/>
                  </a:lnTo>
                  <a:lnTo>
                    <a:pt x="19050" y="3353636"/>
                  </a:lnTo>
                  <a:close/>
                </a:path>
                <a:path w="38100" h="4458970">
                  <a:moveTo>
                    <a:pt x="19050" y="3506075"/>
                  </a:moveTo>
                  <a:lnTo>
                    <a:pt x="11635" y="3507571"/>
                  </a:lnTo>
                  <a:lnTo>
                    <a:pt x="5579" y="3511654"/>
                  </a:lnTo>
                  <a:lnTo>
                    <a:pt x="1497" y="3517709"/>
                  </a:lnTo>
                  <a:lnTo>
                    <a:pt x="0" y="3525163"/>
                  </a:lnTo>
                  <a:lnTo>
                    <a:pt x="1497" y="3532578"/>
                  </a:lnTo>
                  <a:lnTo>
                    <a:pt x="5579" y="3538633"/>
                  </a:lnTo>
                  <a:lnTo>
                    <a:pt x="11635" y="3542716"/>
                  </a:lnTo>
                  <a:lnTo>
                    <a:pt x="19050" y="3544213"/>
                  </a:lnTo>
                  <a:lnTo>
                    <a:pt x="26464" y="3542716"/>
                  </a:lnTo>
                  <a:lnTo>
                    <a:pt x="32520" y="3538633"/>
                  </a:lnTo>
                  <a:lnTo>
                    <a:pt x="36602" y="3532578"/>
                  </a:lnTo>
                  <a:lnTo>
                    <a:pt x="38100" y="3525125"/>
                  </a:lnTo>
                  <a:lnTo>
                    <a:pt x="36602" y="3517709"/>
                  </a:lnTo>
                  <a:lnTo>
                    <a:pt x="32520" y="3511654"/>
                  </a:lnTo>
                  <a:lnTo>
                    <a:pt x="26464" y="3507571"/>
                  </a:lnTo>
                  <a:lnTo>
                    <a:pt x="19050" y="3506075"/>
                  </a:lnTo>
                  <a:close/>
                </a:path>
                <a:path w="38100" h="4458970">
                  <a:moveTo>
                    <a:pt x="19050" y="3658513"/>
                  </a:moveTo>
                  <a:lnTo>
                    <a:pt x="11635" y="3660010"/>
                  </a:lnTo>
                  <a:lnTo>
                    <a:pt x="5579" y="3664092"/>
                  </a:lnTo>
                  <a:lnTo>
                    <a:pt x="1497" y="3670147"/>
                  </a:lnTo>
                  <a:lnTo>
                    <a:pt x="0" y="3677601"/>
                  </a:lnTo>
                  <a:lnTo>
                    <a:pt x="1497" y="3685016"/>
                  </a:lnTo>
                  <a:lnTo>
                    <a:pt x="5579" y="3691071"/>
                  </a:lnTo>
                  <a:lnTo>
                    <a:pt x="11635" y="3695154"/>
                  </a:lnTo>
                  <a:lnTo>
                    <a:pt x="19050" y="3696651"/>
                  </a:lnTo>
                  <a:lnTo>
                    <a:pt x="26464" y="3695154"/>
                  </a:lnTo>
                  <a:lnTo>
                    <a:pt x="32520" y="3691071"/>
                  </a:lnTo>
                  <a:lnTo>
                    <a:pt x="36602" y="3685016"/>
                  </a:lnTo>
                  <a:lnTo>
                    <a:pt x="38100" y="3677563"/>
                  </a:lnTo>
                  <a:lnTo>
                    <a:pt x="36602" y="3670147"/>
                  </a:lnTo>
                  <a:lnTo>
                    <a:pt x="32520" y="3664092"/>
                  </a:lnTo>
                  <a:lnTo>
                    <a:pt x="26464" y="3660010"/>
                  </a:lnTo>
                  <a:lnTo>
                    <a:pt x="19050" y="3658513"/>
                  </a:lnTo>
                  <a:close/>
                </a:path>
                <a:path w="38100" h="4458970">
                  <a:moveTo>
                    <a:pt x="19050" y="3810951"/>
                  </a:moveTo>
                  <a:lnTo>
                    <a:pt x="11635" y="3812448"/>
                  </a:lnTo>
                  <a:lnTo>
                    <a:pt x="5579" y="3816530"/>
                  </a:lnTo>
                  <a:lnTo>
                    <a:pt x="1497" y="3822585"/>
                  </a:lnTo>
                  <a:lnTo>
                    <a:pt x="0" y="3830038"/>
                  </a:lnTo>
                  <a:lnTo>
                    <a:pt x="1497" y="3837453"/>
                  </a:lnTo>
                  <a:lnTo>
                    <a:pt x="5579" y="3843508"/>
                  </a:lnTo>
                  <a:lnTo>
                    <a:pt x="11635" y="3847591"/>
                  </a:lnTo>
                  <a:lnTo>
                    <a:pt x="19050" y="3849088"/>
                  </a:lnTo>
                  <a:lnTo>
                    <a:pt x="26464" y="3847591"/>
                  </a:lnTo>
                  <a:lnTo>
                    <a:pt x="32520" y="3843508"/>
                  </a:lnTo>
                  <a:lnTo>
                    <a:pt x="36602" y="3837453"/>
                  </a:lnTo>
                  <a:lnTo>
                    <a:pt x="38100" y="3830001"/>
                  </a:lnTo>
                  <a:lnTo>
                    <a:pt x="36602" y="3822585"/>
                  </a:lnTo>
                  <a:lnTo>
                    <a:pt x="32520" y="3816530"/>
                  </a:lnTo>
                  <a:lnTo>
                    <a:pt x="26464" y="3812448"/>
                  </a:lnTo>
                  <a:lnTo>
                    <a:pt x="19050" y="3810951"/>
                  </a:lnTo>
                  <a:close/>
                </a:path>
                <a:path w="38100" h="4458970">
                  <a:moveTo>
                    <a:pt x="19050" y="3963388"/>
                  </a:moveTo>
                  <a:lnTo>
                    <a:pt x="11635" y="3964885"/>
                  </a:lnTo>
                  <a:lnTo>
                    <a:pt x="5579" y="3968967"/>
                  </a:lnTo>
                  <a:lnTo>
                    <a:pt x="1497" y="3975023"/>
                  </a:lnTo>
                  <a:lnTo>
                    <a:pt x="0" y="3982476"/>
                  </a:lnTo>
                  <a:lnTo>
                    <a:pt x="1497" y="3989891"/>
                  </a:lnTo>
                  <a:lnTo>
                    <a:pt x="5579" y="3995946"/>
                  </a:lnTo>
                  <a:lnTo>
                    <a:pt x="11635" y="4000029"/>
                  </a:lnTo>
                  <a:lnTo>
                    <a:pt x="19050" y="4001526"/>
                  </a:lnTo>
                  <a:lnTo>
                    <a:pt x="26464" y="4000029"/>
                  </a:lnTo>
                  <a:lnTo>
                    <a:pt x="32520" y="3995946"/>
                  </a:lnTo>
                  <a:lnTo>
                    <a:pt x="36602" y="3989891"/>
                  </a:lnTo>
                  <a:lnTo>
                    <a:pt x="38100" y="3982438"/>
                  </a:lnTo>
                  <a:lnTo>
                    <a:pt x="36602" y="3975023"/>
                  </a:lnTo>
                  <a:lnTo>
                    <a:pt x="32520" y="3968967"/>
                  </a:lnTo>
                  <a:lnTo>
                    <a:pt x="26464" y="3964885"/>
                  </a:lnTo>
                  <a:lnTo>
                    <a:pt x="19050" y="3963388"/>
                  </a:lnTo>
                  <a:close/>
                </a:path>
                <a:path w="38100" h="4458970">
                  <a:moveTo>
                    <a:pt x="19050" y="4115826"/>
                  </a:moveTo>
                  <a:lnTo>
                    <a:pt x="11635" y="4117323"/>
                  </a:lnTo>
                  <a:lnTo>
                    <a:pt x="5579" y="4121405"/>
                  </a:lnTo>
                  <a:lnTo>
                    <a:pt x="1497" y="4127461"/>
                  </a:lnTo>
                  <a:lnTo>
                    <a:pt x="0" y="4134914"/>
                  </a:lnTo>
                  <a:lnTo>
                    <a:pt x="1497" y="4142329"/>
                  </a:lnTo>
                  <a:lnTo>
                    <a:pt x="5579" y="4148384"/>
                  </a:lnTo>
                  <a:lnTo>
                    <a:pt x="11635" y="4152467"/>
                  </a:lnTo>
                  <a:lnTo>
                    <a:pt x="19050" y="4153964"/>
                  </a:lnTo>
                  <a:lnTo>
                    <a:pt x="26464" y="4152467"/>
                  </a:lnTo>
                  <a:lnTo>
                    <a:pt x="32520" y="4148384"/>
                  </a:lnTo>
                  <a:lnTo>
                    <a:pt x="36602" y="4142329"/>
                  </a:lnTo>
                  <a:lnTo>
                    <a:pt x="38100" y="4134876"/>
                  </a:lnTo>
                  <a:lnTo>
                    <a:pt x="36602" y="4127461"/>
                  </a:lnTo>
                  <a:lnTo>
                    <a:pt x="32520" y="4121405"/>
                  </a:lnTo>
                  <a:lnTo>
                    <a:pt x="26464" y="4117323"/>
                  </a:lnTo>
                  <a:lnTo>
                    <a:pt x="19050" y="4115826"/>
                  </a:lnTo>
                  <a:close/>
                </a:path>
                <a:path w="38100" h="4458970">
                  <a:moveTo>
                    <a:pt x="19050" y="4268264"/>
                  </a:moveTo>
                  <a:lnTo>
                    <a:pt x="11635" y="4269761"/>
                  </a:lnTo>
                  <a:lnTo>
                    <a:pt x="5579" y="4273844"/>
                  </a:lnTo>
                  <a:lnTo>
                    <a:pt x="1497" y="4279899"/>
                  </a:lnTo>
                  <a:lnTo>
                    <a:pt x="0" y="4287352"/>
                  </a:lnTo>
                  <a:lnTo>
                    <a:pt x="1497" y="4294767"/>
                  </a:lnTo>
                  <a:lnTo>
                    <a:pt x="5579" y="4300823"/>
                  </a:lnTo>
                  <a:lnTo>
                    <a:pt x="11635" y="4304905"/>
                  </a:lnTo>
                  <a:lnTo>
                    <a:pt x="19050" y="4306402"/>
                  </a:lnTo>
                  <a:lnTo>
                    <a:pt x="26464" y="4304905"/>
                  </a:lnTo>
                  <a:lnTo>
                    <a:pt x="32520" y="4300823"/>
                  </a:lnTo>
                  <a:lnTo>
                    <a:pt x="36602" y="4294767"/>
                  </a:lnTo>
                  <a:lnTo>
                    <a:pt x="38100" y="4287314"/>
                  </a:lnTo>
                  <a:lnTo>
                    <a:pt x="36602" y="4279899"/>
                  </a:lnTo>
                  <a:lnTo>
                    <a:pt x="32520" y="4273844"/>
                  </a:lnTo>
                  <a:lnTo>
                    <a:pt x="26464" y="4269761"/>
                  </a:lnTo>
                  <a:lnTo>
                    <a:pt x="19050" y="4268264"/>
                  </a:lnTo>
                  <a:close/>
                </a:path>
                <a:path w="38100" h="4458970">
                  <a:moveTo>
                    <a:pt x="19050" y="4420702"/>
                  </a:moveTo>
                  <a:lnTo>
                    <a:pt x="11635" y="4422199"/>
                  </a:lnTo>
                  <a:lnTo>
                    <a:pt x="5579" y="4426282"/>
                  </a:lnTo>
                  <a:lnTo>
                    <a:pt x="1497" y="4432337"/>
                  </a:lnTo>
                  <a:lnTo>
                    <a:pt x="0" y="4439790"/>
                  </a:lnTo>
                  <a:lnTo>
                    <a:pt x="1497" y="4447205"/>
                  </a:lnTo>
                  <a:lnTo>
                    <a:pt x="5579" y="4453261"/>
                  </a:lnTo>
                  <a:lnTo>
                    <a:pt x="11635" y="4457343"/>
                  </a:lnTo>
                  <a:lnTo>
                    <a:pt x="19050" y="4458840"/>
                  </a:lnTo>
                  <a:lnTo>
                    <a:pt x="26464" y="4457343"/>
                  </a:lnTo>
                  <a:lnTo>
                    <a:pt x="32520" y="4453261"/>
                  </a:lnTo>
                  <a:lnTo>
                    <a:pt x="36602" y="4447205"/>
                  </a:lnTo>
                  <a:lnTo>
                    <a:pt x="38100" y="4439752"/>
                  </a:lnTo>
                  <a:lnTo>
                    <a:pt x="36602" y="4432337"/>
                  </a:lnTo>
                  <a:lnTo>
                    <a:pt x="32520" y="4426282"/>
                  </a:lnTo>
                  <a:lnTo>
                    <a:pt x="26464" y="4422199"/>
                  </a:lnTo>
                  <a:lnTo>
                    <a:pt x="19050" y="4420702"/>
                  </a:lnTo>
                  <a:close/>
                </a:path>
              </a:pathLst>
            </a:custGeom>
            <a:solidFill>
              <a:srgbClr val="D0CECE"/>
            </a:solidFill>
          </p:spPr>
          <p:txBody>
            <a:bodyPr wrap="square" lIns="0" tIns="0" rIns="0" bIns="0" rtlCol="0"/>
            <a:lstStyle/>
            <a:p>
              <a:endParaRPr/>
            </a:p>
          </p:txBody>
        </p:sp>
        <p:sp>
          <p:nvSpPr>
            <p:cNvPr id="19" name="object 19"/>
            <p:cNvSpPr/>
            <p:nvPr/>
          </p:nvSpPr>
          <p:spPr>
            <a:xfrm>
              <a:off x="6493159" y="4193318"/>
              <a:ext cx="1356360" cy="397510"/>
            </a:xfrm>
            <a:custGeom>
              <a:avLst/>
              <a:gdLst/>
              <a:ahLst/>
              <a:cxnLst/>
              <a:rect l="l" t="t" r="r" b="b"/>
              <a:pathLst>
                <a:path w="1356359" h="397510">
                  <a:moveTo>
                    <a:pt x="1157523" y="0"/>
                  </a:moveTo>
                  <a:lnTo>
                    <a:pt x="198676" y="0"/>
                  </a:lnTo>
                  <a:lnTo>
                    <a:pt x="153121" y="5247"/>
                  </a:lnTo>
                  <a:lnTo>
                    <a:pt x="111303" y="20193"/>
                  </a:lnTo>
                  <a:lnTo>
                    <a:pt x="74414" y="43647"/>
                  </a:lnTo>
                  <a:lnTo>
                    <a:pt x="43647" y="74414"/>
                  </a:lnTo>
                  <a:lnTo>
                    <a:pt x="20193" y="111303"/>
                  </a:lnTo>
                  <a:lnTo>
                    <a:pt x="5247" y="153121"/>
                  </a:lnTo>
                  <a:lnTo>
                    <a:pt x="0" y="198674"/>
                  </a:lnTo>
                  <a:lnTo>
                    <a:pt x="5247" y="244229"/>
                  </a:lnTo>
                  <a:lnTo>
                    <a:pt x="20193" y="286047"/>
                  </a:lnTo>
                  <a:lnTo>
                    <a:pt x="43647" y="322936"/>
                  </a:lnTo>
                  <a:lnTo>
                    <a:pt x="74414" y="353704"/>
                  </a:lnTo>
                  <a:lnTo>
                    <a:pt x="111303" y="377157"/>
                  </a:lnTo>
                  <a:lnTo>
                    <a:pt x="153121" y="392104"/>
                  </a:lnTo>
                  <a:lnTo>
                    <a:pt x="198676" y="397351"/>
                  </a:lnTo>
                  <a:lnTo>
                    <a:pt x="1157522" y="397352"/>
                  </a:lnTo>
                  <a:lnTo>
                    <a:pt x="1203076" y="392105"/>
                  </a:lnTo>
                  <a:lnTo>
                    <a:pt x="1244895" y="377158"/>
                  </a:lnTo>
                  <a:lnTo>
                    <a:pt x="1281784" y="353705"/>
                  </a:lnTo>
                  <a:lnTo>
                    <a:pt x="1312551" y="322937"/>
                  </a:lnTo>
                  <a:lnTo>
                    <a:pt x="1336004" y="286048"/>
                  </a:lnTo>
                  <a:lnTo>
                    <a:pt x="1350951" y="244230"/>
                  </a:lnTo>
                  <a:lnTo>
                    <a:pt x="1356199" y="198676"/>
                  </a:lnTo>
                  <a:lnTo>
                    <a:pt x="1350952" y="153121"/>
                  </a:lnTo>
                  <a:lnTo>
                    <a:pt x="1336006" y="111303"/>
                  </a:lnTo>
                  <a:lnTo>
                    <a:pt x="1312552" y="74414"/>
                  </a:lnTo>
                  <a:lnTo>
                    <a:pt x="1281785" y="43647"/>
                  </a:lnTo>
                  <a:lnTo>
                    <a:pt x="1244896" y="20193"/>
                  </a:lnTo>
                  <a:lnTo>
                    <a:pt x="1203078" y="5247"/>
                  </a:lnTo>
                  <a:lnTo>
                    <a:pt x="1157523" y="0"/>
                  </a:lnTo>
                  <a:close/>
                </a:path>
              </a:pathLst>
            </a:custGeom>
            <a:solidFill>
              <a:srgbClr val="A1A6AA"/>
            </a:solidFill>
          </p:spPr>
          <p:txBody>
            <a:bodyPr wrap="square" lIns="0" tIns="0" rIns="0" bIns="0" rtlCol="0"/>
            <a:lstStyle/>
            <a:p>
              <a:endParaRPr/>
            </a:p>
          </p:txBody>
        </p:sp>
      </p:grpSp>
      <p:sp>
        <p:nvSpPr>
          <p:cNvPr id="20" name="object 20"/>
          <p:cNvSpPr txBox="1"/>
          <p:nvPr/>
        </p:nvSpPr>
        <p:spPr>
          <a:xfrm>
            <a:off x="3363188" y="3007578"/>
            <a:ext cx="2100580" cy="1541780"/>
          </a:xfrm>
          <a:prstGeom prst="rect">
            <a:avLst/>
          </a:prstGeom>
        </p:spPr>
        <p:txBody>
          <a:bodyPr vert="horz" wrap="square" lIns="0" tIns="88265" rIns="0" bIns="0" rtlCol="0">
            <a:spAutoFit/>
          </a:bodyPr>
          <a:lstStyle/>
          <a:p>
            <a:pPr marL="12700">
              <a:lnSpc>
                <a:spcPct val="100000"/>
              </a:lnSpc>
              <a:spcBef>
                <a:spcPts val="695"/>
              </a:spcBef>
            </a:pPr>
            <a:r>
              <a:rPr sz="2000" b="1" spc="-5" dirty="0">
                <a:latin typeface="Arial"/>
                <a:cs typeface="Arial"/>
              </a:rPr>
              <a:t>RESPIRATIONS</a:t>
            </a:r>
            <a:endParaRPr sz="2000">
              <a:latin typeface="Arial"/>
              <a:cs typeface="Arial"/>
            </a:endParaRPr>
          </a:p>
          <a:p>
            <a:pPr marL="227329">
              <a:lnSpc>
                <a:spcPct val="100000"/>
              </a:lnSpc>
              <a:spcBef>
                <a:spcPts val="830"/>
              </a:spcBef>
              <a:tabLst>
                <a:tab pos="722630" algn="l"/>
                <a:tab pos="1236980" algn="l"/>
                <a:tab pos="1830705" algn="l"/>
              </a:tabLst>
            </a:pPr>
            <a:r>
              <a:rPr sz="2800" dirty="0">
                <a:solidFill>
                  <a:srgbClr val="2E3334"/>
                </a:solidFill>
                <a:latin typeface="Arial Black"/>
                <a:cs typeface="Arial Black"/>
              </a:rPr>
              <a:t>P	A	W	S</a:t>
            </a:r>
            <a:endParaRPr sz="2800">
              <a:latin typeface="Arial Black"/>
              <a:cs typeface="Arial Black"/>
            </a:endParaRPr>
          </a:p>
          <a:p>
            <a:pPr marL="282575">
              <a:lnSpc>
                <a:spcPct val="100000"/>
              </a:lnSpc>
              <a:spcBef>
                <a:spcPts val="2830"/>
              </a:spcBef>
            </a:pPr>
            <a:r>
              <a:rPr sz="1600" b="1" spc="-5" dirty="0">
                <a:solidFill>
                  <a:srgbClr val="FFFFFF"/>
                </a:solidFill>
                <a:latin typeface="Arial"/>
                <a:cs typeface="Arial"/>
              </a:rPr>
              <a:t>PAIN</a:t>
            </a:r>
            <a:endParaRPr sz="1600">
              <a:latin typeface="Arial"/>
              <a:cs typeface="Arial"/>
            </a:endParaRPr>
          </a:p>
        </p:txBody>
      </p:sp>
      <p:sp>
        <p:nvSpPr>
          <p:cNvPr id="21" name="object 21"/>
          <p:cNvSpPr/>
          <p:nvPr/>
        </p:nvSpPr>
        <p:spPr>
          <a:xfrm>
            <a:off x="430533" y="4217268"/>
            <a:ext cx="1356360" cy="397510"/>
          </a:xfrm>
          <a:custGeom>
            <a:avLst/>
            <a:gdLst/>
            <a:ahLst/>
            <a:cxnLst/>
            <a:rect l="l" t="t" r="r" b="b"/>
            <a:pathLst>
              <a:path w="1356360" h="397510">
                <a:moveTo>
                  <a:pt x="1157523" y="0"/>
                </a:moveTo>
                <a:lnTo>
                  <a:pt x="198676" y="0"/>
                </a:lnTo>
                <a:lnTo>
                  <a:pt x="153121" y="5247"/>
                </a:lnTo>
                <a:lnTo>
                  <a:pt x="111303" y="20193"/>
                </a:lnTo>
                <a:lnTo>
                  <a:pt x="74414" y="43647"/>
                </a:lnTo>
                <a:lnTo>
                  <a:pt x="43646" y="74414"/>
                </a:lnTo>
                <a:lnTo>
                  <a:pt x="20193" y="111303"/>
                </a:lnTo>
                <a:lnTo>
                  <a:pt x="5247" y="153121"/>
                </a:lnTo>
                <a:lnTo>
                  <a:pt x="0" y="198674"/>
                </a:lnTo>
                <a:lnTo>
                  <a:pt x="5247" y="244229"/>
                </a:lnTo>
                <a:lnTo>
                  <a:pt x="20193" y="286047"/>
                </a:lnTo>
                <a:lnTo>
                  <a:pt x="43646" y="322936"/>
                </a:lnTo>
                <a:lnTo>
                  <a:pt x="74414" y="353704"/>
                </a:lnTo>
                <a:lnTo>
                  <a:pt x="111303" y="377157"/>
                </a:lnTo>
                <a:lnTo>
                  <a:pt x="153121" y="392104"/>
                </a:lnTo>
                <a:lnTo>
                  <a:pt x="198676" y="397351"/>
                </a:lnTo>
                <a:lnTo>
                  <a:pt x="1157522" y="397352"/>
                </a:lnTo>
                <a:lnTo>
                  <a:pt x="1203076" y="392105"/>
                </a:lnTo>
                <a:lnTo>
                  <a:pt x="1244894" y="377158"/>
                </a:lnTo>
                <a:lnTo>
                  <a:pt x="1281784" y="353705"/>
                </a:lnTo>
                <a:lnTo>
                  <a:pt x="1312551" y="322937"/>
                </a:lnTo>
                <a:lnTo>
                  <a:pt x="1336004" y="286048"/>
                </a:lnTo>
                <a:lnTo>
                  <a:pt x="1350951" y="244230"/>
                </a:lnTo>
                <a:lnTo>
                  <a:pt x="1356199" y="198676"/>
                </a:lnTo>
                <a:lnTo>
                  <a:pt x="1350952" y="153121"/>
                </a:lnTo>
                <a:lnTo>
                  <a:pt x="1336006" y="111303"/>
                </a:lnTo>
                <a:lnTo>
                  <a:pt x="1312552" y="74414"/>
                </a:lnTo>
                <a:lnTo>
                  <a:pt x="1281785" y="43647"/>
                </a:lnTo>
                <a:lnTo>
                  <a:pt x="1244896" y="20193"/>
                </a:lnTo>
                <a:lnTo>
                  <a:pt x="1203078" y="5247"/>
                </a:lnTo>
                <a:lnTo>
                  <a:pt x="1157523" y="0"/>
                </a:lnTo>
                <a:close/>
              </a:path>
            </a:pathLst>
          </a:custGeom>
          <a:solidFill>
            <a:srgbClr val="A1A6AA"/>
          </a:solidFill>
        </p:spPr>
        <p:txBody>
          <a:bodyPr wrap="square" lIns="0" tIns="0" rIns="0" bIns="0" rtlCol="0"/>
          <a:lstStyle/>
          <a:p>
            <a:endParaRPr/>
          </a:p>
        </p:txBody>
      </p:sp>
      <p:sp>
        <p:nvSpPr>
          <p:cNvPr id="22" name="object 22"/>
          <p:cNvSpPr txBox="1"/>
          <p:nvPr/>
        </p:nvSpPr>
        <p:spPr>
          <a:xfrm>
            <a:off x="391457" y="2791611"/>
            <a:ext cx="2258695" cy="1777364"/>
          </a:xfrm>
          <a:prstGeom prst="rect">
            <a:avLst/>
          </a:prstGeom>
        </p:spPr>
        <p:txBody>
          <a:bodyPr vert="horz" wrap="square" lIns="0" tIns="12700" rIns="0" bIns="0" rtlCol="0">
            <a:spAutoFit/>
          </a:bodyPr>
          <a:lstStyle/>
          <a:p>
            <a:pPr marL="12700" marR="5080">
              <a:lnSpc>
                <a:spcPct val="100000"/>
              </a:lnSpc>
              <a:spcBef>
                <a:spcPts val="100"/>
              </a:spcBef>
            </a:pPr>
            <a:r>
              <a:rPr sz="2000" b="1" dirty="0">
                <a:latin typeface="Arial"/>
                <a:cs typeface="Arial"/>
              </a:rPr>
              <a:t>LEVEL </a:t>
            </a:r>
            <a:r>
              <a:rPr sz="2000" b="1" spc="-5" dirty="0">
                <a:latin typeface="Arial"/>
                <a:cs typeface="Arial"/>
              </a:rPr>
              <a:t>OF </a:t>
            </a:r>
            <a:r>
              <a:rPr sz="2000" b="1" dirty="0">
                <a:latin typeface="Arial"/>
                <a:cs typeface="Arial"/>
              </a:rPr>
              <a:t> </a:t>
            </a:r>
            <a:r>
              <a:rPr sz="2000" b="1" spc="5" dirty="0">
                <a:latin typeface="Arial"/>
                <a:cs typeface="Arial"/>
              </a:rPr>
              <a:t>C</a:t>
            </a:r>
            <a:r>
              <a:rPr sz="2000" b="1" spc="-10" dirty="0">
                <a:latin typeface="Arial"/>
                <a:cs typeface="Arial"/>
              </a:rPr>
              <a:t>O</a:t>
            </a:r>
            <a:r>
              <a:rPr sz="2000" b="1" spc="5" dirty="0">
                <a:latin typeface="Arial"/>
                <a:cs typeface="Arial"/>
              </a:rPr>
              <a:t>N</a:t>
            </a:r>
            <a:r>
              <a:rPr sz="2000" b="1" dirty="0">
                <a:latin typeface="Arial"/>
                <a:cs typeface="Arial"/>
              </a:rPr>
              <a:t>S</a:t>
            </a:r>
            <a:r>
              <a:rPr sz="2000" b="1" spc="5" dirty="0">
                <a:latin typeface="Arial"/>
                <a:cs typeface="Arial"/>
              </a:rPr>
              <a:t>C</a:t>
            </a:r>
            <a:r>
              <a:rPr sz="2000" b="1" spc="-10" dirty="0">
                <a:latin typeface="Arial"/>
                <a:cs typeface="Arial"/>
              </a:rPr>
              <a:t>IO</a:t>
            </a:r>
            <a:r>
              <a:rPr sz="2000" b="1" spc="5" dirty="0">
                <a:latin typeface="Arial"/>
                <a:cs typeface="Arial"/>
              </a:rPr>
              <a:t>U</a:t>
            </a:r>
            <a:r>
              <a:rPr sz="2000" b="1" dirty="0">
                <a:latin typeface="Arial"/>
                <a:cs typeface="Arial"/>
              </a:rPr>
              <a:t>S</a:t>
            </a:r>
            <a:r>
              <a:rPr sz="2000" b="1" spc="5" dirty="0">
                <a:latin typeface="Arial"/>
                <a:cs typeface="Arial"/>
              </a:rPr>
              <a:t>N</a:t>
            </a:r>
            <a:r>
              <a:rPr sz="2000" b="1" dirty="0">
                <a:latin typeface="Arial"/>
                <a:cs typeface="Arial"/>
              </a:rPr>
              <a:t>ESS</a:t>
            </a:r>
            <a:endParaRPr sz="2000" dirty="0">
              <a:latin typeface="Arial"/>
              <a:cs typeface="Arial"/>
            </a:endParaRPr>
          </a:p>
          <a:p>
            <a:pPr marL="267970">
              <a:lnSpc>
                <a:spcPct val="100000"/>
              </a:lnSpc>
              <a:spcBef>
                <a:spcPts val="880"/>
              </a:spcBef>
              <a:tabLst>
                <a:tab pos="763270" algn="l"/>
                <a:tab pos="1277620" algn="l"/>
                <a:tab pos="1871345" algn="l"/>
              </a:tabLst>
            </a:pPr>
            <a:r>
              <a:rPr sz="2800" dirty="0">
                <a:solidFill>
                  <a:srgbClr val="2E3334"/>
                </a:solidFill>
                <a:latin typeface="Arial Black"/>
                <a:cs typeface="Arial Black"/>
              </a:rPr>
              <a:t>	A	W	S</a:t>
            </a:r>
            <a:endParaRPr sz="2800" dirty="0">
              <a:latin typeface="Arial Black"/>
              <a:cs typeface="Arial Black"/>
            </a:endParaRPr>
          </a:p>
          <a:p>
            <a:pPr marL="205104">
              <a:lnSpc>
                <a:spcPct val="100000"/>
              </a:lnSpc>
              <a:spcBef>
                <a:spcPts val="2830"/>
              </a:spcBef>
            </a:pPr>
            <a:r>
              <a:rPr sz="1600" b="1" spc="-5" dirty="0">
                <a:solidFill>
                  <a:srgbClr val="FFFFFF"/>
                </a:solidFill>
                <a:latin typeface="Arial"/>
                <a:cs typeface="Arial"/>
              </a:rPr>
              <a:t>PAIN</a:t>
            </a:r>
            <a:endParaRPr sz="1600" dirty="0">
              <a:latin typeface="Arial"/>
              <a:cs typeface="Arial"/>
            </a:endParaRPr>
          </a:p>
        </p:txBody>
      </p:sp>
      <p:sp>
        <p:nvSpPr>
          <p:cNvPr id="23" name="object 23"/>
          <p:cNvSpPr txBox="1"/>
          <p:nvPr/>
        </p:nvSpPr>
        <p:spPr>
          <a:xfrm>
            <a:off x="6277484" y="3004094"/>
            <a:ext cx="2586355" cy="1524000"/>
          </a:xfrm>
          <a:prstGeom prst="rect">
            <a:avLst/>
          </a:prstGeom>
        </p:spPr>
        <p:txBody>
          <a:bodyPr vert="horz" wrap="square" lIns="0" tIns="94615" rIns="0" bIns="0" rtlCol="0">
            <a:spAutoFit/>
          </a:bodyPr>
          <a:lstStyle/>
          <a:p>
            <a:pPr marL="12700">
              <a:lnSpc>
                <a:spcPct val="100000"/>
              </a:lnSpc>
              <a:spcBef>
                <a:spcPts val="745"/>
              </a:spcBef>
            </a:pPr>
            <a:r>
              <a:rPr sz="2000" b="1" dirty="0">
                <a:latin typeface="Arial"/>
                <a:cs typeface="Arial"/>
              </a:rPr>
              <a:t>PULSE/HEART</a:t>
            </a:r>
            <a:r>
              <a:rPr sz="2000" b="1" spc="-70" dirty="0">
                <a:latin typeface="Arial"/>
                <a:cs typeface="Arial"/>
              </a:rPr>
              <a:t> </a:t>
            </a:r>
            <a:r>
              <a:rPr sz="2000" b="1" dirty="0">
                <a:latin typeface="Arial"/>
                <a:cs typeface="Arial"/>
              </a:rPr>
              <a:t>RATE</a:t>
            </a:r>
            <a:endParaRPr sz="2000">
              <a:latin typeface="Arial"/>
              <a:cs typeface="Arial"/>
            </a:endParaRPr>
          </a:p>
          <a:p>
            <a:pPr marL="303530">
              <a:lnSpc>
                <a:spcPct val="100000"/>
              </a:lnSpc>
              <a:spcBef>
                <a:spcPts val="905"/>
              </a:spcBef>
              <a:tabLst>
                <a:tab pos="798830" algn="l"/>
                <a:tab pos="1313180" algn="l"/>
                <a:tab pos="1906905" algn="l"/>
              </a:tabLst>
            </a:pPr>
            <a:r>
              <a:rPr sz="2800" dirty="0">
                <a:solidFill>
                  <a:srgbClr val="2E3334"/>
                </a:solidFill>
                <a:latin typeface="Arial Black"/>
                <a:cs typeface="Arial Black"/>
              </a:rPr>
              <a:t>P	A	W	S</a:t>
            </a:r>
            <a:endParaRPr sz="2800">
              <a:latin typeface="Arial Black"/>
              <a:cs typeface="Arial Black"/>
            </a:endParaRPr>
          </a:p>
          <a:p>
            <a:pPr marL="381635">
              <a:lnSpc>
                <a:spcPct val="100000"/>
              </a:lnSpc>
              <a:spcBef>
                <a:spcPts val="2565"/>
              </a:spcBef>
            </a:pPr>
            <a:r>
              <a:rPr sz="1600" b="1" spc="-5" dirty="0">
                <a:solidFill>
                  <a:srgbClr val="FFFFFF"/>
                </a:solidFill>
                <a:latin typeface="Arial"/>
                <a:cs typeface="Arial"/>
              </a:rPr>
              <a:t>PAIN</a:t>
            </a:r>
            <a:endParaRPr sz="1600">
              <a:latin typeface="Arial"/>
              <a:cs typeface="Arial"/>
            </a:endParaRPr>
          </a:p>
        </p:txBody>
      </p:sp>
      <p:sp>
        <p:nvSpPr>
          <p:cNvPr id="24" name="object 24"/>
          <p:cNvSpPr/>
          <p:nvPr/>
        </p:nvSpPr>
        <p:spPr>
          <a:xfrm>
            <a:off x="9430237" y="4169686"/>
            <a:ext cx="1356360" cy="397510"/>
          </a:xfrm>
          <a:custGeom>
            <a:avLst/>
            <a:gdLst/>
            <a:ahLst/>
            <a:cxnLst/>
            <a:rect l="l" t="t" r="r" b="b"/>
            <a:pathLst>
              <a:path w="1356359" h="397510">
                <a:moveTo>
                  <a:pt x="1157523" y="0"/>
                </a:moveTo>
                <a:lnTo>
                  <a:pt x="198676" y="0"/>
                </a:lnTo>
                <a:lnTo>
                  <a:pt x="153121" y="5247"/>
                </a:lnTo>
                <a:lnTo>
                  <a:pt x="111303" y="20193"/>
                </a:lnTo>
                <a:lnTo>
                  <a:pt x="74414" y="43647"/>
                </a:lnTo>
                <a:lnTo>
                  <a:pt x="43647" y="74414"/>
                </a:lnTo>
                <a:lnTo>
                  <a:pt x="20193" y="111303"/>
                </a:lnTo>
                <a:lnTo>
                  <a:pt x="5247" y="153121"/>
                </a:lnTo>
                <a:lnTo>
                  <a:pt x="0" y="198674"/>
                </a:lnTo>
                <a:lnTo>
                  <a:pt x="5247" y="244229"/>
                </a:lnTo>
                <a:lnTo>
                  <a:pt x="20193" y="286047"/>
                </a:lnTo>
                <a:lnTo>
                  <a:pt x="43647" y="322936"/>
                </a:lnTo>
                <a:lnTo>
                  <a:pt x="74414" y="353704"/>
                </a:lnTo>
                <a:lnTo>
                  <a:pt x="111303" y="377157"/>
                </a:lnTo>
                <a:lnTo>
                  <a:pt x="153121" y="392104"/>
                </a:lnTo>
                <a:lnTo>
                  <a:pt x="198676" y="397351"/>
                </a:lnTo>
                <a:lnTo>
                  <a:pt x="1157522" y="397352"/>
                </a:lnTo>
                <a:lnTo>
                  <a:pt x="1203076" y="392105"/>
                </a:lnTo>
                <a:lnTo>
                  <a:pt x="1244895" y="377158"/>
                </a:lnTo>
                <a:lnTo>
                  <a:pt x="1281784" y="353705"/>
                </a:lnTo>
                <a:lnTo>
                  <a:pt x="1312551" y="322937"/>
                </a:lnTo>
                <a:lnTo>
                  <a:pt x="1336004" y="286048"/>
                </a:lnTo>
                <a:lnTo>
                  <a:pt x="1350951" y="244230"/>
                </a:lnTo>
                <a:lnTo>
                  <a:pt x="1356199" y="198676"/>
                </a:lnTo>
                <a:lnTo>
                  <a:pt x="1350952" y="153121"/>
                </a:lnTo>
                <a:lnTo>
                  <a:pt x="1336006" y="111303"/>
                </a:lnTo>
                <a:lnTo>
                  <a:pt x="1312552" y="74414"/>
                </a:lnTo>
                <a:lnTo>
                  <a:pt x="1281785" y="43647"/>
                </a:lnTo>
                <a:lnTo>
                  <a:pt x="1244896" y="20193"/>
                </a:lnTo>
                <a:lnTo>
                  <a:pt x="1203078" y="5247"/>
                </a:lnTo>
                <a:lnTo>
                  <a:pt x="1157523" y="0"/>
                </a:lnTo>
                <a:close/>
              </a:path>
            </a:pathLst>
          </a:custGeom>
          <a:solidFill>
            <a:srgbClr val="A1A6AA"/>
          </a:solidFill>
        </p:spPr>
        <p:txBody>
          <a:bodyPr wrap="square" lIns="0" tIns="0" rIns="0" bIns="0" rtlCol="0"/>
          <a:lstStyle/>
          <a:p>
            <a:endParaRPr/>
          </a:p>
        </p:txBody>
      </p:sp>
      <p:sp>
        <p:nvSpPr>
          <p:cNvPr id="25" name="object 25"/>
          <p:cNvSpPr txBox="1"/>
          <p:nvPr/>
        </p:nvSpPr>
        <p:spPr>
          <a:xfrm>
            <a:off x="9229923" y="2992338"/>
            <a:ext cx="2271395" cy="1511300"/>
          </a:xfrm>
          <a:prstGeom prst="rect">
            <a:avLst/>
          </a:prstGeom>
        </p:spPr>
        <p:txBody>
          <a:bodyPr vert="horz" wrap="square" lIns="0" tIns="103505" rIns="0" bIns="0" rtlCol="0">
            <a:spAutoFit/>
          </a:bodyPr>
          <a:lstStyle/>
          <a:p>
            <a:pPr marL="12700">
              <a:lnSpc>
                <a:spcPct val="100000"/>
              </a:lnSpc>
              <a:spcBef>
                <a:spcPts val="815"/>
              </a:spcBef>
            </a:pPr>
            <a:r>
              <a:rPr sz="2000" b="1" dirty="0">
                <a:latin typeface="Arial"/>
                <a:cs typeface="Arial"/>
              </a:rPr>
              <a:t>PULSE</a:t>
            </a:r>
            <a:r>
              <a:rPr sz="2000" b="1" spc="-70" dirty="0">
                <a:latin typeface="Arial"/>
                <a:cs typeface="Arial"/>
              </a:rPr>
              <a:t> </a:t>
            </a:r>
            <a:r>
              <a:rPr sz="2000" b="1" spc="-5" dirty="0">
                <a:latin typeface="Arial"/>
                <a:cs typeface="Arial"/>
              </a:rPr>
              <a:t>OXIMETRY</a:t>
            </a:r>
            <a:endParaRPr sz="2000">
              <a:latin typeface="Arial"/>
              <a:cs typeface="Arial"/>
            </a:endParaRPr>
          </a:p>
          <a:p>
            <a:pPr marL="264795">
              <a:lnSpc>
                <a:spcPct val="100000"/>
              </a:lnSpc>
              <a:spcBef>
                <a:spcPts val="1000"/>
              </a:spcBef>
              <a:tabLst>
                <a:tab pos="760095" algn="l"/>
                <a:tab pos="1274445" algn="l"/>
                <a:tab pos="1868170" algn="l"/>
              </a:tabLst>
            </a:pPr>
            <a:r>
              <a:rPr sz="2800" dirty="0">
                <a:solidFill>
                  <a:srgbClr val="2E3334"/>
                </a:solidFill>
                <a:latin typeface="Arial Black"/>
                <a:cs typeface="Arial Black"/>
              </a:rPr>
              <a:t>P	A	W	S</a:t>
            </a:r>
            <a:endParaRPr sz="2800">
              <a:latin typeface="Arial Black"/>
              <a:cs typeface="Arial Black"/>
            </a:endParaRPr>
          </a:p>
          <a:p>
            <a:pPr marL="366395">
              <a:lnSpc>
                <a:spcPct val="100000"/>
              </a:lnSpc>
              <a:spcBef>
                <a:spcPts val="2300"/>
              </a:spcBef>
            </a:pPr>
            <a:r>
              <a:rPr sz="1600" b="1" spc="-5" dirty="0">
                <a:solidFill>
                  <a:srgbClr val="FFFFFF"/>
                </a:solidFill>
                <a:latin typeface="Arial"/>
                <a:cs typeface="Arial"/>
              </a:rPr>
              <a:t>PAIN</a:t>
            </a:r>
            <a:endParaRPr sz="1600">
              <a:latin typeface="Arial"/>
              <a:cs typeface="Arial"/>
            </a:endParaRPr>
          </a:p>
        </p:txBody>
      </p:sp>
      <p:sp>
        <p:nvSpPr>
          <p:cNvPr id="26" name="object 26"/>
          <p:cNvSpPr/>
          <p:nvPr/>
        </p:nvSpPr>
        <p:spPr>
          <a:xfrm>
            <a:off x="3479646" y="4762868"/>
            <a:ext cx="1356360" cy="397510"/>
          </a:xfrm>
          <a:custGeom>
            <a:avLst/>
            <a:gdLst/>
            <a:ahLst/>
            <a:cxnLst/>
            <a:rect l="l" t="t" r="r" b="b"/>
            <a:pathLst>
              <a:path w="1356360" h="397510">
                <a:moveTo>
                  <a:pt x="1157523" y="0"/>
                </a:moveTo>
                <a:lnTo>
                  <a:pt x="198676" y="0"/>
                </a:lnTo>
                <a:lnTo>
                  <a:pt x="153121" y="5247"/>
                </a:lnTo>
                <a:lnTo>
                  <a:pt x="111303" y="20193"/>
                </a:lnTo>
                <a:lnTo>
                  <a:pt x="74414" y="43646"/>
                </a:lnTo>
                <a:lnTo>
                  <a:pt x="43647" y="74414"/>
                </a:lnTo>
                <a:lnTo>
                  <a:pt x="20193" y="111303"/>
                </a:lnTo>
                <a:lnTo>
                  <a:pt x="5247" y="153121"/>
                </a:lnTo>
                <a:lnTo>
                  <a:pt x="0" y="198673"/>
                </a:lnTo>
                <a:lnTo>
                  <a:pt x="5247" y="244228"/>
                </a:lnTo>
                <a:lnTo>
                  <a:pt x="20193" y="286046"/>
                </a:lnTo>
                <a:lnTo>
                  <a:pt x="43647" y="322935"/>
                </a:lnTo>
                <a:lnTo>
                  <a:pt x="74414" y="353703"/>
                </a:lnTo>
                <a:lnTo>
                  <a:pt x="111303" y="377156"/>
                </a:lnTo>
                <a:lnTo>
                  <a:pt x="153121" y="392102"/>
                </a:lnTo>
                <a:lnTo>
                  <a:pt x="198676" y="397349"/>
                </a:lnTo>
                <a:lnTo>
                  <a:pt x="1157522" y="397352"/>
                </a:lnTo>
                <a:lnTo>
                  <a:pt x="1203076" y="392105"/>
                </a:lnTo>
                <a:lnTo>
                  <a:pt x="1244895" y="377158"/>
                </a:lnTo>
                <a:lnTo>
                  <a:pt x="1281784" y="353705"/>
                </a:lnTo>
                <a:lnTo>
                  <a:pt x="1312551" y="322937"/>
                </a:lnTo>
                <a:lnTo>
                  <a:pt x="1336004" y="286048"/>
                </a:lnTo>
                <a:lnTo>
                  <a:pt x="1350951" y="244230"/>
                </a:lnTo>
                <a:lnTo>
                  <a:pt x="1356199" y="198676"/>
                </a:lnTo>
                <a:lnTo>
                  <a:pt x="1350952" y="153121"/>
                </a:lnTo>
                <a:lnTo>
                  <a:pt x="1336006" y="111303"/>
                </a:lnTo>
                <a:lnTo>
                  <a:pt x="1312552" y="74414"/>
                </a:lnTo>
                <a:lnTo>
                  <a:pt x="1281785" y="43646"/>
                </a:lnTo>
                <a:lnTo>
                  <a:pt x="1244896" y="20193"/>
                </a:lnTo>
                <a:lnTo>
                  <a:pt x="1203078" y="5247"/>
                </a:lnTo>
                <a:lnTo>
                  <a:pt x="1157523" y="0"/>
                </a:lnTo>
                <a:close/>
              </a:path>
            </a:pathLst>
          </a:custGeom>
          <a:solidFill>
            <a:srgbClr val="A1A6AA"/>
          </a:solidFill>
        </p:spPr>
        <p:txBody>
          <a:bodyPr wrap="square" lIns="0" tIns="0" rIns="0" bIns="0" rtlCol="0"/>
          <a:lstStyle/>
          <a:p>
            <a:endParaRPr/>
          </a:p>
        </p:txBody>
      </p:sp>
      <p:sp>
        <p:nvSpPr>
          <p:cNvPr id="27" name="object 27"/>
          <p:cNvSpPr txBox="1"/>
          <p:nvPr/>
        </p:nvSpPr>
        <p:spPr>
          <a:xfrm>
            <a:off x="3633137" y="4825492"/>
            <a:ext cx="949960" cy="269240"/>
          </a:xfrm>
          <a:prstGeom prst="rect">
            <a:avLst/>
          </a:prstGeom>
        </p:spPr>
        <p:txBody>
          <a:bodyPr vert="horz" wrap="square" lIns="0" tIns="12700" rIns="0" bIns="0" rtlCol="0">
            <a:spAutoFit/>
          </a:bodyPr>
          <a:lstStyle/>
          <a:p>
            <a:pPr marL="12700">
              <a:lnSpc>
                <a:spcPct val="100000"/>
              </a:lnSpc>
              <a:spcBef>
                <a:spcPts val="100"/>
              </a:spcBef>
            </a:pPr>
            <a:r>
              <a:rPr sz="1600" b="1" dirty="0">
                <a:solidFill>
                  <a:srgbClr val="FFFFFF"/>
                </a:solidFill>
                <a:latin typeface="Arial"/>
                <a:cs typeface="Arial"/>
              </a:rPr>
              <a:t>W</a:t>
            </a:r>
            <a:r>
              <a:rPr sz="1600" b="1" spc="5" dirty="0">
                <a:solidFill>
                  <a:srgbClr val="FFFFFF"/>
                </a:solidFill>
                <a:latin typeface="Arial"/>
                <a:cs typeface="Arial"/>
              </a:rPr>
              <a:t>O</a:t>
            </a:r>
            <a:r>
              <a:rPr sz="1600" b="1" spc="-10" dirty="0">
                <a:solidFill>
                  <a:srgbClr val="FFFFFF"/>
                </a:solidFill>
                <a:latin typeface="Arial"/>
                <a:cs typeface="Arial"/>
              </a:rPr>
              <a:t>UND</a:t>
            </a:r>
            <a:r>
              <a:rPr sz="1600" b="1" dirty="0">
                <a:solidFill>
                  <a:srgbClr val="FFFFFF"/>
                </a:solidFill>
                <a:latin typeface="Arial"/>
                <a:cs typeface="Arial"/>
              </a:rPr>
              <a:t>S</a:t>
            </a:r>
            <a:endParaRPr sz="1600">
              <a:latin typeface="Arial"/>
              <a:cs typeface="Arial"/>
            </a:endParaRPr>
          </a:p>
        </p:txBody>
      </p:sp>
      <p:sp>
        <p:nvSpPr>
          <p:cNvPr id="28" name="object 28"/>
          <p:cNvSpPr/>
          <p:nvPr/>
        </p:nvSpPr>
        <p:spPr>
          <a:xfrm>
            <a:off x="6504916" y="4738256"/>
            <a:ext cx="1356360" cy="397510"/>
          </a:xfrm>
          <a:custGeom>
            <a:avLst/>
            <a:gdLst/>
            <a:ahLst/>
            <a:cxnLst/>
            <a:rect l="l" t="t" r="r" b="b"/>
            <a:pathLst>
              <a:path w="1356359" h="397510">
                <a:moveTo>
                  <a:pt x="1157523" y="0"/>
                </a:moveTo>
                <a:lnTo>
                  <a:pt x="198676" y="0"/>
                </a:lnTo>
                <a:lnTo>
                  <a:pt x="153121" y="5247"/>
                </a:lnTo>
                <a:lnTo>
                  <a:pt x="111303" y="20193"/>
                </a:lnTo>
                <a:lnTo>
                  <a:pt x="74414" y="43647"/>
                </a:lnTo>
                <a:lnTo>
                  <a:pt x="43647" y="74414"/>
                </a:lnTo>
                <a:lnTo>
                  <a:pt x="20193" y="111303"/>
                </a:lnTo>
                <a:lnTo>
                  <a:pt x="5247" y="153121"/>
                </a:lnTo>
                <a:lnTo>
                  <a:pt x="0" y="198674"/>
                </a:lnTo>
                <a:lnTo>
                  <a:pt x="5247" y="244229"/>
                </a:lnTo>
                <a:lnTo>
                  <a:pt x="20193" y="286047"/>
                </a:lnTo>
                <a:lnTo>
                  <a:pt x="43647" y="322936"/>
                </a:lnTo>
                <a:lnTo>
                  <a:pt x="74414" y="353704"/>
                </a:lnTo>
                <a:lnTo>
                  <a:pt x="111303" y="377157"/>
                </a:lnTo>
                <a:lnTo>
                  <a:pt x="153121" y="392104"/>
                </a:lnTo>
                <a:lnTo>
                  <a:pt x="198676" y="397351"/>
                </a:lnTo>
                <a:lnTo>
                  <a:pt x="1157521" y="397352"/>
                </a:lnTo>
                <a:lnTo>
                  <a:pt x="1203076" y="392105"/>
                </a:lnTo>
                <a:lnTo>
                  <a:pt x="1244894" y="377158"/>
                </a:lnTo>
                <a:lnTo>
                  <a:pt x="1281783" y="353705"/>
                </a:lnTo>
                <a:lnTo>
                  <a:pt x="1312550" y="322937"/>
                </a:lnTo>
                <a:lnTo>
                  <a:pt x="1336003" y="286048"/>
                </a:lnTo>
                <a:lnTo>
                  <a:pt x="1350950" y="244230"/>
                </a:lnTo>
                <a:lnTo>
                  <a:pt x="1356199" y="198676"/>
                </a:lnTo>
                <a:lnTo>
                  <a:pt x="1350952" y="153121"/>
                </a:lnTo>
                <a:lnTo>
                  <a:pt x="1336006" y="111303"/>
                </a:lnTo>
                <a:lnTo>
                  <a:pt x="1312552" y="74414"/>
                </a:lnTo>
                <a:lnTo>
                  <a:pt x="1281785" y="43647"/>
                </a:lnTo>
                <a:lnTo>
                  <a:pt x="1244896" y="20193"/>
                </a:lnTo>
                <a:lnTo>
                  <a:pt x="1203078" y="5247"/>
                </a:lnTo>
                <a:lnTo>
                  <a:pt x="1157523" y="0"/>
                </a:lnTo>
                <a:close/>
              </a:path>
            </a:pathLst>
          </a:custGeom>
          <a:solidFill>
            <a:srgbClr val="A1A6AA"/>
          </a:solidFill>
        </p:spPr>
        <p:txBody>
          <a:bodyPr wrap="square" lIns="0" tIns="0" rIns="0" bIns="0" rtlCol="0"/>
          <a:lstStyle/>
          <a:p>
            <a:endParaRPr/>
          </a:p>
        </p:txBody>
      </p:sp>
      <p:sp>
        <p:nvSpPr>
          <p:cNvPr id="29" name="object 29"/>
          <p:cNvSpPr txBox="1"/>
          <p:nvPr/>
        </p:nvSpPr>
        <p:spPr>
          <a:xfrm>
            <a:off x="6658406" y="4801108"/>
            <a:ext cx="949960" cy="269240"/>
          </a:xfrm>
          <a:prstGeom prst="rect">
            <a:avLst/>
          </a:prstGeom>
        </p:spPr>
        <p:txBody>
          <a:bodyPr vert="horz" wrap="square" lIns="0" tIns="12700" rIns="0" bIns="0" rtlCol="0">
            <a:spAutoFit/>
          </a:bodyPr>
          <a:lstStyle/>
          <a:p>
            <a:pPr marL="12700">
              <a:lnSpc>
                <a:spcPct val="100000"/>
              </a:lnSpc>
              <a:spcBef>
                <a:spcPts val="100"/>
              </a:spcBef>
            </a:pPr>
            <a:r>
              <a:rPr sz="1600" b="1" dirty="0">
                <a:solidFill>
                  <a:srgbClr val="FFFFFF"/>
                </a:solidFill>
                <a:latin typeface="Arial"/>
                <a:cs typeface="Arial"/>
              </a:rPr>
              <a:t>W</a:t>
            </a:r>
            <a:r>
              <a:rPr sz="1600" b="1" spc="5" dirty="0">
                <a:solidFill>
                  <a:srgbClr val="FFFFFF"/>
                </a:solidFill>
                <a:latin typeface="Arial"/>
                <a:cs typeface="Arial"/>
              </a:rPr>
              <a:t>O</a:t>
            </a:r>
            <a:r>
              <a:rPr sz="1600" b="1" spc="-10" dirty="0">
                <a:solidFill>
                  <a:srgbClr val="FFFFFF"/>
                </a:solidFill>
                <a:latin typeface="Arial"/>
                <a:cs typeface="Arial"/>
              </a:rPr>
              <a:t>UND</a:t>
            </a:r>
            <a:r>
              <a:rPr sz="1600" b="1" dirty="0">
                <a:solidFill>
                  <a:srgbClr val="FFFFFF"/>
                </a:solidFill>
                <a:latin typeface="Arial"/>
                <a:cs typeface="Arial"/>
              </a:rPr>
              <a:t>S</a:t>
            </a:r>
            <a:endParaRPr sz="1600">
              <a:latin typeface="Arial"/>
              <a:cs typeface="Arial"/>
            </a:endParaRPr>
          </a:p>
        </p:txBody>
      </p:sp>
      <p:sp>
        <p:nvSpPr>
          <p:cNvPr id="30" name="object 30"/>
          <p:cNvSpPr/>
          <p:nvPr/>
        </p:nvSpPr>
        <p:spPr>
          <a:xfrm>
            <a:off x="6504916" y="5283194"/>
            <a:ext cx="1647189" cy="397510"/>
          </a:xfrm>
          <a:custGeom>
            <a:avLst/>
            <a:gdLst/>
            <a:ahLst/>
            <a:cxnLst/>
            <a:rect l="l" t="t" r="r" b="b"/>
            <a:pathLst>
              <a:path w="1647190" h="397510">
                <a:moveTo>
                  <a:pt x="1448460" y="0"/>
                </a:moveTo>
                <a:lnTo>
                  <a:pt x="198674" y="0"/>
                </a:lnTo>
                <a:lnTo>
                  <a:pt x="153120" y="5247"/>
                </a:lnTo>
                <a:lnTo>
                  <a:pt x="111302" y="20193"/>
                </a:lnTo>
                <a:lnTo>
                  <a:pt x="74413" y="43647"/>
                </a:lnTo>
                <a:lnTo>
                  <a:pt x="43646" y="74414"/>
                </a:lnTo>
                <a:lnTo>
                  <a:pt x="20193" y="111303"/>
                </a:lnTo>
                <a:lnTo>
                  <a:pt x="5247" y="153121"/>
                </a:lnTo>
                <a:lnTo>
                  <a:pt x="0" y="198674"/>
                </a:lnTo>
                <a:lnTo>
                  <a:pt x="5247" y="244229"/>
                </a:lnTo>
                <a:lnTo>
                  <a:pt x="20193" y="286047"/>
                </a:lnTo>
                <a:lnTo>
                  <a:pt x="43646" y="322936"/>
                </a:lnTo>
                <a:lnTo>
                  <a:pt x="74413" y="353703"/>
                </a:lnTo>
                <a:lnTo>
                  <a:pt x="111302" y="377157"/>
                </a:lnTo>
                <a:lnTo>
                  <a:pt x="153120" y="392103"/>
                </a:lnTo>
                <a:lnTo>
                  <a:pt x="198674" y="397350"/>
                </a:lnTo>
                <a:lnTo>
                  <a:pt x="1448457" y="397352"/>
                </a:lnTo>
                <a:lnTo>
                  <a:pt x="1494012" y="392105"/>
                </a:lnTo>
                <a:lnTo>
                  <a:pt x="1535830" y="377158"/>
                </a:lnTo>
                <a:lnTo>
                  <a:pt x="1572719" y="353705"/>
                </a:lnTo>
                <a:lnTo>
                  <a:pt x="1603487" y="322938"/>
                </a:lnTo>
                <a:lnTo>
                  <a:pt x="1626940" y="286049"/>
                </a:lnTo>
                <a:lnTo>
                  <a:pt x="1641886" y="244230"/>
                </a:lnTo>
                <a:lnTo>
                  <a:pt x="1647135" y="198676"/>
                </a:lnTo>
                <a:lnTo>
                  <a:pt x="1641888" y="153121"/>
                </a:lnTo>
                <a:lnTo>
                  <a:pt x="1626941" y="111303"/>
                </a:lnTo>
                <a:lnTo>
                  <a:pt x="1603488" y="74414"/>
                </a:lnTo>
                <a:lnTo>
                  <a:pt x="1572721" y="43647"/>
                </a:lnTo>
                <a:lnTo>
                  <a:pt x="1535832" y="20193"/>
                </a:lnTo>
                <a:lnTo>
                  <a:pt x="1494014" y="5247"/>
                </a:lnTo>
                <a:lnTo>
                  <a:pt x="1448460" y="0"/>
                </a:lnTo>
                <a:close/>
              </a:path>
            </a:pathLst>
          </a:custGeom>
          <a:solidFill>
            <a:srgbClr val="A1A6AA"/>
          </a:solidFill>
        </p:spPr>
        <p:txBody>
          <a:bodyPr wrap="square" lIns="0" tIns="0" rIns="0" bIns="0" rtlCol="0"/>
          <a:lstStyle/>
          <a:p>
            <a:endParaRPr/>
          </a:p>
        </p:txBody>
      </p:sp>
      <p:sp>
        <p:nvSpPr>
          <p:cNvPr id="31" name="object 31"/>
          <p:cNvSpPr txBox="1"/>
          <p:nvPr/>
        </p:nvSpPr>
        <p:spPr>
          <a:xfrm>
            <a:off x="6658406" y="5346700"/>
            <a:ext cx="1106805" cy="269240"/>
          </a:xfrm>
          <a:prstGeom prst="rect">
            <a:avLst/>
          </a:prstGeom>
        </p:spPr>
        <p:txBody>
          <a:bodyPr vert="horz" wrap="square" lIns="0" tIns="12700" rIns="0" bIns="0" rtlCol="0">
            <a:spAutoFit/>
          </a:bodyPr>
          <a:lstStyle/>
          <a:p>
            <a:pPr marL="12700">
              <a:lnSpc>
                <a:spcPct val="100000"/>
              </a:lnSpc>
              <a:spcBef>
                <a:spcPts val="100"/>
              </a:spcBef>
            </a:pPr>
            <a:r>
              <a:rPr sz="1600" b="1" spc="-5" dirty="0">
                <a:solidFill>
                  <a:srgbClr val="FFFFFF"/>
                </a:solidFill>
                <a:latin typeface="Arial"/>
                <a:cs typeface="Arial"/>
              </a:rPr>
              <a:t>SPL</a:t>
            </a:r>
            <a:r>
              <a:rPr sz="1600" b="1" spc="5" dirty="0">
                <a:solidFill>
                  <a:srgbClr val="FFFFFF"/>
                </a:solidFill>
                <a:latin typeface="Arial"/>
                <a:cs typeface="Arial"/>
              </a:rPr>
              <a:t>I</a:t>
            </a:r>
            <a:r>
              <a:rPr sz="1600" b="1" spc="-5" dirty="0">
                <a:solidFill>
                  <a:srgbClr val="FFFFFF"/>
                </a:solidFill>
                <a:latin typeface="Arial"/>
                <a:cs typeface="Arial"/>
              </a:rPr>
              <a:t>NT</a:t>
            </a:r>
            <a:r>
              <a:rPr sz="1600" b="1" spc="5" dirty="0">
                <a:solidFill>
                  <a:srgbClr val="FFFFFF"/>
                </a:solidFill>
                <a:latin typeface="Arial"/>
                <a:cs typeface="Arial"/>
              </a:rPr>
              <a:t>I</a:t>
            </a:r>
            <a:r>
              <a:rPr sz="1600" b="1" spc="-5" dirty="0">
                <a:solidFill>
                  <a:srgbClr val="FFFFFF"/>
                </a:solidFill>
                <a:latin typeface="Arial"/>
                <a:cs typeface="Arial"/>
              </a:rPr>
              <a:t>NG</a:t>
            </a:r>
            <a:endParaRPr sz="1600">
              <a:latin typeface="Arial"/>
              <a:cs typeface="Arial"/>
            </a:endParaRPr>
          </a:p>
        </p:txBody>
      </p:sp>
      <p:pic>
        <p:nvPicPr>
          <p:cNvPr id="32" name="object 32"/>
          <p:cNvPicPr/>
          <p:nvPr/>
        </p:nvPicPr>
        <p:blipFill>
          <a:blip r:embed="rId10" cstate="print"/>
          <a:stretch>
            <a:fillRect/>
          </a:stretch>
        </p:blipFill>
        <p:spPr>
          <a:xfrm>
            <a:off x="4573661" y="3466119"/>
            <a:ext cx="502919" cy="502919"/>
          </a:xfrm>
          <a:prstGeom prst="rect">
            <a:avLst/>
          </a:prstGeom>
        </p:spPr>
      </p:pic>
      <p:pic>
        <p:nvPicPr>
          <p:cNvPr id="33" name="object 33"/>
          <p:cNvPicPr/>
          <p:nvPr/>
        </p:nvPicPr>
        <p:blipFill>
          <a:blip r:embed="rId7" cstate="print"/>
          <a:stretch>
            <a:fillRect/>
          </a:stretch>
        </p:blipFill>
        <p:spPr>
          <a:xfrm>
            <a:off x="3441456" y="3466119"/>
            <a:ext cx="502920" cy="502919"/>
          </a:xfrm>
          <a:prstGeom prst="rect">
            <a:avLst/>
          </a:prstGeom>
        </p:spPr>
      </p:pic>
      <p:pic>
        <p:nvPicPr>
          <p:cNvPr id="34" name="object 34"/>
          <p:cNvPicPr/>
          <p:nvPr/>
        </p:nvPicPr>
        <p:blipFill>
          <a:blip r:embed="rId7" cstate="print"/>
          <a:stretch>
            <a:fillRect/>
          </a:stretch>
        </p:blipFill>
        <p:spPr>
          <a:xfrm>
            <a:off x="6464834" y="3467186"/>
            <a:ext cx="502920" cy="502919"/>
          </a:xfrm>
          <a:prstGeom prst="rect">
            <a:avLst/>
          </a:prstGeom>
        </p:spPr>
      </p:pic>
      <p:pic>
        <p:nvPicPr>
          <p:cNvPr id="35" name="object 35"/>
          <p:cNvPicPr/>
          <p:nvPr/>
        </p:nvPicPr>
        <p:blipFill>
          <a:blip r:embed="rId7" cstate="print"/>
          <a:stretch>
            <a:fillRect/>
          </a:stretch>
        </p:blipFill>
        <p:spPr>
          <a:xfrm>
            <a:off x="9401912" y="3467186"/>
            <a:ext cx="502920" cy="502919"/>
          </a:xfrm>
          <a:prstGeom prst="rect">
            <a:avLst/>
          </a:prstGeom>
        </p:spPr>
      </p:pic>
      <p:pic>
        <p:nvPicPr>
          <p:cNvPr id="36" name="object 36"/>
          <p:cNvPicPr/>
          <p:nvPr/>
        </p:nvPicPr>
        <p:blipFill>
          <a:blip r:embed="rId10" cstate="print"/>
          <a:stretch>
            <a:fillRect/>
          </a:stretch>
        </p:blipFill>
        <p:spPr>
          <a:xfrm>
            <a:off x="7548977" y="3466772"/>
            <a:ext cx="502920" cy="502919"/>
          </a:xfrm>
          <a:prstGeom prst="rect">
            <a:avLst/>
          </a:prstGeom>
        </p:spPr>
      </p:pic>
      <p:pic>
        <p:nvPicPr>
          <p:cNvPr id="37" name="object 37"/>
          <p:cNvPicPr/>
          <p:nvPr/>
        </p:nvPicPr>
        <p:blipFill>
          <a:blip r:embed="rId11" cstate="print"/>
          <a:stretch>
            <a:fillRect/>
          </a:stretch>
        </p:blipFill>
        <p:spPr>
          <a:xfrm>
            <a:off x="11021139" y="3467186"/>
            <a:ext cx="502920" cy="502919"/>
          </a:xfrm>
          <a:prstGeom prst="rect">
            <a:avLst/>
          </a:prstGeom>
        </p:spPr>
      </p:pic>
      <p:sp>
        <p:nvSpPr>
          <p:cNvPr id="38" name="object 38"/>
          <p:cNvSpPr txBox="1"/>
          <p:nvPr/>
        </p:nvSpPr>
        <p:spPr>
          <a:xfrm>
            <a:off x="4256624" y="6175058"/>
            <a:ext cx="4077335" cy="281305"/>
          </a:xfrm>
          <a:prstGeom prst="rect">
            <a:avLst/>
          </a:prstGeom>
        </p:spPr>
        <p:txBody>
          <a:bodyPr vert="horz" wrap="square" lIns="0" tIns="0" rIns="0" bIns="0" rtlCol="0">
            <a:spAutoFit/>
          </a:bodyPr>
          <a:lstStyle/>
          <a:p>
            <a:pPr marL="12700">
              <a:lnSpc>
                <a:spcPts val="2090"/>
              </a:lnSpc>
            </a:pPr>
            <a:r>
              <a:rPr sz="1800" b="1" spc="-5" dirty="0">
                <a:latin typeface="Arial"/>
                <a:cs typeface="Arial"/>
              </a:rPr>
              <a:t>Reassessment</a:t>
            </a:r>
            <a:r>
              <a:rPr sz="1800" b="1" spc="-10" dirty="0">
                <a:latin typeface="Arial"/>
                <a:cs typeface="Arial"/>
              </a:rPr>
              <a:t> </a:t>
            </a:r>
            <a:r>
              <a:rPr sz="1800" dirty="0">
                <a:latin typeface="Arial MT"/>
                <a:cs typeface="Arial MT"/>
              </a:rPr>
              <a:t>is</a:t>
            </a:r>
            <a:r>
              <a:rPr sz="1800" spc="-15" dirty="0">
                <a:latin typeface="Arial MT"/>
                <a:cs typeface="Arial MT"/>
              </a:rPr>
              <a:t> </a:t>
            </a:r>
            <a:r>
              <a:rPr sz="1800" dirty="0">
                <a:latin typeface="Arial MT"/>
                <a:cs typeface="Arial MT"/>
              </a:rPr>
              <a:t>a</a:t>
            </a:r>
            <a:r>
              <a:rPr sz="1800" spc="-15" dirty="0">
                <a:latin typeface="Arial MT"/>
                <a:cs typeface="Arial MT"/>
              </a:rPr>
              <a:t> </a:t>
            </a:r>
            <a:r>
              <a:rPr sz="1800" spc="-5" dirty="0">
                <a:latin typeface="Arial MT"/>
                <a:cs typeface="Arial MT"/>
              </a:rPr>
              <a:t>continuous</a:t>
            </a:r>
            <a:r>
              <a:rPr sz="1800" spc="-15" dirty="0">
                <a:latin typeface="Arial MT"/>
                <a:cs typeface="Arial MT"/>
              </a:rPr>
              <a:t> </a:t>
            </a:r>
            <a:r>
              <a:rPr sz="1800" spc="-5" dirty="0">
                <a:latin typeface="Arial MT"/>
                <a:cs typeface="Arial MT"/>
              </a:rPr>
              <a:t>process</a:t>
            </a:r>
            <a:endParaRPr sz="1800">
              <a:latin typeface="Arial MT"/>
              <a:cs typeface="Arial MT"/>
            </a:endParaRPr>
          </a:p>
        </p:txBody>
      </p:sp>
      <p:sp>
        <p:nvSpPr>
          <p:cNvPr id="39" name="object 39"/>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40" name="object 40"/>
          <p:cNvSpPr txBox="1"/>
          <p:nvPr/>
        </p:nvSpPr>
        <p:spPr>
          <a:xfrm>
            <a:off x="11699669" y="6567128"/>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dirty="0">
                <a:latin typeface="Arial MT"/>
                <a:cs typeface="Arial MT"/>
              </a:rPr>
              <a:t>5</a:t>
            </a:fld>
            <a:endParaRPr sz="1200">
              <a:latin typeface="Arial MT"/>
              <a:cs typeface="Arial M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3" cstate="print"/>
          <a:stretch>
            <a:fillRect/>
          </a:stretch>
        </p:blipFill>
        <p:spPr>
          <a:xfrm>
            <a:off x="307847" y="252984"/>
            <a:ext cx="1176528" cy="661416"/>
          </a:xfrm>
          <a:prstGeom prst="rect">
            <a:avLst/>
          </a:prstGeom>
        </p:spPr>
      </p:pic>
      <p:pic>
        <p:nvPicPr>
          <p:cNvPr id="4" name="object 4"/>
          <p:cNvPicPr/>
          <p:nvPr/>
        </p:nvPicPr>
        <p:blipFill>
          <a:blip r:embed="rId4" cstate="print"/>
          <a:stretch>
            <a:fillRect/>
          </a:stretch>
        </p:blipFill>
        <p:spPr>
          <a:xfrm>
            <a:off x="9326880" y="1207008"/>
            <a:ext cx="2499360" cy="2194560"/>
          </a:xfrm>
          <a:prstGeom prst="rect">
            <a:avLst/>
          </a:prstGeom>
        </p:spPr>
      </p:pic>
      <p:grpSp>
        <p:nvGrpSpPr>
          <p:cNvPr id="5" name="object 5"/>
          <p:cNvGrpSpPr/>
          <p:nvPr/>
        </p:nvGrpSpPr>
        <p:grpSpPr>
          <a:xfrm>
            <a:off x="801402" y="3473875"/>
            <a:ext cx="1102995" cy="510540"/>
            <a:chOff x="801402" y="3473875"/>
            <a:chExt cx="1102995" cy="510540"/>
          </a:xfrm>
        </p:grpSpPr>
        <p:sp>
          <p:nvSpPr>
            <p:cNvPr id="6" name="object 6"/>
            <p:cNvSpPr/>
            <p:nvPr/>
          </p:nvSpPr>
          <p:spPr>
            <a:xfrm>
              <a:off x="1363873" y="3473875"/>
              <a:ext cx="540385" cy="502920"/>
            </a:xfrm>
            <a:custGeom>
              <a:avLst/>
              <a:gdLst/>
              <a:ahLst/>
              <a:cxnLst/>
              <a:rect l="l" t="t" r="r" b="b"/>
              <a:pathLst>
                <a:path w="540385" h="502920">
                  <a:moveTo>
                    <a:pt x="270000" y="0"/>
                  </a:moveTo>
                  <a:lnTo>
                    <a:pt x="221467" y="4051"/>
                  </a:lnTo>
                  <a:lnTo>
                    <a:pt x="175788" y="15732"/>
                  </a:lnTo>
                  <a:lnTo>
                    <a:pt x="133726" y="34331"/>
                  </a:lnTo>
                  <a:lnTo>
                    <a:pt x="96042" y="59140"/>
                  </a:lnTo>
                  <a:lnTo>
                    <a:pt x="63500" y="89447"/>
                  </a:lnTo>
                  <a:lnTo>
                    <a:pt x="36863" y="124543"/>
                  </a:lnTo>
                  <a:lnTo>
                    <a:pt x="16891" y="163717"/>
                  </a:lnTo>
                  <a:lnTo>
                    <a:pt x="4350" y="206259"/>
                  </a:lnTo>
                  <a:lnTo>
                    <a:pt x="0" y="251459"/>
                  </a:lnTo>
                  <a:lnTo>
                    <a:pt x="4350" y="296660"/>
                  </a:lnTo>
                  <a:lnTo>
                    <a:pt x="16891" y="339202"/>
                  </a:lnTo>
                  <a:lnTo>
                    <a:pt x="36863" y="378377"/>
                  </a:lnTo>
                  <a:lnTo>
                    <a:pt x="63500" y="413472"/>
                  </a:lnTo>
                  <a:lnTo>
                    <a:pt x="96042" y="443780"/>
                  </a:lnTo>
                  <a:lnTo>
                    <a:pt x="133726" y="468588"/>
                  </a:lnTo>
                  <a:lnTo>
                    <a:pt x="175788" y="487188"/>
                  </a:lnTo>
                  <a:lnTo>
                    <a:pt x="221467" y="498868"/>
                  </a:lnTo>
                  <a:lnTo>
                    <a:pt x="270000" y="502919"/>
                  </a:lnTo>
                  <a:lnTo>
                    <a:pt x="318533" y="498868"/>
                  </a:lnTo>
                  <a:lnTo>
                    <a:pt x="364212" y="487188"/>
                  </a:lnTo>
                  <a:lnTo>
                    <a:pt x="406274" y="468588"/>
                  </a:lnTo>
                  <a:lnTo>
                    <a:pt x="443958" y="443780"/>
                  </a:lnTo>
                  <a:lnTo>
                    <a:pt x="476499" y="413472"/>
                  </a:lnTo>
                  <a:lnTo>
                    <a:pt x="503137" y="378377"/>
                  </a:lnTo>
                  <a:lnTo>
                    <a:pt x="523108" y="339202"/>
                  </a:lnTo>
                  <a:lnTo>
                    <a:pt x="535650" y="296660"/>
                  </a:lnTo>
                  <a:lnTo>
                    <a:pt x="540000" y="251459"/>
                  </a:lnTo>
                  <a:lnTo>
                    <a:pt x="535650" y="206259"/>
                  </a:lnTo>
                  <a:lnTo>
                    <a:pt x="523108" y="163717"/>
                  </a:lnTo>
                  <a:lnTo>
                    <a:pt x="503137" y="124543"/>
                  </a:lnTo>
                  <a:lnTo>
                    <a:pt x="476499" y="89447"/>
                  </a:lnTo>
                  <a:lnTo>
                    <a:pt x="443958" y="59140"/>
                  </a:lnTo>
                  <a:lnTo>
                    <a:pt x="406274" y="34331"/>
                  </a:lnTo>
                  <a:lnTo>
                    <a:pt x="364212" y="15732"/>
                  </a:lnTo>
                  <a:lnTo>
                    <a:pt x="318533" y="4051"/>
                  </a:lnTo>
                  <a:lnTo>
                    <a:pt x="270000" y="0"/>
                  </a:lnTo>
                  <a:close/>
                </a:path>
              </a:pathLst>
            </a:custGeom>
            <a:solidFill>
              <a:srgbClr val="798767"/>
            </a:solidFill>
          </p:spPr>
          <p:txBody>
            <a:bodyPr wrap="square" lIns="0" tIns="0" rIns="0" bIns="0" rtlCol="0"/>
            <a:lstStyle/>
            <a:p>
              <a:endParaRPr/>
            </a:p>
          </p:txBody>
        </p:sp>
        <p:sp>
          <p:nvSpPr>
            <p:cNvPr id="7" name="object 7"/>
            <p:cNvSpPr/>
            <p:nvPr/>
          </p:nvSpPr>
          <p:spPr>
            <a:xfrm>
              <a:off x="801402" y="3481067"/>
              <a:ext cx="540385" cy="502920"/>
            </a:xfrm>
            <a:custGeom>
              <a:avLst/>
              <a:gdLst/>
              <a:ahLst/>
              <a:cxnLst/>
              <a:rect l="l" t="t" r="r" b="b"/>
              <a:pathLst>
                <a:path w="540385" h="502920">
                  <a:moveTo>
                    <a:pt x="269999" y="0"/>
                  </a:moveTo>
                  <a:lnTo>
                    <a:pt x="221467" y="4051"/>
                  </a:lnTo>
                  <a:lnTo>
                    <a:pt x="175788" y="15732"/>
                  </a:lnTo>
                  <a:lnTo>
                    <a:pt x="133725" y="34331"/>
                  </a:lnTo>
                  <a:lnTo>
                    <a:pt x="96042" y="59140"/>
                  </a:lnTo>
                  <a:lnTo>
                    <a:pt x="63500" y="89447"/>
                  </a:lnTo>
                  <a:lnTo>
                    <a:pt x="36862" y="124543"/>
                  </a:lnTo>
                  <a:lnTo>
                    <a:pt x="16891" y="163717"/>
                  </a:lnTo>
                  <a:lnTo>
                    <a:pt x="4350" y="206259"/>
                  </a:lnTo>
                  <a:lnTo>
                    <a:pt x="0" y="251459"/>
                  </a:lnTo>
                  <a:lnTo>
                    <a:pt x="4350" y="296660"/>
                  </a:lnTo>
                  <a:lnTo>
                    <a:pt x="16891" y="339202"/>
                  </a:lnTo>
                  <a:lnTo>
                    <a:pt x="36862" y="378377"/>
                  </a:lnTo>
                  <a:lnTo>
                    <a:pt x="63500" y="413472"/>
                  </a:lnTo>
                  <a:lnTo>
                    <a:pt x="96042" y="443780"/>
                  </a:lnTo>
                  <a:lnTo>
                    <a:pt x="133725" y="468588"/>
                  </a:lnTo>
                  <a:lnTo>
                    <a:pt x="175788" y="487188"/>
                  </a:lnTo>
                  <a:lnTo>
                    <a:pt x="221467" y="498868"/>
                  </a:lnTo>
                  <a:lnTo>
                    <a:pt x="269999" y="502919"/>
                  </a:lnTo>
                  <a:lnTo>
                    <a:pt x="318532" y="498868"/>
                  </a:lnTo>
                  <a:lnTo>
                    <a:pt x="364211" y="487188"/>
                  </a:lnTo>
                  <a:lnTo>
                    <a:pt x="406274" y="468588"/>
                  </a:lnTo>
                  <a:lnTo>
                    <a:pt x="443957" y="443780"/>
                  </a:lnTo>
                  <a:lnTo>
                    <a:pt x="476499" y="413472"/>
                  </a:lnTo>
                  <a:lnTo>
                    <a:pt x="503137" y="378377"/>
                  </a:lnTo>
                  <a:lnTo>
                    <a:pt x="523108" y="339202"/>
                  </a:lnTo>
                  <a:lnTo>
                    <a:pt x="535649" y="296660"/>
                  </a:lnTo>
                  <a:lnTo>
                    <a:pt x="539999" y="251459"/>
                  </a:lnTo>
                  <a:lnTo>
                    <a:pt x="535649" y="206259"/>
                  </a:lnTo>
                  <a:lnTo>
                    <a:pt x="523108" y="163717"/>
                  </a:lnTo>
                  <a:lnTo>
                    <a:pt x="503137" y="124543"/>
                  </a:lnTo>
                  <a:lnTo>
                    <a:pt x="476499" y="89447"/>
                  </a:lnTo>
                  <a:lnTo>
                    <a:pt x="443957" y="59140"/>
                  </a:lnTo>
                  <a:lnTo>
                    <a:pt x="406274" y="34331"/>
                  </a:lnTo>
                  <a:lnTo>
                    <a:pt x="364211" y="15732"/>
                  </a:lnTo>
                  <a:lnTo>
                    <a:pt x="318532" y="4051"/>
                  </a:lnTo>
                  <a:lnTo>
                    <a:pt x="269999" y="0"/>
                  </a:lnTo>
                  <a:close/>
                </a:path>
              </a:pathLst>
            </a:custGeom>
            <a:solidFill>
              <a:srgbClr val="8BB7CD"/>
            </a:solidFill>
          </p:spPr>
          <p:txBody>
            <a:bodyPr wrap="square" lIns="0" tIns="0" rIns="0" bIns="0" rtlCol="0"/>
            <a:lstStyle/>
            <a:p>
              <a:endParaRPr/>
            </a:p>
          </p:txBody>
        </p:sp>
      </p:grpSp>
      <p:grpSp>
        <p:nvGrpSpPr>
          <p:cNvPr id="8" name="object 8"/>
          <p:cNvGrpSpPr/>
          <p:nvPr/>
        </p:nvGrpSpPr>
        <p:grpSpPr>
          <a:xfrm>
            <a:off x="3497470" y="5987157"/>
            <a:ext cx="5099050" cy="657860"/>
            <a:chOff x="3497470" y="5987157"/>
            <a:chExt cx="5099050" cy="657860"/>
          </a:xfrm>
        </p:grpSpPr>
        <p:sp>
          <p:nvSpPr>
            <p:cNvPr id="9" name="object 9"/>
            <p:cNvSpPr/>
            <p:nvPr/>
          </p:nvSpPr>
          <p:spPr>
            <a:xfrm>
              <a:off x="3506995" y="5996682"/>
              <a:ext cx="5080000" cy="638810"/>
            </a:xfrm>
            <a:custGeom>
              <a:avLst/>
              <a:gdLst/>
              <a:ahLst/>
              <a:cxnLst/>
              <a:rect l="l" t="t" r="r" b="b"/>
              <a:pathLst>
                <a:path w="5080000" h="638809">
                  <a:moveTo>
                    <a:pt x="4976331" y="0"/>
                  </a:moveTo>
                  <a:lnTo>
                    <a:pt x="103399" y="0"/>
                  </a:lnTo>
                  <a:lnTo>
                    <a:pt x="63152" y="8125"/>
                  </a:lnTo>
                  <a:lnTo>
                    <a:pt x="30285" y="30285"/>
                  </a:lnTo>
                  <a:lnTo>
                    <a:pt x="8125" y="63152"/>
                  </a:lnTo>
                  <a:lnTo>
                    <a:pt x="0" y="103400"/>
                  </a:lnTo>
                  <a:lnTo>
                    <a:pt x="0" y="535073"/>
                  </a:lnTo>
                  <a:lnTo>
                    <a:pt x="8125" y="575321"/>
                  </a:lnTo>
                  <a:lnTo>
                    <a:pt x="30285" y="608188"/>
                  </a:lnTo>
                  <a:lnTo>
                    <a:pt x="63152" y="630348"/>
                  </a:lnTo>
                  <a:lnTo>
                    <a:pt x="103399" y="638473"/>
                  </a:lnTo>
                  <a:lnTo>
                    <a:pt x="4976331" y="638473"/>
                  </a:lnTo>
                  <a:lnTo>
                    <a:pt x="5016579" y="630348"/>
                  </a:lnTo>
                  <a:lnTo>
                    <a:pt x="5049446" y="608188"/>
                  </a:lnTo>
                  <a:lnTo>
                    <a:pt x="5071605" y="575321"/>
                  </a:lnTo>
                  <a:lnTo>
                    <a:pt x="5079730" y="535073"/>
                  </a:lnTo>
                  <a:lnTo>
                    <a:pt x="5079730" y="103400"/>
                  </a:lnTo>
                  <a:lnTo>
                    <a:pt x="5071605" y="63152"/>
                  </a:lnTo>
                  <a:lnTo>
                    <a:pt x="5049446" y="30285"/>
                  </a:lnTo>
                  <a:lnTo>
                    <a:pt x="5016579" y="8125"/>
                  </a:lnTo>
                  <a:lnTo>
                    <a:pt x="4976331" y="0"/>
                  </a:lnTo>
                  <a:close/>
                </a:path>
              </a:pathLst>
            </a:custGeom>
            <a:solidFill>
              <a:srgbClr val="FFF4D2"/>
            </a:solidFill>
          </p:spPr>
          <p:txBody>
            <a:bodyPr wrap="square" lIns="0" tIns="0" rIns="0" bIns="0" rtlCol="0"/>
            <a:lstStyle/>
            <a:p>
              <a:endParaRPr/>
            </a:p>
          </p:txBody>
        </p:sp>
        <p:sp>
          <p:nvSpPr>
            <p:cNvPr id="10" name="object 10"/>
            <p:cNvSpPr/>
            <p:nvPr/>
          </p:nvSpPr>
          <p:spPr>
            <a:xfrm>
              <a:off x="3506995" y="5996682"/>
              <a:ext cx="5080000" cy="638810"/>
            </a:xfrm>
            <a:custGeom>
              <a:avLst/>
              <a:gdLst/>
              <a:ahLst/>
              <a:cxnLst/>
              <a:rect l="l" t="t" r="r" b="b"/>
              <a:pathLst>
                <a:path w="5080000" h="638809">
                  <a:moveTo>
                    <a:pt x="0" y="103400"/>
                  </a:moveTo>
                  <a:lnTo>
                    <a:pt x="8125" y="63152"/>
                  </a:lnTo>
                  <a:lnTo>
                    <a:pt x="30285" y="30285"/>
                  </a:lnTo>
                  <a:lnTo>
                    <a:pt x="63152" y="8125"/>
                  </a:lnTo>
                  <a:lnTo>
                    <a:pt x="103400" y="0"/>
                  </a:lnTo>
                  <a:lnTo>
                    <a:pt x="4976331" y="0"/>
                  </a:lnTo>
                  <a:lnTo>
                    <a:pt x="5016578" y="8125"/>
                  </a:lnTo>
                  <a:lnTo>
                    <a:pt x="5049445" y="30285"/>
                  </a:lnTo>
                  <a:lnTo>
                    <a:pt x="5071605" y="63152"/>
                  </a:lnTo>
                  <a:lnTo>
                    <a:pt x="5079731" y="103400"/>
                  </a:lnTo>
                  <a:lnTo>
                    <a:pt x="5079731" y="535073"/>
                  </a:lnTo>
                  <a:lnTo>
                    <a:pt x="5071605" y="575321"/>
                  </a:lnTo>
                  <a:lnTo>
                    <a:pt x="5049445" y="608188"/>
                  </a:lnTo>
                  <a:lnTo>
                    <a:pt x="5016578" y="630348"/>
                  </a:lnTo>
                  <a:lnTo>
                    <a:pt x="4976331" y="638474"/>
                  </a:lnTo>
                  <a:lnTo>
                    <a:pt x="103400" y="638474"/>
                  </a:lnTo>
                  <a:lnTo>
                    <a:pt x="63152" y="630348"/>
                  </a:lnTo>
                  <a:lnTo>
                    <a:pt x="30285" y="608188"/>
                  </a:lnTo>
                  <a:lnTo>
                    <a:pt x="8125" y="575321"/>
                  </a:lnTo>
                  <a:lnTo>
                    <a:pt x="0" y="535073"/>
                  </a:lnTo>
                  <a:lnTo>
                    <a:pt x="0" y="103400"/>
                  </a:lnTo>
                  <a:close/>
                </a:path>
              </a:pathLst>
            </a:custGeom>
            <a:ln w="19050">
              <a:solidFill>
                <a:srgbClr val="BC8642"/>
              </a:solidFill>
            </a:ln>
          </p:spPr>
          <p:txBody>
            <a:bodyPr wrap="square" lIns="0" tIns="0" rIns="0" bIns="0" rtlCol="0"/>
            <a:lstStyle/>
            <a:p>
              <a:endParaRPr/>
            </a:p>
          </p:txBody>
        </p:sp>
        <p:pic>
          <p:nvPicPr>
            <p:cNvPr id="11" name="object 11"/>
            <p:cNvPicPr/>
            <p:nvPr/>
          </p:nvPicPr>
          <p:blipFill>
            <a:blip r:embed="rId5" cstate="print"/>
            <a:stretch>
              <a:fillRect/>
            </a:stretch>
          </p:blipFill>
          <p:spPr>
            <a:xfrm>
              <a:off x="3730751" y="6144767"/>
              <a:ext cx="396239" cy="344424"/>
            </a:xfrm>
            <a:prstGeom prst="rect">
              <a:avLst/>
            </a:prstGeom>
          </p:spPr>
        </p:pic>
      </p:grpSp>
      <p:sp>
        <p:nvSpPr>
          <p:cNvPr id="12" name="object 12"/>
          <p:cNvSpPr txBox="1">
            <a:spLocks noGrp="1"/>
          </p:cNvSpPr>
          <p:nvPr>
            <p:ph type="title"/>
          </p:nvPr>
        </p:nvSpPr>
        <p:spPr>
          <a:xfrm>
            <a:off x="1993900" y="676147"/>
            <a:ext cx="8204834"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000000"/>
                </a:solidFill>
              </a:rPr>
              <a:t>CASUALTY</a:t>
            </a:r>
            <a:r>
              <a:rPr sz="3600" spc="-20" dirty="0">
                <a:solidFill>
                  <a:srgbClr val="000000"/>
                </a:solidFill>
              </a:rPr>
              <a:t> </a:t>
            </a:r>
            <a:r>
              <a:rPr sz="3600" spc="-5" dirty="0">
                <a:solidFill>
                  <a:srgbClr val="BC8642"/>
                </a:solidFill>
              </a:rPr>
              <a:t>MONITORING</a:t>
            </a:r>
            <a:r>
              <a:rPr sz="3600" spc="-10" dirty="0">
                <a:solidFill>
                  <a:srgbClr val="BC8642"/>
                </a:solidFill>
              </a:rPr>
              <a:t> </a:t>
            </a:r>
            <a:r>
              <a:rPr sz="3600" spc="-5" dirty="0">
                <a:solidFill>
                  <a:srgbClr val="000000"/>
                </a:solidFill>
              </a:rPr>
              <a:t>OVERVIEW</a:t>
            </a:r>
            <a:endParaRPr sz="3600"/>
          </a:p>
        </p:txBody>
      </p:sp>
      <p:sp>
        <p:nvSpPr>
          <p:cNvPr id="13" name="object 13"/>
          <p:cNvSpPr/>
          <p:nvPr/>
        </p:nvSpPr>
        <p:spPr>
          <a:xfrm>
            <a:off x="4524439" y="3476915"/>
            <a:ext cx="540385" cy="549275"/>
          </a:xfrm>
          <a:custGeom>
            <a:avLst/>
            <a:gdLst/>
            <a:ahLst/>
            <a:cxnLst/>
            <a:rect l="l" t="t" r="r" b="b"/>
            <a:pathLst>
              <a:path w="540385" h="549275">
                <a:moveTo>
                  <a:pt x="270000" y="0"/>
                </a:moveTo>
                <a:lnTo>
                  <a:pt x="221467" y="4421"/>
                </a:lnTo>
                <a:lnTo>
                  <a:pt x="175788" y="17168"/>
                </a:lnTo>
                <a:lnTo>
                  <a:pt x="133726" y="37467"/>
                </a:lnTo>
                <a:lnTo>
                  <a:pt x="96042" y="64542"/>
                </a:lnTo>
                <a:lnTo>
                  <a:pt x="63500" y="97618"/>
                </a:lnTo>
                <a:lnTo>
                  <a:pt x="36863" y="135919"/>
                </a:lnTo>
                <a:lnTo>
                  <a:pt x="16891" y="178672"/>
                </a:lnTo>
                <a:lnTo>
                  <a:pt x="4350" y="225101"/>
                </a:lnTo>
                <a:lnTo>
                  <a:pt x="0" y="274430"/>
                </a:lnTo>
                <a:lnTo>
                  <a:pt x="4350" y="323759"/>
                </a:lnTo>
                <a:lnTo>
                  <a:pt x="16891" y="370187"/>
                </a:lnTo>
                <a:lnTo>
                  <a:pt x="36863" y="412940"/>
                </a:lnTo>
                <a:lnTo>
                  <a:pt x="63500" y="451241"/>
                </a:lnTo>
                <a:lnTo>
                  <a:pt x="96042" y="484317"/>
                </a:lnTo>
                <a:lnTo>
                  <a:pt x="133726" y="511392"/>
                </a:lnTo>
                <a:lnTo>
                  <a:pt x="175788" y="531690"/>
                </a:lnTo>
                <a:lnTo>
                  <a:pt x="221467" y="544438"/>
                </a:lnTo>
                <a:lnTo>
                  <a:pt x="270000" y="548859"/>
                </a:lnTo>
                <a:lnTo>
                  <a:pt x="318533" y="544438"/>
                </a:lnTo>
                <a:lnTo>
                  <a:pt x="364211" y="531690"/>
                </a:lnTo>
                <a:lnTo>
                  <a:pt x="406274" y="511392"/>
                </a:lnTo>
                <a:lnTo>
                  <a:pt x="443957" y="484317"/>
                </a:lnTo>
                <a:lnTo>
                  <a:pt x="476499" y="451241"/>
                </a:lnTo>
                <a:lnTo>
                  <a:pt x="503137" y="412940"/>
                </a:lnTo>
                <a:lnTo>
                  <a:pt x="523108" y="370187"/>
                </a:lnTo>
                <a:lnTo>
                  <a:pt x="535650" y="323759"/>
                </a:lnTo>
                <a:lnTo>
                  <a:pt x="540000" y="274430"/>
                </a:lnTo>
                <a:lnTo>
                  <a:pt x="535650" y="225101"/>
                </a:lnTo>
                <a:lnTo>
                  <a:pt x="523108" y="178672"/>
                </a:lnTo>
                <a:lnTo>
                  <a:pt x="503137" y="135919"/>
                </a:lnTo>
                <a:lnTo>
                  <a:pt x="476499" y="97618"/>
                </a:lnTo>
                <a:lnTo>
                  <a:pt x="443957" y="64542"/>
                </a:lnTo>
                <a:lnTo>
                  <a:pt x="406274" y="37467"/>
                </a:lnTo>
                <a:lnTo>
                  <a:pt x="364211" y="17168"/>
                </a:lnTo>
                <a:lnTo>
                  <a:pt x="318533" y="4421"/>
                </a:lnTo>
                <a:lnTo>
                  <a:pt x="270000" y="0"/>
                </a:lnTo>
                <a:close/>
              </a:path>
            </a:pathLst>
          </a:custGeom>
          <a:solidFill>
            <a:srgbClr val="F26535"/>
          </a:solidFill>
        </p:spPr>
        <p:txBody>
          <a:bodyPr wrap="square" lIns="0" tIns="0" rIns="0" bIns="0" rtlCol="0"/>
          <a:lstStyle/>
          <a:p>
            <a:endParaRPr/>
          </a:p>
        </p:txBody>
      </p:sp>
      <p:sp>
        <p:nvSpPr>
          <p:cNvPr id="14" name="object 14"/>
          <p:cNvSpPr/>
          <p:nvPr/>
        </p:nvSpPr>
        <p:spPr>
          <a:xfrm>
            <a:off x="439973" y="4168042"/>
            <a:ext cx="1003935" cy="375920"/>
          </a:xfrm>
          <a:custGeom>
            <a:avLst/>
            <a:gdLst/>
            <a:ahLst/>
            <a:cxnLst/>
            <a:rect l="l" t="t" r="r" b="b"/>
            <a:pathLst>
              <a:path w="1003935" h="375920">
                <a:moveTo>
                  <a:pt x="815583" y="0"/>
                </a:moveTo>
                <a:lnTo>
                  <a:pt x="187855" y="0"/>
                </a:lnTo>
                <a:lnTo>
                  <a:pt x="137916" y="6710"/>
                </a:lnTo>
                <a:lnTo>
                  <a:pt x="93041" y="25648"/>
                </a:lnTo>
                <a:lnTo>
                  <a:pt x="55021" y="55022"/>
                </a:lnTo>
                <a:lnTo>
                  <a:pt x="25647" y="93042"/>
                </a:lnTo>
                <a:lnTo>
                  <a:pt x="6710" y="137917"/>
                </a:lnTo>
                <a:lnTo>
                  <a:pt x="0" y="187855"/>
                </a:lnTo>
                <a:lnTo>
                  <a:pt x="6710" y="237795"/>
                </a:lnTo>
                <a:lnTo>
                  <a:pt x="25647" y="282670"/>
                </a:lnTo>
                <a:lnTo>
                  <a:pt x="55021" y="320690"/>
                </a:lnTo>
                <a:lnTo>
                  <a:pt x="93041" y="350063"/>
                </a:lnTo>
                <a:lnTo>
                  <a:pt x="137916" y="369001"/>
                </a:lnTo>
                <a:lnTo>
                  <a:pt x="187855" y="375711"/>
                </a:lnTo>
                <a:lnTo>
                  <a:pt x="815581" y="375712"/>
                </a:lnTo>
                <a:lnTo>
                  <a:pt x="865521" y="369002"/>
                </a:lnTo>
                <a:lnTo>
                  <a:pt x="910396" y="350065"/>
                </a:lnTo>
                <a:lnTo>
                  <a:pt x="948416" y="320691"/>
                </a:lnTo>
                <a:lnTo>
                  <a:pt x="977790" y="282671"/>
                </a:lnTo>
                <a:lnTo>
                  <a:pt x="996727" y="237796"/>
                </a:lnTo>
                <a:lnTo>
                  <a:pt x="1003439" y="187857"/>
                </a:lnTo>
                <a:lnTo>
                  <a:pt x="996729" y="137917"/>
                </a:lnTo>
                <a:lnTo>
                  <a:pt x="977791" y="93042"/>
                </a:lnTo>
                <a:lnTo>
                  <a:pt x="948417" y="55022"/>
                </a:lnTo>
                <a:lnTo>
                  <a:pt x="910397" y="25648"/>
                </a:lnTo>
                <a:lnTo>
                  <a:pt x="865522" y="6710"/>
                </a:lnTo>
                <a:lnTo>
                  <a:pt x="815583" y="0"/>
                </a:lnTo>
                <a:close/>
              </a:path>
            </a:pathLst>
          </a:custGeom>
          <a:solidFill>
            <a:srgbClr val="8BB7CD"/>
          </a:solidFill>
        </p:spPr>
        <p:txBody>
          <a:bodyPr wrap="square" lIns="0" tIns="0" rIns="0" bIns="0" rtlCol="0"/>
          <a:lstStyle/>
          <a:p>
            <a:endParaRPr/>
          </a:p>
        </p:txBody>
      </p:sp>
      <p:sp>
        <p:nvSpPr>
          <p:cNvPr id="15" name="object 15"/>
          <p:cNvSpPr txBox="1"/>
          <p:nvPr/>
        </p:nvSpPr>
        <p:spPr>
          <a:xfrm>
            <a:off x="391457" y="2735579"/>
            <a:ext cx="2268220" cy="1747520"/>
          </a:xfrm>
          <a:prstGeom prst="rect">
            <a:avLst/>
          </a:prstGeom>
        </p:spPr>
        <p:txBody>
          <a:bodyPr vert="horz" wrap="square" lIns="0" tIns="12700" rIns="0" bIns="0" rtlCol="0">
            <a:spAutoFit/>
          </a:bodyPr>
          <a:lstStyle/>
          <a:p>
            <a:pPr marL="12700">
              <a:lnSpc>
                <a:spcPct val="100000"/>
              </a:lnSpc>
              <a:spcBef>
                <a:spcPts val="100"/>
              </a:spcBef>
            </a:pPr>
            <a:r>
              <a:rPr sz="2000" b="1" dirty="0">
                <a:latin typeface="Arial"/>
                <a:cs typeface="Arial"/>
              </a:rPr>
              <a:t>END-TIDAL</a:t>
            </a:r>
            <a:endParaRPr sz="2000">
              <a:latin typeface="Arial"/>
              <a:cs typeface="Arial"/>
            </a:endParaRPr>
          </a:p>
          <a:p>
            <a:pPr marL="12700">
              <a:lnSpc>
                <a:spcPct val="100000"/>
              </a:lnSpc>
            </a:pPr>
            <a:r>
              <a:rPr sz="2000" b="1" spc="-5" dirty="0">
                <a:latin typeface="Arial"/>
                <a:cs typeface="Arial"/>
              </a:rPr>
              <a:t>CO2</a:t>
            </a:r>
            <a:r>
              <a:rPr sz="2000" b="1" spc="-65" dirty="0">
                <a:latin typeface="Arial"/>
                <a:cs typeface="Arial"/>
              </a:rPr>
              <a:t> </a:t>
            </a:r>
            <a:r>
              <a:rPr sz="2000" b="1" spc="-5" dirty="0">
                <a:latin typeface="Arial"/>
                <a:cs typeface="Arial"/>
              </a:rPr>
              <a:t>MONITORING</a:t>
            </a:r>
            <a:endParaRPr sz="2000">
              <a:latin typeface="Arial"/>
              <a:cs typeface="Arial"/>
            </a:endParaRPr>
          </a:p>
          <a:p>
            <a:pPr marL="71120">
              <a:lnSpc>
                <a:spcPct val="100000"/>
              </a:lnSpc>
              <a:spcBef>
                <a:spcPts val="1095"/>
              </a:spcBef>
              <a:tabLst>
                <a:tab pos="1103630" algn="l"/>
              </a:tabLst>
            </a:pPr>
            <a:r>
              <a:rPr sz="4200" baseline="-2976" dirty="0">
                <a:solidFill>
                  <a:srgbClr val="2E3334"/>
                </a:solidFill>
                <a:latin typeface="Arial Black"/>
                <a:cs typeface="Arial Black"/>
              </a:rPr>
              <a:t>M</a:t>
            </a:r>
            <a:r>
              <a:rPr sz="4200" spc="187" baseline="-2976" dirty="0">
                <a:solidFill>
                  <a:srgbClr val="2E3334"/>
                </a:solidFill>
                <a:latin typeface="Arial Black"/>
                <a:cs typeface="Arial Black"/>
              </a:rPr>
              <a:t> </a:t>
            </a:r>
            <a:r>
              <a:rPr sz="2800" dirty="0">
                <a:solidFill>
                  <a:srgbClr val="FFFFFF"/>
                </a:solidFill>
                <a:latin typeface="Arial Black"/>
                <a:cs typeface="Arial Black"/>
              </a:rPr>
              <a:t>A	R</a:t>
            </a:r>
            <a:r>
              <a:rPr sz="2800" spc="175" dirty="0">
                <a:solidFill>
                  <a:srgbClr val="FFFFFF"/>
                </a:solidFill>
                <a:latin typeface="Arial Black"/>
                <a:cs typeface="Arial Black"/>
              </a:rPr>
              <a:t> </a:t>
            </a:r>
            <a:r>
              <a:rPr sz="2800" spc="-5" dirty="0">
                <a:solidFill>
                  <a:srgbClr val="2E3334"/>
                </a:solidFill>
                <a:latin typeface="Arial Black"/>
                <a:cs typeface="Arial Black"/>
              </a:rPr>
              <a:t>CH</a:t>
            </a:r>
            <a:endParaRPr sz="2800">
              <a:latin typeface="Arial Black"/>
              <a:cs typeface="Arial Black"/>
            </a:endParaRPr>
          </a:p>
          <a:p>
            <a:pPr marL="237490">
              <a:lnSpc>
                <a:spcPct val="100000"/>
              </a:lnSpc>
              <a:spcBef>
                <a:spcPts val="2500"/>
              </a:spcBef>
            </a:pPr>
            <a:r>
              <a:rPr sz="1500" b="1" spc="-5" dirty="0">
                <a:solidFill>
                  <a:srgbClr val="FFFFFF"/>
                </a:solidFill>
                <a:latin typeface="Arial"/>
                <a:cs typeface="Arial"/>
              </a:rPr>
              <a:t>Airway</a:t>
            </a:r>
            <a:endParaRPr sz="1500">
              <a:latin typeface="Arial"/>
              <a:cs typeface="Arial"/>
            </a:endParaRPr>
          </a:p>
        </p:txBody>
      </p:sp>
      <p:sp>
        <p:nvSpPr>
          <p:cNvPr id="16" name="object 16"/>
          <p:cNvSpPr/>
          <p:nvPr/>
        </p:nvSpPr>
        <p:spPr>
          <a:xfrm>
            <a:off x="3463023" y="4646649"/>
            <a:ext cx="2759075" cy="375920"/>
          </a:xfrm>
          <a:custGeom>
            <a:avLst/>
            <a:gdLst/>
            <a:ahLst/>
            <a:cxnLst/>
            <a:rect l="l" t="t" r="r" b="b"/>
            <a:pathLst>
              <a:path w="2759075" h="375920">
                <a:moveTo>
                  <a:pt x="2571179" y="0"/>
                </a:moveTo>
                <a:lnTo>
                  <a:pt x="187854" y="0"/>
                </a:lnTo>
                <a:lnTo>
                  <a:pt x="137915" y="6710"/>
                </a:lnTo>
                <a:lnTo>
                  <a:pt x="93040" y="25647"/>
                </a:lnTo>
                <a:lnTo>
                  <a:pt x="55021" y="55021"/>
                </a:lnTo>
                <a:lnTo>
                  <a:pt x="25647" y="93041"/>
                </a:lnTo>
                <a:lnTo>
                  <a:pt x="6710" y="137916"/>
                </a:lnTo>
                <a:lnTo>
                  <a:pt x="0" y="187855"/>
                </a:lnTo>
                <a:lnTo>
                  <a:pt x="6710" y="237795"/>
                </a:lnTo>
                <a:lnTo>
                  <a:pt x="25647" y="282670"/>
                </a:lnTo>
                <a:lnTo>
                  <a:pt x="55021" y="320690"/>
                </a:lnTo>
                <a:lnTo>
                  <a:pt x="93040" y="350063"/>
                </a:lnTo>
                <a:lnTo>
                  <a:pt x="137915" y="369001"/>
                </a:lnTo>
                <a:lnTo>
                  <a:pt x="187854" y="375711"/>
                </a:lnTo>
                <a:lnTo>
                  <a:pt x="2571179" y="375711"/>
                </a:lnTo>
                <a:lnTo>
                  <a:pt x="2621118" y="369001"/>
                </a:lnTo>
                <a:lnTo>
                  <a:pt x="2665993" y="350063"/>
                </a:lnTo>
                <a:lnTo>
                  <a:pt x="2704012" y="320690"/>
                </a:lnTo>
                <a:lnTo>
                  <a:pt x="2733386" y="282670"/>
                </a:lnTo>
                <a:lnTo>
                  <a:pt x="2752323" y="237795"/>
                </a:lnTo>
                <a:lnTo>
                  <a:pt x="2759034" y="187855"/>
                </a:lnTo>
                <a:lnTo>
                  <a:pt x="2752323" y="137916"/>
                </a:lnTo>
                <a:lnTo>
                  <a:pt x="2733386" y="93041"/>
                </a:lnTo>
                <a:lnTo>
                  <a:pt x="2704012" y="55021"/>
                </a:lnTo>
                <a:lnTo>
                  <a:pt x="2665993" y="25647"/>
                </a:lnTo>
                <a:lnTo>
                  <a:pt x="2621118" y="6710"/>
                </a:lnTo>
                <a:lnTo>
                  <a:pt x="2571179" y="0"/>
                </a:lnTo>
                <a:close/>
              </a:path>
            </a:pathLst>
          </a:custGeom>
          <a:solidFill>
            <a:srgbClr val="A1A6AA"/>
          </a:solidFill>
        </p:spPr>
        <p:txBody>
          <a:bodyPr wrap="square" lIns="0" tIns="0" rIns="0" bIns="0" rtlCol="0"/>
          <a:lstStyle/>
          <a:p>
            <a:endParaRPr/>
          </a:p>
        </p:txBody>
      </p:sp>
      <p:sp>
        <p:nvSpPr>
          <p:cNvPr id="17" name="object 17"/>
          <p:cNvSpPr txBox="1"/>
          <p:nvPr/>
        </p:nvSpPr>
        <p:spPr>
          <a:xfrm>
            <a:off x="3613344" y="4707128"/>
            <a:ext cx="2291080" cy="254000"/>
          </a:xfrm>
          <a:prstGeom prst="rect">
            <a:avLst/>
          </a:prstGeom>
        </p:spPr>
        <p:txBody>
          <a:bodyPr vert="horz" wrap="square" lIns="0" tIns="12700" rIns="0" bIns="0" rtlCol="0">
            <a:spAutoFit/>
          </a:bodyPr>
          <a:lstStyle/>
          <a:p>
            <a:pPr marL="12700">
              <a:lnSpc>
                <a:spcPct val="100000"/>
              </a:lnSpc>
              <a:spcBef>
                <a:spcPts val="100"/>
              </a:spcBef>
            </a:pPr>
            <a:r>
              <a:rPr sz="1500" b="1" spc="-5" dirty="0">
                <a:solidFill>
                  <a:srgbClr val="FFFFFF"/>
                </a:solidFill>
                <a:latin typeface="Arial"/>
                <a:cs typeface="Arial"/>
              </a:rPr>
              <a:t>Prolonged</a:t>
            </a:r>
            <a:r>
              <a:rPr sz="1500" b="1" spc="-35" dirty="0">
                <a:solidFill>
                  <a:srgbClr val="FFFFFF"/>
                </a:solidFill>
                <a:latin typeface="Arial"/>
                <a:cs typeface="Arial"/>
              </a:rPr>
              <a:t> </a:t>
            </a:r>
            <a:r>
              <a:rPr sz="1500" b="1" spc="-5" dirty="0">
                <a:solidFill>
                  <a:srgbClr val="FFFFFF"/>
                </a:solidFill>
                <a:latin typeface="Arial"/>
                <a:cs typeface="Arial"/>
              </a:rPr>
              <a:t>Casualty</a:t>
            </a:r>
            <a:r>
              <a:rPr sz="1500" b="1" spc="-30" dirty="0">
                <a:solidFill>
                  <a:srgbClr val="FFFFFF"/>
                </a:solidFill>
                <a:latin typeface="Arial"/>
                <a:cs typeface="Arial"/>
              </a:rPr>
              <a:t> </a:t>
            </a:r>
            <a:r>
              <a:rPr sz="1500" b="1" dirty="0">
                <a:solidFill>
                  <a:srgbClr val="FFFFFF"/>
                </a:solidFill>
                <a:latin typeface="Arial"/>
                <a:cs typeface="Arial"/>
              </a:rPr>
              <a:t>Care</a:t>
            </a:r>
            <a:endParaRPr sz="1500">
              <a:latin typeface="Arial"/>
              <a:cs typeface="Arial"/>
            </a:endParaRPr>
          </a:p>
        </p:txBody>
      </p:sp>
      <p:sp>
        <p:nvSpPr>
          <p:cNvPr id="18" name="object 18"/>
          <p:cNvSpPr/>
          <p:nvPr/>
        </p:nvSpPr>
        <p:spPr>
          <a:xfrm>
            <a:off x="441265" y="5640542"/>
            <a:ext cx="2759075" cy="375920"/>
          </a:xfrm>
          <a:custGeom>
            <a:avLst/>
            <a:gdLst/>
            <a:ahLst/>
            <a:cxnLst/>
            <a:rect l="l" t="t" r="r" b="b"/>
            <a:pathLst>
              <a:path w="2759075" h="375920">
                <a:moveTo>
                  <a:pt x="2571179" y="0"/>
                </a:moveTo>
                <a:lnTo>
                  <a:pt x="187855" y="0"/>
                </a:lnTo>
                <a:lnTo>
                  <a:pt x="137915" y="6710"/>
                </a:lnTo>
                <a:lnTo>
                  <a:pt x="93041" y="25647"/>
                </a:lnTo>
                <a:lnTo>
                  <a:pt x="55021" y="55021"/>
                </a:lnTo>
                <a:lnTo>
                  <a:pt x="25647" y="93041"/>
                </a:lnTo>
                <a:lnTo>
                  <a:pt x="6710" y="137916"/>
                </a:lnTo>
                <a:lnTo>
                  <a:pt x="0" y="187855"/>
                </a:lnTo>
                <a:lnTo>
                  <a:pt x="6710" y="237794"/>
                </a:lnTo>
                <a:lnTo>
                  <a:pt x="25647" y="282669"/>
                </a:lnTo>
                <a:lnTo>
                  <a:pt x="55021" y="320689"/>
                </a:lnTo>
                <a:lnTo>
                  <a:pt x="93041" y="350063"/>
                </a:lnTo>
                <a:lnTo>
                  <a:pt x="137915" y="369000"/>
                </a:lnTo>
                <a:lnTo>
                  <a:pt x="187855" y="375710"/>
                </a:lnTo>
                <a:lnTo>
                  <a:pt x="2571179" y="375710"/>
                </a:lnTo>
                <a:lnTo>
                  <a:pt x="2621118" y="369000"/>
                </a:lnTo>
                <a:lnTo>
                  <a:pt x="2665993" y="350063"/>
                </a:lnTo>
                <a:lnTo>
                  <a:pt x="2704013" y="320689"/>
                </a:lnTo>
                <a:lnTo>
                  <a:pt x="2733387" y="282669"/>
                </a:lnTo>
                <a:lnTo>
                  <a:pt x="2752324" y="237794"/>
                </a:lnTo>
                <a:lnTo>
                  <a:pt x="2759034" y="187855"/>
                </a:lnTo>
                <a:lnTo>
                  <a:pt x="2752324" y="137916"/>
                </a:lnTo>
                <a:lnTo>
                  <a:pt x="2733387" y="93041"/>
                </a:lnTo>
                <a:lnTo>
                  <a:pt x="2704013" y="55021"/>
                </a:lnTo>
                <a:lnTo>
                  <a:pt x="2665993" y="25647"/>
                </a:lnTo>
                <a:lnTo>
                  <a:pt x="2621118" y="6710"/>
                </a:lnTo>
                <a:lnTo>
                  <a:pt x="2571179" y="0"/>
                </a:lnTo>
                <a:close/>
              </a:path>
            </a:pathLst>
          </a:custGeom>
          <a:solidFill>
            <a:srgbClr val="A1A6AA"/>
          </a:solidFill>
        </p:spPr>
        <p:txBody>
          <a:bodyPr wrap="square" lIns="0" tIns="0" rIns="0" bIns="0" rtlCol="0"/>
          <a:lstStyle/>
          <a:p>
            <a:endParaRPr/>
          </a:p>
        </p:txBody>
      </p:sp>
      <p:sp>
        <p:nvSpPr>
          <p:cNvPr id="19" name="object 19"/>
          <p:cNvSpPr/>
          <p:nvPr/>
        </p:nvSpPr>
        <p:spPr>
          <a:xfrm>
            <a:off x="3300662" y="1217800"/>
            <a:ext cx="38100" cy="4458970"/>
          </a:xfrm>
          <a:custGeom>
            <a:avLst/>
            <a:gdLst/>
            <a:ahLst/>
            <a:cxnLst/>
            <a:rect l="l" t="t" r="r" b="b"/>
            <a:pathLst>
              <a:path w="38100" h="4458970">
                <a:moveTo>
                  <a:pt x="19051" y="0"/>
                </a:moveTo>
                <a:lnTo>
                  <a:pt x="11636" y="1496"/>
                </a:lnTo>
                <a:lnTo>
                  <a:pt x="5581" y="5579"/>
                </a:lnTo>
                <a:lnTo>
                  <a:pt x="1498" y="11634"/>
                </a:lnTo>
                <a:lnTo>
                  <a:pt x="1" y="19088"/>
                </a:lnTo>
                <a:lnTo>
                  <a:pt x="1498" y="26503"/>
                </a:lnTo>
                <a:lnTo>
                  <a:pt x="5581" y="32558"/>
                </a:lnTo>
                <a:lnTo>
                  <a:pt x="11636" y="36641"/>
                </a:lnTo>
                <a:lnTo>
                  <a:pt x="19051" y="38138"/>
                </a:lnTo>
                <a:lnTo>
                  <a:pt x="26466" y="36641"/>
                </a:lnTo>
                <a:lnTo>
                  <a:pt x="32521" y="32558"/>
                </a:lnTo>
                <a:lnTo>
                  <a:pt x="36604" y="26503"/>
                </a:lnTo>
                <a:lnTo>
                  <a:pt x="38101" y="19050"/>
                </a:lnTo>
                <a:lnTo>
                  <a:pt x="36604" y="11634"/>
                </a:lnTo>
                <a:lnTo>
                  <a:pt x="32521" y="5579"/>
                </a:lnTo>
                <a:lnTo>
                  <a:pt x="26466" y="1496"/>
                </a:lnTo>
                <a:lnTo>
                  <a:pt x="19051" y="0"/>
                </a:lnTo>
                <a:close/>
              </a:path>
              <a:path w="38100" h="4458970">
                <a:moveTo>
                  <a:pt x="19051" y="152438"/>
                </a:moveTo>
                <a:lnTo>
                  <a:pt x="11636" y="153935"/>
                </a:lnTo>
                <a:lnTo>
                  <a:pt x="5581" y="158017"/>
                </a:lnTo>
                <a:lnTo>
                  <a:pt x="1498" y="164072"/>
                </a:lnTo>
                <a:lnTo>
                  <a:pt x="1" y="171526"/>
                </a:lnTo>
                <a:lnTo>
                  <a:pt x="1498" y="178941"/>
                </a:lnTo>
                <a:lnTo>
                  <a:pt x="5581" y="184996"/>
                </a:lnTo>
                <a:lnTo>
                  <a:pt x="11636" y="189079"/>
                </a:lnTo>
                <a:lnTo>
                  <a:pt x="19051" y="190576"/>
                </a:lnTo>
                <a:lnTo>
                  <a:pt x="26466" y="189079"/>
                </a:lnTo>
                <a:lnTo>
                  <a:pt x="32521" y="184996"/>
                </a:lnTo>
                <a:lnTo>
                  <a:pt x="36604" y="178941"/>
                </a:lnTo>
                <a:lnTo>
                  <a:pt x="38101" y="171488"/>
                </a:lnTo>
                <a:lnTo>
                  <a:pt x="36604" y="164072"/>
                </a:lnTo>
                <a:lnTo>
                  <a:pt x="32521" y="158017"/>
                </a:lnTo>
                <a:lnTo>
                  <a:pt x="26466" y="153935"/>
                </a:lnTo>
                <a:lnTo>
                  <a:pt x="19051" y="152438"/>
                </a:lnTo>
                <a:close/>
              </a:path>
              <a:path w="38100" h="4458970">
                <a:moveTo>
                  <a:pt x="19051" y="304876"/>
                </a:moveTo>
                <a:lnTo>
                  <a:pt x="11636" y="306373"/>
                </a:lnTo>
                <a:lnTo>
                  <a:pt x="5581" y="310455"/>
                </a:lnTo>
                <a:lnTo>
                  <a:pt x="1498" y="316510"/>
                </a:lnTo>
                <a:lnTo>
                  <a:pt x="1" y="323964"/>
                </a:lnTo>
                <a:lnTo>
                  <a:pt x="1498" y="331379"/>
                </a:lnTo>
                <a:lnTo>
                  <a:pt x="5581" y="337434"/>
                </a:lnTo>
                <a:lnTo>
                  <a:pt x="11636" y="341517"/>
                </a:lnTo>
                <a:lnTo>
                  <a:pt x="19051" y="343014"/>
                </a:lnTo>
                <a:lnTo>
                  <a:pt x="26466" y="341517"/>
                </a:lnTo>
                <a:lnTo>
                  <a:pt x="32521" y="337434"/>
                </a:lnTo>
                <a:lnTo>
                  <a:pt x="36604" y="331379"/>
                </a:lnTo>
                <a:lnTo>
                  <a:pt x="38101" y="323926"/>
                </a:lnTo>
                <a:lnTo>
                  <a:pt x="36604" y="316510"/>
                </a:lnTo>
                <a:lnTo>
                  <a:pt x="32521" y="310455"/>
                </a:lnTo>
                <a:lnTo>
                  <a:pt x="26466" y="306373"/>
                </a:lnTo>
                <a:lnTo>
                  <a:pt x="19051" y="304876"/>
                </a:lnTo>
                <a:close/>
              </a:path>
              <a:path w="38100" h="4458970">
                <a:moveTo>
                  <a:pt x="19051" y="457314"/>
                </a:moveTo>
                <a:lnTo>
                  <a:pt x="11636" y="458811"/>
                </a:lnTo>
                <a:lnTo>
                  <a:pt x="5581" y="462893"/>
                </a:lnTo>
                <a:lnTo>
                  <a:pt x="1498" y="468948"/>
                </a:lnTo>
                <a:lnTo>
                  <a:pt x="1" y="476402"/>
                </a:lnTo>
                <a:lnTo>
                  <a:pt x="1498" y="483817"/>
                </a:lnTo>
                <a:lnTo>
                  <a:pt x="5581" y="489872"/>
                </a:lnTo>
                <a:lnTo>
                  <a:pt x="11636" y="493955"/>
                </a:lnTo>
                <a:lnTo>
                  <a:pt x="19051" y="495452"/>
                </a:lnTo>
                <a:lnTo>
                  <a:pt x="26466" y="493955"/>
                </a:lnTo>
                <a:lnTo>
                  <a:pt x="32521" y="489872"/>
                </a:lnTo>
                <a:lnTo>
                  <a:pt x="36604" y="483817"/>
                </a:lnTo>
                <a:lnTo>
                  <a:pt x="38101" y="476364"/>
                </a:lnTo>
                <a:lnTo>
                  <a:pt x="36604" y="468948"/>
                </a:lnTo>
                <a:lnTo>
                  <a:pt x="32521" y="462893"/>
                </a:lnTo>
                <a:lnTo>
                  <a:pt x="26466" y="458811"/>
                </a:lnTo>
                <a:lnTo>
                  <a:pt x="19051" y="457314"/>
                </a:lnTo>
                <a:close/>
              </a:path>
              <a:path w="38100" h="4458970">
                <a:moveTo>
                  <a:pt x="19051" y="609752"/>
                </a:moveTo>
                <a:lnTo>
                  <a:pt x="11636" y="611249"/>
                </a:lnTo>
                <a:lnTo>
                  <a:pt x="5581" y="615331"/>
                </a:lnTo>
                <a:lnTo>
                  <a:pt x="1498" y="621386"/>
                </a:lnTo>
                <a:lnTo>
                  <a:pt x="1" y="628840"/>
                </a:lnTo>
                <a:lnTo>
                  <a:pt x="1498" y="636255"/>
                </a:lnTo>
                <a:lnTo>
                  <a:pt x="5581" y="642310"/>
                </a:lnTo>
                <a:lnTo>
                  <a:pt x="11636" y="646393"/>
                </a:lnTo>
                <a:lnTo>
                  <a:pt x="19051" y="647890"/>
                </a:lnTo>
                <a:lnTo>
                  <a:pt x="26466" y="646393"/>
                </a:lnTo>
                <a:lnTo>
                  <a:pt x="32521" y="642310"/>
                </a:lnTo>
                <a:lnTo>
                  <a:pt x="36604" y="636255"/>
                </a:lnTo>
                <a:lnTo>
                  <a:pt x="38101" y="628802"/>
                </a:lnTo>
                <a:lnTo>
                  <a:pt x="36604" y="621386"/>
                </a:lnTo>
                <a:lnTo>
                  <a:pt x="32521" y="615331"/>
                </a:lnTo>
                <a:lnTo>
                  <a:pt x="26466" y="611249"/>
                </a:lnTo>
                <a:lnTo>
                  <a:pt x="19051" y="609752"/>
                </a:lnTo>
                <a:close/>
              </a:path>
              <a:path w="38100" h="4458970">
                <a:moveTo>
                  <a:pt x="19051" y="762190"/>
                </a:moveTo>
                <a:lnTo>
                  <a:pt x="11636" y="763687"/>
                </a:lnTo>
                <a:lnTo>
                  <a:pt x="5581" y="767769"/>
                </a:lnTo>
                <a:lnTo>
                  <a:pt x="1498" y="773824"/>
                </a:lnTo>
                <a:lnTo>
                  <a:pt x="1" y="781278"/>
                </a:lnTo>
                <a:lnTo>
                  <a:pt x="1498" y="788693"/>
                </a:lnTo>
                <a:lnTo>
                  <a:pt x="5581" y="794748"/>
                </a:lnTo>
                <a:lnTo>
                  <a:pt x="11636" y="798831"/>
                </a:lnTo>
                <a:lnTo>
                  <a:pt x="19051" y="800328"/>
                </a:lnTo>
                <a:lnTo>
                  <a:pt x="26466" y="798831"/>
                </a:lnTo>
                <a:lnTo>
                  <a:pt x="32521" y="794748"/>
                </a:lnTo>
                <a:lnTo>
                  <a:pt x="36604" y="788693"/>
                </a:lnTo>
                <a:lnTo>
                  <a:pt x="38101" y="781240"/>
                </a:lnTo>
                <a:lnTo>
                  <a:pt x="36604" y="773824"/>
                </a:lnTo>
                <a:lnTo>
                  <a:pt x="32521" y="767769"/>
                </a:lnTo>
                <a:lnTo>
                  <a:pt x="26466" y="763687"/>
                </a:lnTo>
                <a:lnTo>
                  <a:pt x="19051" y="762190"/>
                </a:lnTo>
                <a:close/>
              </a:path>
              <a:path w="38100" h="4458970">
                <a:moveTo>
                  <a:pt x="19051" y="914628"/>
                </a:moveTo>
                <a:lnTo>
                  <a:pt x="11636" y="916125"/>
                </a:lnTo>
                <a:lnTo>
                  <a:pt x="5581" y="920207"/>
                </a:lnTo>
                <a:lnTo>
                  <a:pt x="1498" y="926263"/>
                </a:lnTo>
                <a:lnTo>
                  <a:pt x="1" y="933716"/>
                </a:lnTo>
                <a:lnTo>
                  <a:pt x="1498" y="941131"/>
                </a:lnTo>
                <a:lnTo>
                  <a:pt x="5581" y="947186"/>
                </a:lnTo>
                <a:lnTo>
                  <a:pt x="11636" y="951269"/>
                </a:lnTo>
                <a:lnTo>
                  <a:pt x="19051" y="952766"/>
                </a:lnTo>
                <a:lnTo>
                  <a:pt x="26466" y="951269"/>
                </a:lnTo>
                <a:lnTo>
                  <a:pt x="32521" y="947186"/>
                </a:lnTo>
                <a:lnTo>
                  <a:pt x="36604" y="941131"/>
                </a:lnTo>
                <a:lnTo>
                  <a:pt x="38101" y="933678"/>
                </a:lnTo>
                <a:lnTo>
                  <a:pt x="36604" y="926263"/>
                </a:lnTo>
                <a:lnTo>
                  <a:pt x="32521" y="920207"/>
                </a:lnTo>
                <a:lnTo>
                  <a:pt x="26466" y="916125"/>
                </a:lnTo>
                <a:lnTo>
                  <a:pt x="19051" y="914628"/>
                </a:lnTo>
                <a:close/>
              </a:path>
              <a:path w="38100" h="4458970">
                <a:moveTo>
                  <a:pt x="19051" y="1067066"/>
                </a:moveTo>
                <a:lnTo>
                  <a:pt x="11636" y="1068563"/>
                </a:lnTo>
                <a:lnTo>
                  <a:pt x="5581" y="1072645"/>
                </a:lnTo>
                <a:lnTo>
                  <a:pt x="1498" y="1078701"/>
                </a:lnTo>
                <a:lnTo>
                  <a:pt x="1" y="1086154"/>
                </a:lnTo>
                <a:lnTo>
                  <a:pt x="1498" y="1093569"/>
                </a:lnTo>
                <a:lnTo>
                  <a:pt x="5581" y="1099625"/>
                </a:lnTo>
                <a:lnTo>
                  <a:pt x="11636" y="1103707"/>
                </a:lnTo>
                <a:lnTo>
                  <a:pt x="19051" y="1105204"/>
                </a:lnTo>
                <a:lnTo>
                  <a:pt x="26466" y="1103707"/>
                </a:lnTo>
                <a:lnTo>
                  <a:pt x="32521" y="1099625"/>
                </a:lnTo>
                <a:lnTo>
                  <a:pt x="36604" y="1093569"/>
                </a:lnTo>
                <a:lnTo>
                  <a:pt x="38101" y="1086116"/>
                </a:lnTo>
                <a:lnTo>
                  <a:pt x="36604" y="1078701"/>
                </a:lnTo>
                <a:lnTo>
                  <a:pt x="32521" y="1072645"/>
                </a:lnTo>
                <a:lnTo>
                  <a:pt x="26466" y="1068563"/>
                </a:lnTo>
                <a:lnTo>
                  <a:pt x="19051" y="1067066"/>
                </a:lnTo>
                <a:close/>
              </a:path>
              <a:path w="38100" h="4458970">
                <a:moveTo>
                  <a:pt x="19051" y="1219504"/>
                </a:moveTo>
                <a:lnTo>
                  <a:pt x="11636" y="1221001"/>
                </a:lnTo>
                <a:lnTo>
                  <a:pt x="5581" y="1225084"/>
                </a:lnTo>
                <a:lnTo>
                  <a:pt x="1498" y="1231139"/>
                </a:lnTo>
                <a:lnTo>
                  <a:pt x="1" y="1238592"/>
                </a:lnTo>
                <a:lnTo>
                  <a:pt x="1498" y="1246007"/>
                </a:lnTo>
                <a:lnTo>
                  <a:pt x="5581" y="1252063"/>
                </a:lnTo>
                <a:lnTo>
                  <a:pt x="11636" y="1256145"/>
                </a:lnTo>
                <a:lnTo>
                  <a:pt x="19051" y="1257642"/>
                </a:lnTo>
                <a:lnTo>
                  <a:pt x="26466" y="1256145"/>
                </a:lnTo>
                <a:lnTo>
                  <a:pt x="32521" y="1252063"/>
                </a:lnTo>
                <a:lnTo>
                  <a:pt x="36604" y="1246007"/>
                </a:lnTo>
                <a:lnTo>
                  <a:pt x="38101" y="1238554"/>
                </a:lnTo>
                <a:lnTo>
                  <a:pt x="36604" y="1231139"/>
                </a:lnTo>
                <a:lnTo>
                  <a:pt x="32521" y="1225084"/>
                </a:lnTo>
                <a:lnTo>
                  <a:pt x="26466" y="1221001"/>
                </a:lnTo>
                <a:lnTo>
                  <a:pt x="19051" y="1219504"/>
                </a:lnTo>
                <a:close/>
              </a:path>
              <a:path w="38100" h="4458970">
                <a:moveTo>
                  <a:pt x="19051" y="1371942"/>
                </a:moveTo>
                <a:lnTo>
                  <a:pt x="11635" y="1373439"/>
                </a:lnTo>
                <a:lnTo>
                  <a:pt x="5580" y="1377522"/>
                </a:lnTo>
                <a:lnTo>
                  <a:pt x="1498" y="1383577"/>
                </a:lnTo>
                <a:lnTo>
                  <a:pt x="1" y="1391031"/>
                </a:lnTo>
                <a:lnTo>
                  <a:pt x="1498" y="1398445"/>
                </a:lnTo>
                <a:lnTo>
                  <a:pt x="5580" y="1404501"/>
                </a:lnTo>
                <a:lnTo>
                  <a:pt x="11635" y="1408583"/>
                </a:lnTo>
                <a:lnTo>
                  <a:pt x="19051" y="1410081"/>
                </a:lnTo>
                <a:lnTo>
                  <a:pt x="26466" y="1408583"/>
                </a:lnTo>
                <a:lnTo>
                  <a:pt x="32521" y="1404501"/>
                </a:lnTo>
                <a:lnTo>
                  <a:pt x="36604" y="1398445"/>
                </a:lnTo>
                <a:lnTo>
                  <a:pt x="38101" y="1390992"/>
                </a:lnTo>
                <a:lnTo>
                  <a:pt x="36604" y="1383577"/>
                </a:lnTo>
                <a:lnTo>
                  <a:pt x="32521" y="1377522"/>
                </a:lnTo>
                <a:lnTo>
                  <a:pt x="26466" y="1373439"/>
                </a:lnTo>
                <a:lnTo>
                  <a:pt x="19051" y="1371942"/>
                </a:lnTo>
                <a:close/>
              </a:path>
              <a:path w="38100" h="4458970">
                <a:moveTo>
                  <a:pt x="19051" y="1524381"/>
                </a:moveTo>
                <a:lnTo>
                  <a:pt x="11635" y="1525877"/>
                </a:lnTo>
                <a:lnTo>
                  <a:pt x="5580" y="1529960"/>
                </a:lnTo>
                <a:lnTo>
                  <a:pt x="1498" y="1536015"/>
                </a:lnTo>
                <a:lnTo>
                  <a:pt x="1" y="1543469"/>
                </a:lnTo>
                <a:lnTo>
                  <a:pt x="1498" y="1550884"/>
                </a:lnTo>
                <a:lnTo>
                  <a:pt x="5580" y="1556939"/>
                </a:lnTo>
                <a:lnTo>
                  <a:pt x="11635" y="1561022"/>
                </a:lnTo>
                <a:lnTo>
                  <a:pt x="19051" y="1562519"/>
                </a:lnTo>
                <a:lnTo>
                  <a:pt x="26466" y="1561022"/>
                </a:lnTo>
                <a:lnTo>
                  <a:pt x="32521" y="1556939"/>
                </a:lnTo>
                <a:lnTo>
                  <a:pt x="36604" y="1550884"/>
                </a:lnTo>
                <a:lnTo>
                  <a:pt x="38101" y="1543431"/>
                </a:lnTo>
                <a:lnTo>
                  <a:pt x="36604" y="1536015"/>
                </a:lnTo>
                <a:lnTo>
                  <a:pt x="32521" y="1529960"/>
                </a:lnTo>
                <a:lnTo>
                  <a:pt x="26466" y="1525877"/>
                </a:lnTo>
                <a:lnTo>
                  <a:pt x="19051" y="1524381"/>
                </a:lnTo>
                <a:close/>
              </a:path>
              <a:path w="38100" h="4458970">
                <a:moveTo>
                  <a:pt x="19051" y="1676817"/>
                </a:moveTo>
                <a:lnTo>
                  <a:pt x="11635" y="1678314"/>
                </a:lnTo>
                <a:lnTo>
                  <a:pt x="5580" y="1682397"/>
                </a:lnTo>
                <a:lnTo>
                  <a:pt x="1498" y="1688452"/>
                </a:lnTo>
                <a:lnTo>
                  <a:pt x="1" y="1695907"/>
                </a:lnTo>
                <a:lnTo>
                  <a:pt x="1498" y="1703322"/>
                </a:lnTo>
                <a:lnTo>
                  <a:pt x="5580" y="1709377"/>
                </a:lnTo>
                <a:lnTo>
                  <a:pt x="11635" y="1713460"/>
                </a:lnTo>
                <a:lnTo>
                  <a:pt x="19051" y="1714957"/>
                </a:lnTo>
                <a:lnTo>
                  <a:pt x="26466" y="1713460"/>
                </a:lnTo>
                <a:lnTo>
                  <a:pt x="32521" y="1709377"/>
                </a:lnTo>
                <a:lnTo>
                  <a:pt x="36604" y="1703322"/>
                </a:lnTo>
                <a:lnTo>
                  <a:pt x="38101" y="1695867"/>
                </a:lnTo>
                <a:lnTo>
                  <a:pt x="36604" y="1688452"/>
                </a:lnTo>
                <a:lnTo>
                  <a:pt x="32521" y="1682397"/>
                </a:lnTo>
                <a:lnTo>
                  <a:pt x="26466" y="1678314"/>
                </a:lnTo>
                <a:lnTo>
                  <a:pt x="19051" y="1676817"/>
                </a:lnTo>
                <a:close/>
              </a:path>
              <a:path w="38100" h="4458970">
                <a:moveTo>
                  <a:pt x="19051" y="1829257"/>
                </a:moveTo>
                <a:lnTo>
                  <a:pt x="11635" y="1830754"/>
                </a:lnTo>
                <a:lnTo>
                  <a:pt x="5580" y="1834836"/>
                </a:lnTo>
                <a:lnTo>
                  <a:pt x="1498" y="1840891"/>
                </a:lnTo>
                <a:lnTo>
                  <a:pt x="1" y="1848345"/>
                </a:lnTo>
                <a:lnTo>
                  <a:pt x="1498" y="1855760"/>
                </a:lnTo>
                <a:lnTo>
                  <a:pt x="5580" y="1861815"/>
                </a:lnTo>
                <a:lnTo>
                  <a:pt x="11635" y="1865898"/>
                </a:lnTo>
                <a:lnTo>
                  <a:pt x="19051" y="1867395"/>
                </a:lnTo>
                <a:lnTo>
                  <a:pt x="26466" y="1865898"/>
                </a:lnTo>
                <a:lnTo>
                  <a:pt x="32521" y="1861815"/>
                </a:lnTo>
                <a:lnTo>
                  <a:pt x="36604" y="1855760"/>
                </a:lnTo>
                <a:lnTo>
                  <a:pt x="38101" y="1848307"/>
                </a:lnTo>
                <a:lnTo>
                  <a:pt x="36604" y="1840891"/>
                </a:lnTo>
                <a:lnTo>
                  <a:pt x="32521" y="1834836"/>
                </a:lnTo>
                <a:lnTo>
                  <a:pt x="26466" y="1830754"/>
                </a:lnTo>
                <a:lnTo>
                  <a:pt x="19051" y="1829257"/>
                </a:lnTo>
                <a:close/>
              </a:path>
              <a:path w="38100" h="4458970">
                <a:moveTo>
                  <a:pt x="19051" y="1981694"/>
                </a:moveTo>
                <a:lnTo>
                  <a:pt x="11635" y="1983191"/>
                </a:lnTo>
                <a:lnTo>
                  <a:pt x="5580" y="1987273"/>
                </a:lnTo>
                <a:lnTo>
                  <a:pt x="1498" y="1993329"/>
                </a:lnTo>
                <a:lnTo>
                  <a:pt x="1" y="2000782"/>
                </a:lnTo>
                <a:lnTo>
                  <a:pt x="1498" y="2008197"/>
                </a:lnTo>
                <a:lnTo>
                  <a:pt x="5580" y="2014252"/>
                </a:lnTo>
                <a:lnTo>
                  <a:pt x="11635" y="2018335"/>
                </a:lnTo>
                <a:lnTo>
                  <a:pt x="19051" y="2019832"/>
                </a:lnTo>
                <a:lnTo>
                  <a:pt x="26466" y="2018335"/>
                </a:lnTo>
                <a:lnTo>
                  <a:pt x="32521" y="2014252"/>
                </a:lnTo>
                <a:lnTo>
                  <a:pt x="36604" y="2008197"/>
                </a:lnTo>
                <a:lnTo>
                  <a:pt x="38101" y="2000744"/>
                </a:lnTo>
                <a:lnTo>
                  <a:pt x="36604" y="1993329"/>
                </a:lnTo>
                <a:lnTo>
                  <a:pt x="32521" y="1987273"/>
                </a:lnTo>
                <a:lnTo>
                  <a:pt x="26466" y="1983191"/>
                </a:lnTo>
                <a:lnTo>
                  <a:pt x="19051" y="1981694"/>
                </a:lnTo>
                <a:close/>
              </a:path>
              <a:path w="38100" h="4458970">
                <a:moveTo>
                  <a:pt x="19051" y="2134132"/>
                </a:moveTo>
                <a:lnTo>
                  <a:pt x="11635" y="2135629"/>
                </a:lnTo>
                <a:lnTo>
                  <a:pt x="5580" y="2139711"/>
                </a:lnTo>
                <a:lnTo>
                  <a:pt x="1498" y="2145767"/>
                </a:lnTo>
                <a:lnTo>
                  <a:pt x="1" y="2153220"/>
                </a:lnTo>
                <a:lnTo>
                  <a:pt x="1498" y="2160635"/>
                </a:lnTo>
                <a:lnTo>
                  <a:pt x="5580" y="2166690"/>
                </a:lnTo>
                <a:lnTo>
                  <a:pt x="11635" y="2170773"/>
                </a:lnTo>
                <a:lnTo>
                  <a:pt x="19051" y="2172270"/>
                </a:lnTo>
                <a:lnTo>
                  <a:pt x="26466" y="2170773"/>
                </a:lnTo>
                <a:lnTo>
                  <a:pt x="32521" y="2166690"/>
                </a:lnTo>
                <a:lnTo>
                  <a:pt x="36604" y="2160635"/>
                </a:lnTo>
                <a:lnTo>
                  <a:pt x="38101" y="2153182"/>
                </a:lnTo>
                <a:lnTo>
                  <a:pt x="36604" y="2145767"/>
                </a:lnTo>
                <a:lnTo>
                  <a:pt x="32521" y="2139711"/>
                </a:lnTo>
                <a:lnTo>
                  <a:pt x="26466" y="2135629"/>
                </a:lnTo>
                <a:lnTo>
                  <a:pt x="19051" y="2134132"/>
                </a:lnTo>
                <a:close/>
              </a:path>
              <a:path w="38100" h="4458970">
                <a:moveTo>
                  <a:pt x="19051" y="2286570"/>
                </a:moveTo>
                <a:lnTo>
                  <a:pt x="11635" y="2288067"/>
                </a:lnTo>
                <a:lnTo>
                  <a:pt x="5580" y="2292149"/>
                </a:lnTo>
                <a:lnTo>
                  <a:pt x="1498" y="2298205"/>
                </a:lnTo>
                <a:lnTo>
                  <a:pt x="1" y="2305658"/>
                </a:lnTo>
                <a:lnTo>
                  <a:pt x="1498" y="2313073"/>
                </a:lnTo>
                <a:lnTo>
                  <a:pt x="5580" y="2319129"/>
                </a:lnTo>
                <a:lnTo>
                  <a:pt x="11635" y="2323211"/>
                </a:lnTo>
                <a:lnTo>
                  <a:pt x="19051" y="2324708"/>
                </a:lnTo>
                <a:lnTo>
                  <a:pt x="26466" y="2323211"/>
                </a:lnTo>
                <a:lnTo>
                  <a:pt x="32521" y="2319129"/>
                </a:lnTo>
                <a:lnTo>
                  <a:pt x="36604" y="2313073"/>
                </a:lnTo>
                <a:lnTo>
                  <a:pt x="38101" y="2305620"/>
                </a:lnTo>
                <a:lnTo>
                  <a:pt x="36604" y="2298205"/>
                </a:lnTo>
                <a:lnTo>
                  <a:pt x="32521" y="2292149"/>
                </a:lnTo>
                <a:lnTo>
                  <a:pt x="26466" y="2288067"/>
                </a:lnTo>
                <a:lnTo>
                  <a:pt x="19051" y="2286570"/>
                </a:lnTo>
                <a:close/>
              </a:path>
              <a:path w="38100" h="4458970">
                <a:moveTo>
                  <a:pt x="19051" y="2439008"/>
                </a:moveTo>
                <a:lnTo>
                  <a:pt x="11635" y="2440505"/>
                </a:lnTo>
                <a:lnTo>
                  <a:pt x="5580" y="2444588"/>
                </a:lnTo>
                <a:lnTo>
                  <a:pt x="1498" y="2450643"/>
                </a:lnTo>
                <a:lnTo>
                  <a:pt x="1" y="2458096"/>
                </a:lnTo>
                <a:lnTo>
                  <a:pt x="1498" y="2465511"/>
                </a:lnTo>
                <a:lnTo>
                  <a:pt x="5580" y="2471566"/>
                </a:lnTo>
                <a:lnTo>
                  <a:pt x="11635" y="2475649"/>
                </a:lnTo>
                <a:lnTo>
                  <a:pt x="19051" y="2477146"/>
                </a:lnTo>
                <a:lnTo>
                  <a:pt x="26466" y="2475649"/>
                </a:lnTo>
                <a:lnTo>
                  <a:pt x="32521" y="2471566"/>
                </a:lnTo>
                <a:lnTo>
                  <a:pt x="36604" y="2465511"/>
                </a:lnTo>
                <a:lnTo>
                  <a:pt x="38101" y="2458058"/>
                </a:lnTo>
                <a:lnTo>
                  <a:pt x="36604" y="2450643"/>
                </a:lnTo>
                <a:lnTo>
                  <a:pt x="32521" y="2444588"/>
                </a:lnTo>
                <a:lnTo>
                  <a:pt x="26466" y="2440505"/>
                </a:lnTo>
                <a:lnTo>
                  <a:pt x="19051" y="2439008"/>
                </a:lnTo>
                <a:close/>
              </a:path>
              <a:path w="38100" h="4458970">
                <a:moveTo>
                  <a:pt x="19051" y="2591446"/>
                </a:moveTo>
                <a:lnTo>
                  <a:pt x="11635" y="2592943"/>
                </a:lnTo>
                <a:lnTo>
                  <a:pt x="5580" y="2597026"/>
                </a:lnTo>
                <a:lnTo>
                  <a:pt x="1498" y="2603081"/>
                </a:lnTo>
                <a:lnTo>
                  <a:pt x="1" y="2610534"/>
                </a:lnTo>
                <a:lnTo>
                  <a:pt x="1498" y="2617949"/>
                </a:lnTo>
                <a:lnTo>
                  <a:pt x="5580" y="2624004"/>
                </a:lnTo>
                <a:lnTo>
                  <a:pt x="11635" y="2628087"/>
                </a:lnTo>
                <a:lnTo>
                  <a:pt x="19051" y="2629584"/>
                </a:lnTo>
                <a:lnTo>
                  <a:pt x="26466" y="2628087"/>
                </a:lnTo>
                <a:lnTo>
                  <a:pt x="32521" y="2624004"/>
                </a:lnTo>
                <a:lnTo>
                  <a:pt x="36604" y="2617949"/>
                </a:lnTo>
                <a:lnTo>
                  <a:pt x="38101" y="2610496"/>
                </a:lnTo>
                <a:lnTo>
                  <a:pt x="36604" y="2603081"/>
                </a:lnTo>
                <a:lnTo>
                  <a:pt x="32521" y="2597026"/>
                </a:lnTo>
                <a:lnTo>
                  <a:pt x="26466" y="2592943"/>
                </a:lnTo>
                <a:lnTo>
                  <a:pt x="19051" y="2591446"/>
                </a:lnTo>
                <a:close/>
              </a:path>
              <a:path w="38100" h="4458970">
                <a:moveTo>
                  <a:pt x="19051" y="2743884"/>
                </a:moveTo>
                <a:lnTo>
                  <a:pt x="11635" y="2745381"/>
                </a:lnTo>
                <a:lnTo>
                  <a:pt x="5580" y="2749464"/>
                </a:lnTo>
                <a:lnTo>
                  <a:pt x="1498" y="2755519"/>
                </a:lnTo>
                <a:lnTo>
                  <a:pt x="1" y="2762972"/>
                </a:lnTo>
                <a:lnTo>
                  <a:pt x="1498" y="2770387"/>
                </a:lnTo>
                <a:lnTo>
                  <a:pt x="5580" y="2776442"/>
                </a:lnTo>
                <a:lnTo>
                  <a:pt x="11635" y="2780525"/>
                </a:lnTo>
                <a:lnTo>
                  <a:pt x="19051" y="2782022"/>
                </a:lnTo>
                <a:lnTo>
                  <a:pt x="26466" y="2780525"/>
                </a:lnTo>
                <a:lnTo>
                  <a:pt x="32521" y="2776442"/>
                </a:lnTo>
                <a:lnTo>
                  <a:pt x="36604" y="2770387"/>
                </a:lnTo>
                <a:lnTo>
                  <a:pt x="38101" y="2762934"/>
                </a:lnTo>
                <a:lnTo>
                  <a:pt x="36604" y="2755519"/>
                </a:lnTo>
                <a:lnTo>
                  <a:pt x="32521" y="2749464"/>
                </a:lnTo>
                <a:lnTo>
                  <a:pt x="26466" y="2745381"/>
                </a:lnTo>
                <a:lnTo>
                  <a:pt x="19051" y="2743884"/>
                </a:lnTo>
                <a:close/>
              </a:path>
              <a:path w="38100" h="4458970">
                <a:moveTo>
                  <a:pt x="19050" y="2896322"/>
                </a:moveTo>
                <a:lnTo>
                  <a:pt x="11635" y="2897819"/>
                </a:lnTo>
                <a:lnTo>
                  <a:pt x="5579" y="2901902"/>
                </a:lnTo>
                <a:lnTo>
                  <a:pt x="1497" y="2907957"/>
                </a:lnTo>
                <a:lnTo>
                  <a:pt x="0" y="2915410"/>
                </a:lnTo>
                <a:lnTo>
                  <a:pt x="1497" y="2922825"/>
                </a:lnTo>
                <a:lnTo>
                  <a:pt x="5579" y="2928880"/>
                </a:lnTo>
                <a:lnTo>
                  <a:pt x="11635" y="2932963"/>
                </a:lnTo>
                <a:lnTo>
                  <a:pt x="19050" y="2934460"/>
                </a:lnTo>
                <a:lnTo>
                  <a:pt x="26465" y="2932963"/>
                </a:lnTo>
                <a:lnTo>
                  <a:pt x="32520" y="2928880"/>
                </a:lnTo>
                <a:lnTo>
                  <a:pt x="36603" y="2922825"/>
                </a:lnTo>
                <a:lnTo>
                  <a:pt x="38100" y="2915372"/>
                </a:lnTo>
                <a:lnTo>
                  <a:pt x="36603" y="2907957"/>
                </a:lnTo>
                <a:lnTo>
                  <a:pt x="32520" y="2901902"/>
                </a:lnTo>
                <a:lnTo>
                  <a:pt x="26465" y="2897819"/>
                </a:lnTo>
                <a:lnTo>
                  <a:pt x="19050" y="2896322"/>
                </a:lnTo>
                <a:close/>
              </a:path>
              <a:path w="38100" h="4458970">
                <a:moveTo>
                  <a:pt x="19050" y="3048760"/>
                </a:moveTo>
                <a:lnTo>
                  <a:pt x="11635" y="3050257"/>
                </a:lnTo>
                <a:lnTo>
                  <a:pt x="5579" y="3054340"/>
                </a:lnTo>
                <a:lnTo>
                  <a:pt x="1497" y="3060395"/>
                </a:lnTo>
                <a:lnTo>
                  <a:pt x="0" y="3067848"/>
                </a:lnTo>
                <a:lnTo>
                  <a:pt x="1497" y="3075263"/>
                </a:lnTo>
                <a:lnTo>
                  <a:pt x="5579" y="3081319"/>
                </a:lnTo>
                <a:lnTo>
                  <a:pt x="11635" y="3085401"/>
                </a:lnTo>
                <a:lnTo>
                  <a:pt x="19050" y="3086898"/>
                </a:lnTo>
                <a:lnTo>
                  <a:pt x="26465" y="3085401"/>
                </a:lnTo>
                <a:lnTo>
                  <a:pt x="32520" y="3081319"/>
                </a:lnTo>
                <a:lnTo>
                  <a:pt x="36603" y="3075263"/>
                </a:lnTo>
                <a:lnTo>
                  <a:pt x="38100" y="3067810"/>
                </a:lnTo>
                <a:lnTo>
                  <a:pt x="36603" y="3060395"/>
                </a:lnTo>
                <a:lnTo>
                  <a:pt x="32520" y="3054340"/>
                </a:lnTo>
                <a:lnTo>
                  <a:pt x="26465" y="3050257"/>
                </a:lnTo>
                <a:lnTo>
                  <a:pt x="19050" y="3048760"/>
                </a:lnTo>
                <a:close/>
              </a:path>
              <a:path w="38100" h="4458970">
                <a:moveTo>
                  <a:pt x="19050" y="3201198"/>
                </a:moveTo>
                <a:lnTo>
                  <a:pt x="11635" y="3202695"/>
                </a:lnTo>
                <a:lnTo>
                  <a:pt x="5579" y="3206778"/>
                </a:lnTo>
                <a:lnTo>
                  <a:pt x="1497" y="3212833"/>
                </a:lnTo>
                <a:lnTo>
                  <a:pt x="0" y="3220286"/>
                </a:lnTo>
                <a:lnTo>
                  <a:pt x="1497" y="3227701"/>
                </a:lnTo>
                <a:lnTo>
                  <a:pt x="5579" y="3233757"/>
                </a:lnTo>
                <a:lnTo>
                  <a:pt x="11635" y="3237839"/>
                </a:lnTo>
                <a:lnTo>
                  <a:pt x="19050" y="3239336"/>
                </a:lnTo>
                <a:lnTo>
                  <a:pt x="26465" y="3237839"/>
                </a:lnTo>
                <a:lnTo>
                  <a:pt x="32520" y="3233757"/>
                </a:lnTo>
                <a:lnTo>
                  <a:pt x="36603" y="3227701"/>
                </a:lnTo>
                <a:lnTo>
                  <a:pt x="38100" y="3220248"/>
                </a:lnTo>
                <a:lnTo>
                  <a:pt x="36603" y="3212833"/>
                </a:lnTo>
                <a:lnTo>
                  <a:pt x="32520" y="3206778"/>
                </a:lnTo>
                <a:lnTo>
                  <a:pt x="26465" y="3202695"/>
                </a:lnTo>
                <a:lnTo>
                  <a:pt x="19050" y="3201198"/>
                </a:lnTo>
                <a:close/>
              </a:path>
              <a:path w="38100" h="4458970">
                <a:moveTo>
                  <a:pt x="19050" y="3353636"/>
                </a:moveTo>
                <a:lnTo>
                  <a:pt x="11635" y="3355134"/>
                </a:lnTo>
                <a:lnTo>
                  <a:pt x="5579" y="3359216"/>
                </a:lnTo>
                <a:lnTo>
                  <a:pt x="1497" y="3365271"/>
                </a:lnTo>
                <a:lnTo>
                  <a:pt x="0" y="3372725"/>
                </a:lnTo>
                <a:lnTo>
                  <a:pt x="1497" y="3380140"/>
                </a:lnTo>
                <a:lnTo>
                  <a:pt x="5579" y="3386195"/>
                </a:lnTo>
                <a:lnTo>
                  <a:pt x="11635" y="3390277"/>
                </a:lnTo>
                <a:lnTo>
                  <a:pt x="19050" y="3391775"/>
                </a:lnTo>
                <a:lnTo>
                  <a:pt x="26465" y="3390277"/>
                </a:lnTo>
                <a:lnTo>
                  <a:pt x="32520" y="3386195"/>
                </a:lnTo>
                <a:lnTo>
                  <a:pt x="36603" y="3380140"/>
                </a:lnTo>
                <a:lnTo>
                  <a:pt x="38100" y="3372686"/>
                </a:lnTo>
                <a:lnTo>
                  <a:pt x="36603" y="3365271"/>
                </a:lnTo>
                <a:lnTo>
                  <a:pt x="32520" y="3359216"/>
                </a:lnTo>
                <a:lnTo>
                  <a:pt x="26465" y="3355134"/>
                </a:lnTo>
                <a:lnTo>
                  <a:pt x="19050" y="3353636"/>
                </a:lnTo>
                <a:close/>
              </a:path>
              <a:path w="38100" h="4458970">
                <a:moveTo>
                  <a:pt x="19050" y="3506075"/>
                </a:moveTo>
                <a:lnTo>
                  <a:pt x="11635" y="3507571"/>
                </a:lnTo>
                <a:lnTo>
                  <a:pt x="5579" y="3511654"/>
                </a:lnTo>
                <a:lnTo>
                  <a:pt x="1497" y="3517709"/>
                </a:lnTo>
                <a:lnTo>
                  <a:pt x="0" y="3525163"/>
                </a:lnTo>
                <a:lnTo>
                  <a:pt x="1497" y="3532578"/>
                </a:lnTo>
                <a:lnTo>
                  <a:pt x="5579" y="3538633"/>
                </a:lnTo>
                <a:lnTo>
                  <a:pt x="11635" y="3542716"/>
                </a:lnTo>
                <a:lnTo>
                  <a:pt x="19050" y="3544213"/>
                </a:lnTo>
                <a:lnTo>
                  <a:pt x="26465" y="3542716"/>
                </a:lnTo>
                <a:lnTo>
                  <a:pt x="32520" y="3538633"/>
                </a:lnTo>
                <a:lnTo>
                  <a:pt x="36603" y="3532578"/>
                </a:lnTo>
                <a:lnTo>
                  <a:pt x="38100" y="3525125"/>
                </a:lnTo>
                <a:lnTo>
                  <a:pt x="36603" y="3517709"/>
                </a:lnTo>
                <a:lnTo>
                  <a:pt x="32520" y="3511654"/>
                </a:lnTo>
                <a:lnTo>
                  <a:pt x="26465" y="3507571"/>
                </a:lnTo>
                <a:lnTo>
                  <a:pt x="19050" y="3506075"/>
                </a:lnTo>
                <a:close/>
              </a:path>
              <a:path w="38100" h="4458970">
                <a:moveTo>
                  <a:pt x="19050" y="3658513"/>
                </a:moveTo>
                <a:lnTo>
                  <a:pt x="11635" y="3660010"/>
                </a:lnTo>
                <a:lnTo>
                  <a:pt x="5579" y="3664092"/>
                </a:lnTo>
                <a:lnTo>
                  <a:pt x="1497" y="3670147"/>
                </a:lnTo>
                <a:lnTo>
                  <a:pt x="0" y="3677601"/>
                </a:lnTo>
                <a:lnTo>
                  <a:pt x="1497" y="3685016"/>
                </a:lnTo>
                <a:lnTo>
                  <a:pt x="5579" y="3691071"/>
                </a:lnTo>
                <a:lnTo>
                  <a:pt x="11635" y="3695154"/>
                </a:lnTo>
                <a:lnTo>
                  <a:pt x="19050" y="3696651"/>
                </a:lnTo>
                <a:lnTo>
                  <a:pt x="26465" y="3695154"/>
                </a:lnTo>
                <a:lnTo>
                  <a:pt x="32520" y="3691071"/>
                </a:lnTo>
                <a:lnTo>
                  <a:pt x="36603" y="3685016"/>
                </a:lnTo>
                <a:lnTo>
                  <a:pt x="38100" y="3677563"/>
                </a:lnTo>
                <a:lnTo>
                  <a:pt x="36603" y="3670147"/>
                </a:lnTo>
                <a:lnTo>
                  <a:pt x="32520" y="3664092"/>
                </a:lnTo>
                <a:lnTo>
                  <a:pt x="26465" y="3660010"/>
                </a:lnTo>
                <a:lnTo>
                  <a:pt x="19050" y="3658513"/>
                </a:lnTo>
                <a:close/>
              </a:path>
              <a:path w="38100" h="4458970">
                <a:moveTo>
                  <a:pt x="19050" y="3810951"/>
                </a:moveTo>
                <a:lnTo>
                  <a:pt x="11635" y="3812448"/>
                </a:lnTo>
                <a:lnTo>
                  <a:pt x="5579" y="3816530"/>
                </a:lnTo>
                <a:lnTo>
                  <a:pt x="1497" y="3822585"/>
                </a:lnTo>
                <a:lnTo>
                  <a:pt x="0" y="3830038"/>
                </a:lnTo>
                <a:lnTo>
                  <a:pt x="1497" y="3837453"/>
                </a:lnTo>
                <a:lnTo>
                  <a:pt x="5579" y="3843508"/>
                </a:lnTo>
                <a:lnTo>
                  <a:pt x="11635" y="3847591"/>
                </a:lnTo>
                <a:lnTo>
                  <a:pt x="19050" y="3849088"/>
                </a:lnTo>
                <a:lnTo>
                  <a:pt x="26465" y="3847591"/>
                </a:lnTo>
                <a:lnTo>
                  <a:pt x="32520" y="3843508"/>
                </a:lnTo>
                <a:lnTo>
                  <a:pt x="36603" y="3837453"/>
                </a:lnTo>
                <a:lnTo>
                  <a:pt x="38100" y="3830001"/>
                </a:lnTo>
                <a:lnTo>
                  <a:pt x="36603" y="3822585"/>
                </a:lnTo>
                <a:lnTo>
                  <a:pt x="32520" y="3816530"/>
                </a:lnTo>
                <a:lnTo>
                  <a:pt x="26465" y="3812448"/>
                </a:lnTo>
                <a:lnTo>
                  <a:pt x="19050" y="3810951"/>
                </a:lnTo>
                <a:close/>
              </a:path>
              <a:path w="38100" h="4458970">
                <a:moveTo>
                  <a:pt x="19050" y="3963388"/>
                </a:moveTo>
                <a:lnTo>
                  <a:pt x="11635" y="3964885"/>
                </a:lnTo>
                <a:lnTo>
                  <a:pt x="5579" y="3968967"/>
                </a:lnTo>
                <a:lnTo>
                  <a:pt x="1497" y="3975023"/>
                </a:lnTo>
                <a:lnTo>
                  <a:pt x="0" y="3982476"/>
                </a:lnTo>
                <a:lnTo>
                  <a:pt x="1497" y="3989891"/>
                </a:lnTo>
                <a:lnTo>
                  <a:pt x="5579" y="3995946"/>
                </a:lnTo>
                <a:lnTo>
                  <a:pt x="11635" y="4000029"/>
                </a:lnTo>
                <a:lnTo>
                  <a:pt x="19050" y="4001526"/>
                </a:lnTo>
                <a:lnTo>
                  <a:pt x="26465" y="4000029"/>
                </a:lnTo>
                <a:lnTo>
                  <a:pt x="32520" y="3995946"/>
                </a:lnTo>
                <a:lnTo>
                  <a:pt x="36603" y="3989891"/>
                </a:lnTo>
                <a:lnTo>
                  <a:pt x="38100" y="3982438"/>
                </a:lnTo>
                <a:lnTo>
                  <a:pt x="36603" y="3975023"/>
                </a:lnTo>
                <a:lnTo>
                  <a:pt x="32520" y="3968967"/>
                </a:lnTo>
                <a:lnTo>
                  <a:pt x="26465" y="3964885"/>
                </a:lnTo>
                <a:lnTo>
                  <a:pt x="19050" y="3963388"/>
                </a:lnTo>
                <a:close/>
              </a:path>
              <a:path w="38100" h="4458970">
                <a:moveTo>
                  <a:pt x="19050" y="4115826"/>
                </a:moveTo>
                <a:lnTo>
                  <a:pt x="11635" y="4117323"/>
                </a:lnTo>
                <a:lnTo>
                  <a:pt x="5579" y="4121405"/>
                </a:lnTo>
                <a:lnTo>
                  <a:pt x="1497" y="4127461"/>
                </a:lnTo>
                <a:lnTo>
                  <a:pt x="0" y="4134914"/>
                </a:lnTo>
                <a:lnTo>
                  <a:pt x="1497" y="4142329"/>
                </a:lnTo>
                <a:lnTo>
                  <a:pt x="5579" y="4148384"/>
                </a:lnTo>
                <a:lnTo>
                  <a:pt x="11635" y="4152467"/>
                </a:lnTo>
                <a:lnTo>
                  <a:pt x="19050" y="4153964"/>
                </a:lnTo>
                <a:lnTo>
                  <a:pt x="26465" y="4152467"/>
                </a:lnTo>
                <a:lnTo>
                  <a:pt x="32520" y="4148384"/>
                </a:lnTo>
                <a:lnTo>
                  <a:pt x="36603" y="4142329"/>
                </a:lnTo>
                <a:lnTo>
                  <a:pt x="38100" y="4134876"/>
                </a:lnTo>
                <a:lnTo>
                  <a:pt x="36603" y="4127461"/>
                </a:lnTo>
                <a:lnTo>
                  <a:pt x="32520" y="4121405"/>
                </a:lnTo>
                <a:lnTo>
                  <a:pt x="26465" y="4117323"/>
                </a:lnTo>
                <a:lnTo>
                  <a:pt x="19050" y="4115826"/>
                </a:lnTo>
                <a:close/>
              </a:path>
              <a:path w="38100" h="4458970">
                <a:moveTo>
                  <a:pt x="19050" y="4268264"/>
                </a:moveTo>
                <a:lnTo>
                  <a:pt x="11635" y="4269761"/>
                </a:lnTo>
                <a:lnTo>
                  <a:pt x="5579" y="4273844"/>
                </a:lnTo>
                <a:lnTo>
                  <a:pt x="1497" y="4279899"/>
                </a:lnTo>
                <a:lnTo>
                  <a:pt x="0" y="4287352"/>
                </a:lnTo>
                <a:lnTo>
                  <a:pt x="1497" y="4294767"/>
                </a:lnTo>
                <a:lnTo>
                  <a:pt x="5579" y="4300823"/>
                </a:lnTo>
                <a:lnTo>
                  <a:pt x="11635" y="4304905"/>
                </a:lnTo>
                <a:lnTo>
                  <a:pt x="19050" y="4306402"/>
                </a:lnTo>
                <a:lnTo>
                  <a:pt x="26465" y="4304905"/>
                </a:lnTo>
                <a:lnTo>
                  <a:pt x="32520" y="4300823"/>
                </a:lnTo>
                <a:lnTo>
                  <a:pt x="36603" y="4294767"/>
                </a:lnTo>
                <a:lnTo>
                  <a:pt x="38100" y="4287314"/>
                </a:lnTo>
                <a:lnTo>
                  <a:pt x="36603" y="4279899"/>
                </a:lnTo>
                <a:lnTo>
                  <a:pt x="32520" y="4273844"/>
                </a:lnTo>
                <a:lnTo>
                  <a:pt x="26465" y="4269761"/>
                </a:lnTo>
                <a:lnTo>
                  <a:pt x="19050" y="4268264"/>
                </a:lnTo>
                <a:close/>
              </a:path>
              <a:path w="38100" h="4458970">
                <a:moveTo>
                  <a:pt x="19050" y="4420702"/>
                </a:moveTo>
                <a:lnTo>
                  <a:pt x="11635" y="4422199"/>
                </a:lnTo>
                <a:lnTo>
                  <a:pt x="5579" y="4426282"/>
                </a:lnTo>
                <a:lnTo>
                  <a:pt x="1497" y="4432337"/>
                </a:lnTo>
                <a:lnTo>
                  <a:pt x="0" y="4439790"/>
                </a:lnTo>
                <a:lnTo>
                  <a:pt x="1497" y="4447205"/>
                </a:lnTo>
                <a:lnTo>
                  <a:pt x="5579" y="4453261"/>
                </a:lnTo>
                <a:lnTo>
                  <a:pt x="11635" y="4457343"/>
                </a:lnTo>
                <a:lnTo>
                  <a:pt x="19050" y="4458840"/>
                </a:lnTo>
                <a:lnTo>
                  <a:pt x="26464" y="4457343"/>
                </a:lnTo>
                <a:lnTo>
                  <a:pt x="32520" y="4453261"/>
                </a:lnTo>
                <a:lnTo>
                  <a:pt x="36602" y="4447205"/>
                </a:lnTo>
                <a:lnTo>
                  <a:pt x="38100" y="4439752"/>
                </a:lnTo>
                <a:lnTo>
                  <a:pt x="36602" y="4432337"/>
                </a:lnTo>
                <a:lnTo>
                  <a:pt x="32520" y="4426282"/>
                </a:lnTo>
                <a:lnTo>
                  <a:pt x="26464" y="4422199"/>
                </a:lnTo>
                <a:lnTo>
                  <a:pt x="19050" y="4420702"/>
                </a:lnTo>
                <a:close/>
              </a:path>
            </a:pathLst>
          </a:custGeom>
          <a:solidFill>
            <a:srgbClr val="D0CECE"/>
          </a:solidFill>
        </p:spPr>
        <p:txBody>
          <a:bodyPr wrap="square" lIns="0" tIns="0" rIns="0" bIns="0" rtlCol="0"/>
          <a:lstStyle/>
          <a:p>
            <a:endParaRPr/>
          </a:p>
        </p:txBody>
      </p:sp>
      <p:sp>
        <p:nvSpPr>
          <p:cNvPr id="20" name="object 20"/>
          <p:cNvSpPr/>
          <p:nvPr/>
        </p:nvSpPr>
        <p:spPr>
          <a:xfrm>
            <a:off x="6279621" y="1281567"/>
            <a:ext cx="38100" cy="4458970"/>
          </a:xfrm>
          <a:custGeom>
            <a:avLst/>
            <a:gdLst/>
            <a:ahLst/>
            <a:cxnLst/>
            <a:rect l="l" t="t" r="r" b="b"/>
            <a:pathLst>
              <a:path w="38100" h="4458970">
                <a:moveTo>
                  <a:pt x="19051" y="0"/>
                </a:moveTo>
                <a:lnTo>
                  <a:pt x="11635" y="1497"/>
                </a:lnTo>
                <a:lnTo>
                  <a:pt x="5580" y="5579"/>
                </a:lnTo>
                <a:lnTo>
                  <a:pt x="1498" y="11635"/>
                </a:lnTo>
                <a:lnTo>
                  <a:pt x="1" y="19088"/>
                </a:lnTo>
                <a:lnTo>
                  <a:pt x="1498" y="26503"/>
                </a:lnTo>
                <a:lnTo>
                  <a:pt x="5580" y="32558"/>
                </a:lnTo>
                <a:lnTo>
                  <a:pt x="11635" y="36641"/>
                </a:lnTo>
                <a:lnTo>
                  <a:pt x="19051" y="38138"/>
                </a:lnTo>
                <a:lnTo>
                  <a:pt x="26466" y="36641"/>
                </a:lnTo>
                <a:lnTo>
                  <a:pt x="32521" y="32558"/>
                </a:lnTo>
                <a:lnTo>
                  <a:pt x="36604" y="26503"/>
                </a:lnTo>
                <a:lnTo>
                  <a:pt x="38101" y="19050"/>
                </a:lnTo>
                <a:lnTo>
                  <a:pt x="36604" y="11635"/>
                </a:lnTo>
                <a:lnTo>
                  <a:pt x="32521" y="5579"/>
                </a:lnTo>
                <a:lnTo>
                  <a:pt x="26466" y="1497"/>
                </a:lnTo>
                <a:lnTo>
                  <a:pt x="19051" y="0"/>
                </a:lnTo>
                <a:close/>
              </a:path>
              <a:path w="38100" h="4458970">
                <a:moveTo>
                  <a:pt x="19051" y="152438"/>
                </a:moveTo>
                <a:lnTo>
                  <a:pt x="11635" y="153935"/>
                </a:lnTo>
                <a:lnTo>
                  <a:pt x="5580" y="158017"/>
                </a:lnTo>
                <a:lnTo>
                  <a:pt x="1498" y="164073"/>
                </a:lnTo>
                <a:lnTo>
                  <a:pt x="1" y="171526"/>
                </a:lnTo>
                <a:lnTo>
                  <a:pt x="1498" y="178941"/>
                </a:lnTo>
                <a:lnTo>
                  <a:pt x="5580" y="184996"/>
                </a:lnTo>
                <a:lnTo>
                  <a:pt x="11635" y="189079"/>
                </a:lnTo>
                <a:lnTo>
                  <a:pt x="19051" y="190576"/>
                </a:lnTo>
                <a:lnTo>
                  <a:pt x="26466" y="189079"/>
                </a:lnTo>
                <a:lnTo>
                  <a:pt x="32521" y="184996"/>
                </a:lnTo>
                <a:lnTo>
                  <a:pt x="36604" y="178941"/>
                </a:lnTo>
                <a:lnTo>
                  <a:pt x="38101" y="171488"/>
                </a:lnTo>
                <a:lnTo>
                  <a:pt x="36604" y="164073"/>
                </a:lnTo>
                <a:lnTo>
                  <a:pt x="32521" y="158017"/>
                </a:lnTo>
                <a:lnTo>
                  <a:pt x="26466" y="153935"/>
                </a:lnTo>
                <a:lnTo>
                  <a:pt x="19051" y="152438"/>
                </a:lnTo>
                <a:close/>
              </a:path>
              <a:path w="38100" h="4458970">
                <a:moveTo>
                  <a:pt x="19051" y="304876"/>
                </a:moveTo>
                <a:lnTo>
                  <a:pt x="11635" y="306373"/>
                </a:lnTo>
                <a:lnTo>
                  <a:pt x="5580" y="310455"/>
                </a:lnTo>
                <a:lnTo>
                  <a:pt x="1498" y="316511"/>
                </a:lnTo>
                <a:lnTo>
                  <a:pt x="1" y="323964"/>
                </a:lnTo>
                <a:lnTo>
                  <a:pt x="1498" y="331379"/>
                </a:lnTo>
                <a:lnTo>
                  <a:pt x="5580" y="337434"/>
                </a:lnTo>
                <a:lnTo>
                  <a:pt x="11635" y="341517"/>
                </a:lnTo>
                <a:lnTo>
                  <a:pt x="19051" y="343014"/>
                </a:lnTo>
                <a:lnTo>
                  <a:pt x="26466" y="341517"/>
                </a:lnTo>
                <a:lnTo>
                  <a:pt x="32521" y="337434"/>
                </a:lnTo>
                <a:lnTo>
                  <a:pt x="36604" y="331379"/>
                </a:lnTo>
                <a:lnTo>
                  <a:pt x="38101" y="323926"/>
                </a:lnTo>
                <a:lnTo>
                  <a:pt x="36604" y="316511"/>
                </a:lnTo>
                <a:lnTo>
                  <a:pt x="32521" y="310455"/>
                </a:lnTo>
                <a:lnTo>
                  <a:pt x="26466" y="306373"/>
                </a:lnTo>
                <a:lnTo>
                  <a:pt x="19051" y="304876"/>
                </a:lnTo>
                <a:close/>
              </a:path>
              <a:path w="38100" h="4458970">
                <a:moveTo>
                  <a:pt x="19051" y="457314"/>
                </a:moveTo>
                <a:lnTo>
                  <a:pt x="11635" y="458811"/>
                </a:lnTo>
                <a:lnTo>
                  <a:pt x="5580" y="462894"/>
                </a:lnTo>
                <a:lnTo>
                  <a:pt x="1498" y="468949"/>
                </a:lnTo>
                <a:lnTo>
                  <a:pt x="1" y="476402"/>
                </a:lnTo>
                <a:lnTo>
                  <a:pt x="1498" y="483817"/>
                </a:lnTo>
                <a:lnTo>
                  <a:pt x="5580" y="489872"/>
                </a:lnTo>
                <a:lnTo>
                  <a:pt x="11635" y="493955"/>
                </a:lnTo>
                <a:lnTo>
                  <a:pt x="19051" y="495452"/>
                </a:lnTo>
                <a:lnTo>
                  <a:pt x="26466" y="493955"/>
                </a:lnTo>
                <a:lnTo>
                  <a:pt x="32521" y="489872"/>
                </a:lnTo>
                <a:lnTo>
                  <a:pt x="36604" y="483817"/>
                </a:lnTo>
                <a:lnTo>
                  <a:pt x="38101" y="476364"/>
                </a:lnTo>
                <a:lnTo>
                  <a:pt x="36604" y="468949"/>
                </a:lnTo>
                <a:lnTo>
                  <a:pt x="32521" y="462894"/>
                </a:lnTo>
                <a:lnTo>
                  <a:pt x="26466" y="458811"/>
                </a:lnTo>
                <a:lnTo>
                  <a:pt x="19051" y="457314"/>
                </a:lnTo>
                <a:close/>
              </a:path>
              <a:path w="38100" h="4458970">
                <a:moveTo>
                  <a:pt x="19051" y="609752"/>
                </a:moveTo>
                <a:lnTo>
                  <a:pt x="11635" y="611249"/>
                </a:lnTo>
                <a:lnTo>
                  <a:pt x="5580" y="615332"/>
                </a:lnTo>
                <a:lnTo>
                  <a:pt x="1498" y="621387"/>
                </a:lnTo>
                <a:lnTo>
                  <a:pt x="1" y="628840"/>
                </a:lnTo>
                <a:lnTo>
                  <a:pt x="1498" y="636255"/>
                </a:lnTo>
                <a:lnTo>
                  <a:pt x="5580" y="642310"/>
                </a:lnTo>
                <a:lnTo>
                  <a:pt x="11635" y="646393"/>
                </a:lnTo>
                <a:lnTo>
                  <a:pt x="19051" y="647890"/>
                </a:lnTo>
                <a:lnTo>
                  <a:pt x="26466" y="646393"/>
                </a:lnTo>
                <a:lnTo>
                  <a:pt x="32521" y="642310"/>
                </a:lnTo>
                <a:lnTo>
                  <a:pt x="36604" y="636255"/>
                </a:lnTo>
                <a:lnTo>
                  <a:pt x="38101" y="628802"/>
                </a:lnTo>
                <a:lnTo>
                  <a:pt x="36604" y="621387"/>
                </a:lnTo>
                <a:lnTo>
                  <a:pt x="32521" y="615332"/>
                </a:lnTo>
                <a:lnTo>
                  <a:pt x="26466" y="611249"/>
                </a:lnTo>
                <a:lnTo>
                  <a:pt x="19051" y="609752"/>
                </a:lnTo>
                <a:close/>
              </a:path>
              <a:path w="38100" h="4458970">
                <a:moveTo>
                  <a:pt x="19051" y="762190"/>
                </a:moveTo>
                <a:lnTo>
                  <a:pt x="11635" y="763687"/>
                </a:lnTo>
                <a:lnTo>
                  <a:pt x="5580" y="767770"/>
                </a:lnTo>
                <a:lnTo>
                  <a:pt x="1498" y="773825"/>
                </a:lnTo>
                <a:lnTo>
                  <a:pt x="1" y="781278"/>
                </a:lnTo>
                <a:lnTo>
                  <a:pt x="1498" y="788693"/>
                </a:lnTo>
                <a:lnTo>
                  <a:pt x="5580" y="794748"/>
                </a:lnTo>
                <a:lnTo>
                  <a:pt x="11635" y="798831"/>
                </a:lnTo>
                <a:lnTo>
                  <a:pt x="19051" y="800328"/>
                </a:lnTo>
                <a:lnTo>
                  <a:pt x="26466" y="798831"/>
                </a:lnTo>
                <a:lnTo>
                  <a:pt x="32521" y="794748"/>
                </a:lnTo>
                <a:lnTo>
                  <a:pt x="36604" y="788693"/>
                </a:lnTo>
                <a:lnTo>
                  <a:pt x="38101" y="781240"/>
                </a:lnTo>
                <a:lnTo>
                  <a:pt x="36604" y="773825"/>
                </a:lnTo>
                <a:lnTo>
                  <a:pt x="32521" y="767770"/>
                </a:lnTo>
                <a:lnTo>
                  <a:pt x="26466" y="763687"/>
                </a:lnTo>
                <a:lnTo>
                  <a:pt x="19051" y="762190"/>
                </a:lnTo>
                <a:close/>
              </a:path>
              <a:path w="38100" h="4458970">
                <a:moveTo>
                  <a:pt x="19050" y="914628"/>
                </a:moveTo>
                <a:lnTo>
                  <a:pt x="11635" y="916125"/>
                </a:lnTo>
                <a:lnTo>
                  <a:pt x="5579" y="920207"/>
                </a:lnTo>
                <a:lnTo>
                  <a:pt x="1497" y="926263"/>
                </a:lnTo>
                <a:lnTo>
                  <a:pt x="0" y="933716"/>
                </a:lnTo>
                <a:lnTo>
                  <a:pt x="1497" y="941131"/>
                </a:lnTo>
                <a:lnTo>
                  <a:pt x="5579" y="947186"/>
                </a:lnTo>
                <a:lnTo>
                  <a:pt x="11635" y="951269"/>
                </a:lnTo>
                <a:lnTo>
                  <a:pt x="19050" y="952766"/>
                </a:lnTo>
                <a:lnTo>
                  <a:pt x="26465" y="951269"/>
                </a:lnTo>
                <a:lnTo>
                  <a:pt x="32520" y="947186"/>
                </a:lnTo>
                <a:lnTo>
                  <a:pt x="36603" y="941131"/>
                </a:lnTo>
                <a:lnTo>
                  <a:pt x="38100" y="933678"/>
                </a:lnTo>
                <a:lnTo>
                  <a:pt x="36603" y="926263"/>
                </a:lnTo>
                <a:lnTo>
                  <a:pt x="32520" y="920207"/>
                </a:lnTo>
                <a:lnTo>
                  <a:pt x="26465" y="916125"/>
                </a:lnTo>
                <a:lnTo>
                  <a:pt x="19050" y="914628"/>
                </a:lnTo>
                <a:close/>
              </a:path>
              <a:path w="38100" h="4458970">
                <a:moveTo>
                  <a:pt x="19050" y="1067066"/>
                </a:moveTo>
                <a:lnTo>
                  <a:pt x="11635" y="1068563"/>
                </a:lnTo>
                <a:lnTo>
                  <a:pt x="5579" y="1072646"/>
                </a:lnTo>
                <a:lnTo>
                  <a:pt x="1497" y="1078701"/>
                </a:lnTo>
                <a:lnTo>
                  <a:pt x="0" y="1086154"/>
                </a:lnTo>
                <a:lnTo>
                  <a:pt x="1497" y="1093569"/>
                </a:lnTo>
                <a:lnTo>
                  <a:pt x="5579" y="1099625"/>
                </a:lnTo>
                <a:lnTo>
                  <a:pt x="11635" y="1103707"/>
                </a:lnTo>
                <a:lnTo>
                  <a:pt x="19050" y="1105204"/>
                </a:lnTo>
                <a:lnTo>
                  <a:pt x="26465" y="1103707"/>
                </a:lnTo>
                <a:lnTo>
                  <a:pt x="32520" y="1099625"/>
                </a:lnTo>
                <a:lnTo>
                  <a:pt x="36603" y="1093569"/>
                </a:lnTo>
                <a:lnTo>
                  <a:pt x="38100" y="1086116"/>
                </a:lnTo>
                <a:lnTo>
                  <a:pt x="36603" y="1078701"/>
                </a:lnTo>
                <a:lnTo>
                  <a:pt x="32520" y="1072646"/>
                </a:lnTo>
                <a:lnTo>
                  <a:pt x="26465" y="1068563"/>
                </a:lnTo>
                <a:lnTo>
                  <a:pt x="19050" y="1067066"/>
                </a:lnTo>
                <a:close/>
              </a:path>
              <a:path w="38100" h="4458970">
                <a:moveTo>
                  <a:pt x="19050" y="1219504"/>
                </a:moveTo>
                <a:lnTo>
                  <a:pt x="11635" y="1221001"/>
                </a:lnTo>
                <a:lnTo>
                  <a:pt x="5579" y="1225084"/>
                </a:lnTo>
                <a:lnTo>
                  <a:pt x="1497" y="1231139"/>
                </a:lnTo>
                <a:lnTo>
                  <a:pt x="0" y="1238592"/>
                </a:lnTo>
                <a:lnTo>
                  <a:pt x="1497" y="1246007"/>
                </a:lnTo>
                <a:lnTo>
                  <a:pt x="5579" y="1252063"/>
                </a:lnTo>
                <a:lnTo>
                  <a:pt x="11635" y="1256145"/>
                </a:lnTo>
                <a:lnTo>
                  <a:pt x="19050" y="1257642"/>
                </a:lnTo>
                <a:lnTo>
                  <a:pt x="26465" y="1256145"/>
                </a:lnTo>
                <a:lnTo>
                  <a:pt x="32520" y="1252063"/>
                </a:lnTo>
                <a:lnTo>
                  <a:pt x="36603" y="1246007"/>
                </a:lnTo>
                <a:lnTo>
                  <a:pt x="38100" y="1238554"/>
                </a:lnTo>
                <a:lnTo>
                  <a:pt x="36603" y="1231139"/>
                </a:lnTo>
                <a:lnTo>
                  <a:pt x="32520" y="1225084"/>
                </a:lnTo>
                <a:lnTo>
                  <a:pt x="26465" y="1221001"/>
                </a:lnTo>
                <a:lnTo>
                  <a:pt x="19050" y="1219504"/>
                </a:lnTo>
                <a:close/>
              </a:path>
              <a:path w="38100" h="4458970">
                <a:moveTo>
                  <a:pt x="19050" y="1371942"/>
                </a:moveTo>
                <a:lnTo>
                  <a:pt x="11635" y="1373439"/>
                </a:lnTo>
                <a:lnTo>
                  <a:pt x="5579" y="1377522"/>
                </a:lnTo>
                <a:lnTo>
                  <a:pt x="1497" y="1383577"/>
                </a:lnTo>
                <a:lnTo>
                  <a:pt x="0" y="1391031"/>
                </a:lnTo>
                <a:lnTo>
                  <a:pt x="1497" y="1398445"/>
                </a:lnTo>
                <a:lnTo>
                  <a:pt x="5579" y="1404501"/>
                </a:lnTo>
                <a:lnTo>
                  <a:pt x="11635" y="1408583"/>
                </a:lnTo>
                <a:lnTo>
                  <a:pt x="19050" y="1410081"/>
                </a:lnTo>
                <a:lnTo>
                  <a:pt x="26465" y="1408583"/>
                </a:lnTo>
                <a:lnTo>
                  <a:pt x="32520" y="1404501"/>
                </a:lnTo>
                <a:lnTo>
                  <a:pt x="36603" y="1398445"/>
                </a:lnTo>
                <a:lnTo>
                  <a:pt x="38100" y="1390992"/>
                </a:lnTo>
                <a:lnTo>
                  <a:pt x="36603" y="1383577"/>
                </a:lnTo>
                <a:lnTo>
                  <a:pt x="32520" y="1377522"/>
                </a:lnTo>
                <a:lnTo>
                  <a:pt x="26465" y="1373439"/>
                </a:lnTo>
                <a:lnTo>
                  <a:pt x="19050" y="1371942"/>
                </a:lnTo>
                <a:close/>
              </a:path>
              <a:path w="38100" h="4458970">
                <a:moveTo>
                  <a:pt x="19050" y="1524381"/>
                </a:moveTo>
                <a:lnTo>
                  <a:pt x="11635" y="1525878"/>
                </a:lnTo>
                <a:lnTo>
                  <a:pt x="5579" y="1529960"/>
                </a:lnTo>
                <a:lnTo>
                  <a:pt x="1497" y="1536016"/>
                </a:lnTo>
                <a:lnTo>
                  <a:pt x="0" y="1543469"/>
                </a:lnTo>
                <a:lnTo>
                  <a:pt x="1497" y="1550884"/>
                </a:lnTo>
                <a:lnTo>
                  <a:pt x="5579" y="1556939"/>
                </a:lnTo>
                <a:lnTo>
                  <a:pt x="11635" y="1561022"/>
                </a:lnTo>
                <a:lnTo>
                  <a:pt x="19050" y="1562519"/>
                </a:lnTo>
                <a:lnTo>
                  <a:pt x="26465" y="1561022"/>
                </a:lnTo>
                <a:lnTo>
                  <a:pt x="32520" y="1556939"/>
                </a:lnTo>
                <a:lnTo>
                  <a:pt x="36603" y="1550884"/>
                </a:lnTo>
                <a:lnTo>
                  <a:pt x="38100" y="1543431"/>
                </a:lnTo>
                <a:lnTo>
                  <a:pt x="36603" y="1536016"/>
                </a:lnTo>
                <a:lnTo>
                  <a:pt x="32520" y="1529960"/>
                </a:lnTo>
                <a:lnTo>
                  <a:pt x="26465" y="1525878"/>
                </a:lnTo>
                <a:lnTo>
                  <a:pt x="19050" y="1524381"/>
                </a:lnTo>
                <a:close/>
              </a:path>
              <a:path w="38100" h="4458970">
                <a:moveTo>
                  <a:pt x="19050" y="1676819"/>
                </a:moveTo>
                <a:lnTo>
                  <a:pt x="11635" y="1678316"/>
                </a:lnTo>
                <a:lnTo>
                  <a:pt x="5579" y="1682398"/>
                </a:lnTo>
                <a:lnTo>
                  <a:pt x="1497" y="1688453"/>
                </a:lnTo>
                <a:lnTo>
                  <a:pt x="0" y="1695907"/>
                </a:lnTo>
                <a:lnTo>
                  <a:pt x="1497" y="1703322"/>
                </a:lnTo>
                <a:lnTo>
                  <a:pt x="5579" y="1709377"/>
                </a:lnTo>
                <a:lnTo>
                  <a:pt x="11635" y="1713460"/>
                </a:lnTo>
                <a:lnTo>
                  <a:pt x="19050" y="1714957"/>
                </a:lnTo>
                <a:lnTo>
                  <a:pt x="26465" y="1713460"/>
                </a:lnTo>
                <a:lnTo>
                  <a:pt x="32520" y="1709377"/>
                </a:lnTo>
                <a:lnTo>
                  <a:pt x="36603" y="1703322"/>
                </a:lnTo>
                <a:lnTo>
                  <a:pt x="38100" y="1695869"/>
                </a:lnTo>
                <a:lnTo>
                  <a:pt x="36603" y="1688453"/>
                </a:lnTo>
                <a:lnTo>
                  <a:pt x="32520" y="1682398"/>
                </a:lnTo>
                <a:lnTo>
                  <a:pt x="26465" y="1678316"/>
                </a:lnTo>
                <a:lnTo>
                  <a:pt x="19050" y="1676819"/>
                </a:lnTo>
                <a:close/>
              </a:path>
              <a:path w="38100" h="4458970">
                <a:moveTo>
                  <a:pt x="19050" y="1829257"/>
                </a:moveTo>
                <a:lnTo>
                  <a:pt x="11635" y="1830754"/>
                </a:lnTo>
                <a:lnTo>
                  <a:pt x="5579" y="1834836"/>
                </a:lnTo>
                <a:lnTo>
                  <a:pt x="1497" y="1840891"/>
                </a:lnTo>
                <a:lnTo>
                  <a:pt x="0" y="1848345"/>
                </a:lnTo>
                <a:lnTo>
                  <a:pt x="1497" y="1855760"/>
                </a:lnTo>
                <a:lnTo>
                  <a:pt x="5579" y="1861815"/>
                </a:lnTo>
                <a:lnTo>
                  <a:pt x="11635" y="1865898"/>
                </a:lnTo>
                <a:lnTo>
                  <a:pt x="19050" y="1867395"/>
                </a:lnTo>
                <a:lnTo>
                  <a:pt x="26465" y="1865898"/>
                </a:lnTo>
                <a:lnTo>
                  <a:pt x="32520" y="1861815"/>
                </a:lnTo>
                <a:lnTo>
                  <a:pt x="36603" y="1855760"/>
                </a:lnTo>
                <a:lnTo>
                  <a:pt x="38100" y="1848307"/>
                </a:lnTo>
                <a:lnTo>
                  <a:pt x="36603" y="1840891"/>
                </a:lnTo>
                <a:lnTo>
                  <a:pt x="32520" y="1834836"/>
                </a:lnTo>
                <a:lnTo>
                  <a:pt x="26465" y="1830754"/>
                </a:lnTo>
                <a:lnTo>
                  <a:pt x="19050" y="1829257"/>
                </a:lnTo>
                <a:close/>
              </a:path>
              <a:path w="38100" h="4458970">
                <a:moveTo>
                  <a:pt x="19050" y="1981695"/>
                </a:moveTo>
                <a:lnTo>
                  <a:pt x="11635" y="1983192"/>
                </a:lnTo>
                <a:lnTo>
                  <a:pt x="5579" y="1987274"/>
                </a:lnTo>
                <a:lnTo>
                  <a:pt x="1497" y="1993329"/>
                </a:lnTo>
                <a:lnTo>
                  <a:pt x="0" y="2000783"/>
                </a:lnTo>
                <a:lnTo>
                  <a:pt x="1497" y="2008198"/>
                </a:lnTo>
                <a:lnTo>
                  <a:pt x="5579" y="2014253"/>
                </a:lnTo>
                <a:lnTo>
                  <a:pt x="11635" y="2018336"/>
                </a:lnTo>
                <a:lnTo>
                  <a:pt x="19050" y="2019833"/>
                </a:lnTo>
                <a:lnTo>
                  <a:pt x="26465" y="2018336"/>
                </a:lnTo>
                <a:lnTo>
                  <a:pt x="32520" y="2014253"/>
                </a:lnTo>
                <a:lnTo>
                  <a:pt x="36603" y="2008198"/>
                </a:lnTo>
                <a:lnTo>
                  <a:pt x="38100" y="2000745"/>
                </a:lnTo>
                <a:lnTo>
                  <a:pt x="36603" y="1993329"/>
                </a:lnTo>
                <a:lnTo>
                  <a:pt x="32520" y="1987274"/>
                </a:lnTo>
                <a:lnTo>
                  <a:pt x="26465" y="1983192"/>
                </a:lnTo>
                <a:lnTo>
                  <a:pt x="19050" y="1981695"/>
                </a:lnTo>
                <a:close/>
              </a:path>
              <a:path w="38100" h="4458970">
                <a:moveTo>
                  <a:pt x="19050" y="2134133"/>
                </a:moveTo>
                <a:lnTo>
                  <a:pt x="11635" y="2135630"/>
                </a:lnTo>
                <a:lnTo>
                  <a:pt x="5579" y="2139712"/>
                </a:lnTo>
                <a:lnTo>
                  <a:pt x="1497" y="2145767"/>
                </a:lnTo>
                <a:lnTo>
                  <a:pt x="0" y="2153221"/>
                </a:lnTo>
                <a:lnTo>
                  <a:pt x="1497" y="2160636"/>
                </a:lnTo>
                <a:lnTo>
                  <a:pt x="5579" y="2166691"/>
                </a:lnTo>
                <a:lnTo>
                  <a:pt x="11635" y="2170774"/>
                </a:lnTo>
                <a:lnTo>
                  <a:pt x="19050" y="2172271"/>
                </a:lnTo>
                <a:lnTo>
                  <a:pt x="26465" y="2170774"/>
                </a:lnTo>
                <a:lnTo>
                  <a:pt x="32520" y="2166691"/>
                </a:lnTo>
                <a:lnTo>
                  <a:pt x="36603" y="2160636"/>
                </a:lnTo>
                <a:lnTo>
                  <a:pt x="38100" y="2153183"/>
                </a:lnTo>
                <a:lnTo>
                  <a:pt x="36603" y="2145767"/>
                </a:lnTo>
                <a:lnTo>
                  <a:pt x="32520" y="2139712"/>
                </a:lnTo>
                <a:lnTo>
                  <a:pt x="26465" y="2135630"/>
                </a:lnTo>
                <a:lnTo>
                  <a:pt x="19050" y="2134133"/>
                </a:lnTo>
                <a:close/>
              </a:path>
              <a:path w="38100" h="4458970">
                <a:moveTo>
                  <a:pt x="19050" y="2286571"/>
                </a:moveTo>
                <a:lnTo>
                  <a:pt x="11635" y="2288068"/>
                </a:lnTo>
                <a:lnTo>
                  <a:pt x="5579" y="2292150"/>
                </a:lnTo>
                <a:lnTo>
                  <a:pt x="1497" y="2298205"/>
                </a:lnTo>
                <a:lnTo>
                  <a:pt x="0" y="2305659"/>
                </a:lnTo>
                <a:lnTo>
                  <a:pt x="1497" y="2313074"/>
                </a:lnTo>
                <a:lnTo>
                  <a:pt x="5579" y="2319129"/>
                </a:lnTo>
                <a:lnTo>
                  <a:pt x="11635" y="2323212"/>
                </a:lnTo>
                <a:lnTo>
                  <a:pt x="19050" y="2324709"/>
                </a:lnTo>
                <a:lnTo>
                  <a:pt x="26465" y="2323212"/>
                </a:lnTo>
                <a:lnTo>
                  <a:pt x="32520" y="2319129"/>
                </a:lnTo>
                <a:lnTo>
                  <a:pt x="36603" y="2313074"/>
                </a:lnTo>
                <a:lnTo>
                  <a:pt x="38100" y="2305621"/>
                </a:lnTo>
                <a:lnTo>
                  <a:pt x="36603" y="2298205"/>
                </a:lnTo>
                <a:lnTo>
                  <a:pt x="32520" y="2292150"/>
                </a:lnTo>
                <a:lnTo>
                  <a:pt x="26465" y="2288068"/>
                </a:lnTo>
                <a:lnTo>
                  <a:pt x="19050" y="2286571"/>
                </a:lnTo>
                <a:close/>
              </a:path>
              <a:path w="38100" h="4458970">
                <a:moveTo>
                  <a:pt x="19050" y="2439009"/>
                </a:moveTo>
                <a:lnTo>
                  <a:pt x="11635" y="2440506"/>
                </a:lnTo>
                <a:lnTo>
                  <a:pt x="5579" y="2444588"/>
                </a:lnTo>
                <a:lnTo>
                  <a:pt x="1497" y="2450644"/>
                </a:lnTo>
                <a:lnTo>
                  <a:pt x="0" y="2458096"/>
                </a:lnTo>
                <a:lnTo>
                  <a:pt x="1497" y="2465511"/>
                </a:lnTo>
                <a:lnTo>
                  <a:pt x="5579" y="2471567"/>
                </a:lnTo>
                <a:lnTo>
                  <a:pt x="11635" y="2475649"/>
                </a:lnTo>
                <a:lnTo>
                  <a:pt x="19050" y="2477146"/>
                </a:lnTo>
                <a:lnTo>
                  <a:pt x="26465" y="2475649"/>
                </a:lnTo>
                <a:lnTo>
                  <a:pt x="32520" y="2471567"/>
                </a:lnTo>
                <a:lnTo>
                  <a:pt x="36603" y="2465511"/>
                </a:lnTo>
                <a:lnTo>
                  <a:pt x="38100" y="2458059"/>
                </a:lnTo>
                <a:lnTo>
                  <a:pt x="36603" y="2450644"/>
                </a:lnTo>
                <a:lnTo>
                  <a:pt x="32520" y="2444588"/>
                </a:lnTo>
                <a:lnTo>
                  <a:pt x="26465" y="2440506"/>
                </a:lnTo>
                <a:lnTo>
                  <a:pt x="19050" y="2439009"/>
                </a:lnTo>
                <a:close/>
              </a:path>
              <a:path w="38100" h="4458970">
                <a:moveTo>
                  <a:pt x="19050" y="2591446"/>
                </a:moveTo>
                <a:lnTo>
                  <a:pt x="11635" y="2592943"/>
                </a:lnTo>
                <a:lnTo>
                  <a:pt x="5579" y="2597026"/>
                </a:lnTo>
                <a:lnTo>
                  <a:pt x="1497" y="2603081"/>
                </a:lnTo>
                <a:lnTo>
                  <a:pt x="0" y="2610534"/>
                </a:lnTo>
                <a:lnTo>
                  <a:pt x="1497" y="2617950"/>
                </a:lnTo>
                <a:lnTo>
                  <a:pt x="5579" y="2624005"/>
                </a:lnTo>
                <a:lnTo>
                  <a:pt x="11635" y="2628087"/>
                </a:lnTo>
                <a:lnTo>
                  <a:pt x="19050" y="2629584"/>
                </a:lnTo>
                <a:lnTo>
                  <a:pt x="26464" y="2628087"/>
                </a:lnTo>
                <a:lnTo>
                  <a:pt x="32520" y="2624005"/>
                </a:lnTo>
                <a:lnTo>
                  <a:pt x="36602" y="2617950"/>
                </a:lnTo>
                <a:lnTo>
                  <a:pt x="38100" y="2610496"/>
                </a:lnTo>
                <a:lnTo>
                  <a:pt x="36602" y="2603081"/>
                </a:lnTo>
                <a:lnTo>
                  <a:pt x="32520" y="2597026"/>
                </a:lnTo>
                <a:lnTo>
                  <a:pt x="26464" y="2592943"/>
                </a:lnTo>
                <a:lnTo>
                  <a:pt x="19050" y="2591446"/>
                </a:lnTo>
                <a:close/>
              </a:path>
              <a:path w="38100" h="4458970">
                <a:moveTo>
                  <a:pt x="19050" y="2743884"/>
                </a:moveTo>
                <a:lnTo>
                  <a:pt x="11635" y="2745381"/>
                </a:lnTo>
                <a:lnTo>
                  <a:pt x="5579" y="2749464"/>
                </a:lnTo>
                <a:lnTo>
                  <a:pt x="1497" y="2755519"/>
                </a:lnTo>
                <a:lnTo>
                  <a:pt x="0" y="2762972"/>
                </a:lnTo>
                <a:lnTo>
                  <a:pt x="1497" y="2770388"/>
                </a:lnTo>
                <a:lnTo>
                  <a:pt x="5579" y="2776443"/>
                </a:lnTo>
                <a:lnTo>
                  <a:pt x="11635" y="2780525"/>
                </a:lnTo>
                <a:lnTo>
                  <a:pt x="19050" y="2782022"/>
                </a:lnTo>
                <a:lnTo>
                  <a:pt x="26464" y="2780525"/>
                </a:lnTo>
                <a:lnTo>
                  <a:pt x="32520" y="2776443"/>
                </a:lnTo>
                <a:lnTo>
                  <a:pt x="36602" y="2770388"/>
                </a:lnTo>
                <a:lnTo>
                  <a:pt x="38100" y="2762934"/>
                </a:lnTo>
                <a:lnTo>
                  <a:pt x="36602" y="2755519"/>
                </a:lnTo>
                <a:lnTo>
                  <a:pt x="32520" y="2749464"/>
                </a:lnTo>
                <a:lnTo>
                  <a:pt x="26464" y="2745381"/>
                </a:lnTo>
                <a:lnTo>
                  <a:pt x="19050" y="2743884"/>
                </a:lnTo>
                <a:close/>
              </a:path>
              <a:path w="38100" h="4458970">
                <a:moveTo>
                  <a:pt x="19050" y="2896322"/>
                </a:moveTo>
                <a:lnTo>
                  <a:pt x="11635" y="2897819"/>
                </a:lnTo>
                <a:lnTo>
                  <a:pt x="5579" y="2901902"/>
                </a:lnTo>
                <a:lnTo>
                  <a:pt x="1497" y="2907957"/>
                </a:lnTo>
                <a:lnTo>
                  <a:pt x="0" y="2915410"/>
                </a:lnTo>
                <a:lnTo>
                  <a:pt x="1497" y="2922825"/>
                </a:lnTo>
                <a:lnTo>
                  <a:pt x="5579" y="2928880"/>
                </a:lnTo>
                <a:lnTo>
                  <a:pt x="11635" y="2932963"/>
                </a:lnTo>
                <a:lnTo>
                  <a:pt x="19050" y="2934460"/>
                </a:lnTo>
                <a:lnTo>
                  <a:pt x="26464" y="2932963"/>
                </a:lnTo>
                <a:lnTo>
                  <a:pt x="32520" y="2928880"/>
                </a:lnTo>
                <a:lnTo>
                  <a:pt x="36602" y="2922825"/>
                </a:lnTo>
                <a:lnTo>
                  <a:pt x="38100" y="2915372"/>
                </a:lnTo>
                <a:lnTo>
                  <a:pt x="36602" y="2907957"/>
                </a:lnTo>
                <a:lnTo>
                  <a:pt x="32520" y="2901902"/>
                </a:lnTo>
                <a:lnTo>
                  <a:pt x="26464" y="2897819"/>
                </a:lnTo>
                <a:lnTo>
                  <a:pt x="19050" y="2896322"/>
                </a:lnTo>
                <a:close/>
              </a:path>
              <a:path w="38100" h="4458970">
                <a:moveTo>
                  <a:pt x="19050" y="3048760"/>
                </a:moveTo>
                <a:lnTo>
                  <a:pt x="11635" y="3050257"/>
                </a:lnTo>
                <a:lnTo>
                  <a:pt x="5579" y="3054340"/>
                </a:lnTo>
                <a:lnTo>
                  <a:pt x="1497" y="3060395"/>
                </a:lnTo>
                <a:lnTo>
                  <a:pt x="0" y="3067848"/>
                </a:lnTo>
                <a:lnTo>
                  <a:pt x="1497" y="3075263"/>
                </a:lnTo>
                <a:lnTo>
                  <a:pt x="5579" y="3081319"/>
                </a:lnTo>
                <a:lnTo>
                  <a:pt x="11635" y="3085401"/>
                </a:lnTo>
                <a:lnTo>
                  <a:pt x="19050" y="3086898"/>
                </a:lnTo>
                <a:lnTo>
                  <a:pt x="26464" y="3085401"/>
                </a:lnTo>
                <a:lnTo>
                  <a:pt x="32520" y="3081319"/>
                </a:lnTo>
                <a:lnTo>
                  <a:pt x="36602" y="3075263"/>
                </a:lnTo>
                <a:lnTo>
                  <a:pt x="38100" y="3067810"/>
                </a:lnTo>
                <a:lnTo>
                  <a:pt x="36602" y="3060395"/>
                </a:lnTo>
                <a:lnTo>
                  <a:pt x="32520" y="3054340"/>
                </a:lnTo>
                <a:lnTo>
                  <a:pt x="26464" y="3050257"/>
                </a:lnTo>
                <a:lnTo>
                  <a:pt x="19050" y="3048760"/>
                </a:lnTo>
                <a:close/>
              </a:path>
              <a:path w="38100" h="4458970">
                <a:moveTo>
                  <a:pt x="19050" y="3201198"/>
                </a:moveTo>
                <a:lnTo>
                  <a:pt x="11635" y="3202695"/>
                </a:lnTo>
                <a:lnTo>
                  <a:pt x="5579" y="3206778"/>
                </a:lnTo>
                <a:lnTo>
                  <a:pt x="1497" y="3212833"/>
                </a:lnTo>
                <a:lnTo>
                  <a:pt x="0" y="3220286"/>
                </a:lnTo>
                <a:lnTo>
                  <a:pt x="1497" y="3227701"/>
                </a:lnTo>
                <a:lnTo>
                  <a:pt x="5579" y="3233757"/>
                </a:lnTo>
                <a:lnTo>
                  <a:pt x="11635" y="3237839"/>
                </a:lnTo>
                <a:lnTo>
                  <a:pt x="19050" y="3239336"/>
                </a:lnTo>
                <a:lnTo>
                  <a:pt x="26464" y="3237839"/>
                </a:lnTo>
                <a:lnTo>
                  <a:pt x="32520" y="3233757"/>
                </a:lnTo>
                <a:lnTo>
                  <a:pt x="36602" y="3227701"/>
                </a:lnTo>
                <a:lnTo>
                  <a:pt x="38100" y="3220248"/>
                </a:lnTo>
                <a:lnTo>
                  <a:pt x="36602" y="3212833"/>
                </a:lnTo>
                <a:lnTo>
                  <a:pt x="32520" y="3206778"/>
                </a:lnTo>
                <a:lnTo>
                  <a:pt x="26464" y="3202695"/>
                </a:lnTo>
                <a:lnTo>
                  <a:pt x="19050" y="3201198"/>
                </a:lnTo>
                <a:close/>
              </a:path>
              <a:path w="38100" h="4458970">
                <a:moveTo>
                  <a:pt x="19050" y="3353636"/>
                </a:moveTo>
                <a:lnTo>
                  <a:pt x="11635" y="3355134"/>
                </a:lnTo>
                <a:lnTo>
                  <a:pt x="5579" y="3359216"/>
                </a:lnTo>
                <a:lnTo>
                  <a:pt x="1497" y="3365271"/>
                </a:lnTo>
                <a:lnTo>
                  <a:pt x="0" y="3372725"/>
                </a:lnTo>
                <a:lnTo>
                  <a:pt x="1497" y="3380140"/>
                </a:lnTo>
                <a:lnTo>
                  <a:pt x="5579" y="3386195"/>
                </a:lnTo>
                <a:lnTo>
                  <a:pt x="11635" y="3390277"/>
                </a:lnTo>
                <a:lnTo>
                  <a:pt x="19050" y="3391775"/>
                </a:lnTo>
                <a:lnTo>
                  <a:pt x="26464" y="3390277"/>
                </a:lnTo>
                <a:lnTo>
                  <a:pt x="32520" y="3386195"/>
                </a:lnTo>
                <a:lnTo>
                  <a:pt x="36602" y="3380140"/>
                </a:lnTo>
                <a:lnTo>
                  <a:pt x="38100" y="3372686"/>
                </a:lnTo>
                <a:lnTo>
                  <a:pt x="36602" y="3365271"/>
                </a:lnTo>
                <a:lnTo>
                  <a:pt x="32520" y="3359216"/>
                </a:lnTo>
                <a:lnTo>
                  <a:pt x="26464" y="3355134"/>
                </a:lnTo>
                <a:lnTo>
                  <a:pt x="19050" y="3353636"/>
                </a:lnTo>
                <a:close/>
              </a:path>
              <a:path w="38100" h="4458970">
                <a:moveTo>
                  <a:pt x="19050" y="3506075"/>
                </a:moveTo>
                <a:lnTo>
                  <a:pt x="11635" y="3507572"/>
                </a:lnTo>
                <a:lnTo>
                  <a:pt x="5579" y="3511654"/>
                </a:lnTo>
                <a:lnTo>
                  <a:pt x="1497" y="3517710"/>
                </a:lnTo>
                <a:lnTo>
                  <a:pt x="0" y="3525163"/>
                </a:lnTo>
                <a:lnTo>
                  <a:pt x="1497" y="3532578"/>
                </a:lnTo>
                <a:lnTo>
                  <a:pt x="5579" y="3538633"/>
                </a:lnTo>
                <a:lnTo>
                  <a:pt x="11635" y="3542716"/>
                </a:lnTo>
                <a:lnTo>
                  <a:pt x="19050" y="3544213"/>
                </a:lnTo>
                <a:lnTo>
                  <a:pt x="26464" y="3542716"/>
                </a:lnTo>
                <a:lnTo>
                  <a:pt x="32520" y="3538633"/>
                </a:lnTo>
                <a:lnTo>
                  <a:pt x="36602" y="3532578"/>
                </a:lnTo>
                <a:lnTo>
                  <a:pt x="38100" y="3525125"/>
                </a:lnTo>
                <a:lnTo>
                  <a:pt x="36602" y="3517710"/>
                </a:lnTo>
                <a:lnTo>
                  <a:pt x="32520" y="3511654"/>
                </a:lnTo>
                <a:lnTo>
                  <a:pt x="26464" y="3507572"/>
                </a:lnTo>
                <a:lnTo>
                  <a:pt x="19050" y="3506075"/>
                </a:lnTo>
                <a:close/>
              </a:path>
              <a:path w="38100" h="4458970">
                <a:moveTo>
                  <a:pt x="19050" y="3658513"/>
                </a:moveTo>
                <a:lnTo>
                  <a:pt x="11635" y="3660010"/>
                </a:lnTo>
                <a:lnTo>
                  <a:pt x="5579" y="3664092"/>
                </a:lnTo>
                <a:lnTo>
                  <a:pt x="1497" y="3670148"/>
                </a:lnTo>
                <a:lnTo>
                  <a:pt x="0" y="3677601"/>
                </a:lnTo>
                <a:lnTo>
                  <a:pt x="1497" y="3685016"/>
                </a:lnTo>
                <a:lnTo>
                  <a:pt x="5579" y="3691071"/>
                </a:lnTo>
                <a:lnTo>
                  <a:pt x="11635" y="3695154"/>
                </a:lnTo>
                <a:lnTo>
                  <a:pt x="19050" y="3696651"/>
                </a:lnTo>
                <a:lnTo>
                  <a:pt x="26464" y="3695154"/>
                </a:lnTo>
                <a:lnTo>
                  <a:pt x="32520" y="3691071"/>
                </a:lnTo>
                <a:lnTo>
                  <a:pt x="36602" y="3685016"/>
                </a:lnTo>
                <a:lnTo>
                  <a:pt x="38100" y="3677563"/>
                </a:lnTo>
                <a:lnTo>
                  <a:pt x="36602" y="3670148"/>
                </a:lnTo>
                <a:lnTo>
                  <a:pt x="32520" y="3664092"/>
                </a:lnTo>
                <a:lnTo>
                  <a:pt x="26464" y="3660010"/>
                </a:lnTo>
                <a:lnTo>
                  <a:pt x="19050" y="3658513"/>
                </a:lnTo>
                <a:close/>
              </a:path>
              <a:path w="38100" h="4458970">
                <a:moveTo>
                  <a:pt x="19050" y="3810951"/>
                </a:moveTo>
                <a:lnTo>
                  <a:pt x="11635" y="3812448"/>
                </a:lnTo>
                <a:lnTo>
                  <a:pt x="5579" y="3816530"/>
                </a:lnTo>
                <a:lnTo>
                  <a:pt x="1497" y="3822586"/>
                </a:lnTo>
                <a:lnTo>
                  <a:pt x="0" y="3830039"/>
                </a:lnTo>
                <a:lnTo>
                  <a:pt x="1497" y="3837454"/>
                </a:lnTo>
                <a:lnTo>
                  <a:pt x="5579" y="3843509"/>
                </a:lnTo>
                <a:lnTo>
                  <a:pt x="11635" y="3847592"/>
                </a:lnTo>
                <a:lnTo>
                  <a:pt x="19050" y="3849089"/>
                </a:lnTo>
                <a:lnTo>
                  <a:pt x="26464" y="3847592"/>
                </a:lnTo>
                <a:lnTo>
                  <a:pt x="32520" y="3843509"/>
                </a:lnTo>
                <a:lnTo>
                  <a:pt x="36602" y="3837454"/>
                </a:lnTo>
                <a:lnTo>
                  <a:pt x="38100" y="3830001"/>
                </a:lnTo>
                <a:lnTo>
                  <a:pt x="36602" y="3822586"/>
                </a:lnTo>
                <a:lnTo>
                  <a:pt x="32520" y="3816530"/>
                </a:lnTo>
                <a:lnTo>
                  <a:pt x="26464" y="3812448"/>
                </a:lnTo>
                <a:lnTo>
                  <a:pt x="19050" y="3810951"/>
                </a:lnTo>
                <a:close/>
              </a:path>
              <a:path w="38100" h="4458970">
                <a:moveTo>
                  <a:pt x="19050" y="3963389"/>
                </a:moveTo>
                <a:lnTo>
                  <a:pt x="11635" y="3964886"/>
                </a:lnTo>
                <a:lnTo>
                  <a:pt x="5579" y="3968968"/>
                </a:lnTo>
                <a:lnTo>
                  <a:pt x="1497" y="3975023"/>
                </a:lnTo>
                <a:lnTo>
                  <a:pt x="0" y="3982477"/>
                </a:lnTo>
                <a:lnTo>
                  <a:pt x="1497" y="3989892"/>
                </a:lnTo>
                <a:lnTo>
                  <a:pt x="5579" y="3995947"/>
                </a:lnTo>
                <a:lnTo>
                  <a:pt x="11635" y="4000030"/>
                </a:lnTo>
                <a:lnTo>
                  <a:pt x="19050" y="4001527"/>
                </a:lnTo>
                <a:lnTo>
                  <a:pt x="26464" y="4000030"/>
                </a:lnTo>
                <a:lnTo>
                  <a:pt x="32520" y="3995947"/>
                </a:lnTo>
                <a:lnTo>
                  <a:pt x="36602" y="3989892"/>
                </a:lnTo>
                <a:lnTo>
                  <a:pt x="38100" y="3982439"/>
                </a:lnTo>
                <a:lnTo>
                  <a:pt x="36602" y="3975023"/>
                </a:lnTo>
                <a:lnTo>
                  <a:pt x="32520" y="3968968"/>
                </a:lnTo>
                <a:lnTo>
                  <a:pt x="26464" y="3964886"/>
                </a:lnTo>
                <a:lnTo>
                  <a:pt x="19050" y="3963389"/>
                </a:lnTo>
                <a:close/>
              </a:path>
              <a:path w="38100" h="4458970">
                <a:moveTo>
                  <a:pt x="19050" y="4115827"/>
                </a:moveTo>
                <a:lnTo>
                  <a:pt x="11635" y="4117324"/>
                </a:lnTo>
                <a:lnTo>
                  <a:pt x="5579" y="4121406"/>
                </a:lnTo>
                <a:lnTo>
                  <a:pt x="1497" y="4127461"/>
                </a:lnTo>
                <a:lnTo>
                  <a:pt x="0" y="4134915"/>
                </a:lnTo>
                <a:lnTo>
                  <a:pt x="1497" y="4142330"/>
                </a:lnTo>
                <a:lnTo>
                  <a:pt x="5579" y="4148385"/>
                </a:lnTo>
                <a:lnTo>
                  <a:pt x="11635" y="4152468"/>
                </a:lnTo>
                <a:lnTo>
                  <a:pt x="19050" y="4153965"/>
                </a:lnTo>
                <a:lnTo>
                  <a:pt x="26464" y="4152468"/>
                </a:lnTo>
                <a:lnTo>
                  <a:pt x="32520" y="4148385"/>
                </a:lnTo>
                <a:lnTo>
                  <a:pt x="36602" y="4142330"/>
                </a:lnTo>
                <a:lnTo>
                  <a:pt x="38100" y="4134877"/>
                </a:lnTo>
                <a:lnTo>
                  <a:pt x="36602" y="4127461"/>
                </a:lnTo>
                <a:lnTo>
                  <a:pt x="32520" y="4121406"/>
                </a:lnTo>
                <a:lnTo>
                  <a:pt x="26464" y="4117324"/>
                </a:lnTo>
                <a:lnTo>
                  <a:pt x="19050" y="4115827"/>
                </a:lnTo>
                <a:close/>
              </a:path>
              <a:path w="38100" h="4458970">
                <a:moveTo>
                  <a:pt x="19050" y="4268265"/>
                </a:moveTo>
                <a:lnTo>
                  <a:pt x="11635" y="4269762"/>
                </a:lnTo>
                <a:lnTo>
                  <a:pt x="5579" y="4273844"/>
                </a:lnTo>
                <a:lnTo>
                  <a:pt x="1497" y="4279900"/>
                </a:lnTo>
                <a:lnTo>
                  <a:pt x="0" y="4287353"/>
                </a:lnTo>
                <a:lnTo>
                  <a:pt x="1497" y="4294768"/>
                </a:lnTo>
                <a:lnTo>
                  <a:pt x="5579" y="4300823"/>
                </a:lnTo>
                <a:lnTo>
                  <a:pt x="11635" y="4304906"/>
                </a:lnTo>
                <a:lnTo>
                  <a:pt x="19050" y="4306403"/>
                </a:lnTo>
                <a:lnTo>
                  <a:pt x="26464" y="4304906"/>
                </a:lnTo>
                <a:lnTo>
                  <a:pt x="32520" y="4300823"/>
                </a:lnTo>
                <a:lnTo>
                  <a:pt x="36602" y="4294768"/>
                </a:lnTo>
                <a:lnTo>
                  <a:pt x="38100" y="4287315"/>
                </a:lnTo>
                <a:lnTo>
                  <a:pt x="36602" y="4279900"/>
                </a:lnTo>
                <a:lnTo>
                  <a:pt x="32520" y="4273844"/>
                </a:lnTo>
                <a:lnTo>
                  <a:pt x="26464" y="4269762"/>
                </a:lnTo>
                <a:lnTo>
                  <a:pt x="19050" y="4268265"/>
                </a:lnTo>
                <a:close/>
              </a:path>
              <a:path w="38100" h="4458970">
                <a:moveTo>
                  <a:pt x="19050" y="4420703"/>
                </a:moveTo>
                <a:lnTo>
                  <a:pt x="11635" y="4422200"/>
                </a:lnTo>
                <a:lnTo>
                  <a:pt x="5579" y="4426282"/>
                </a:lnTo>
                <a:lnTo>
                  <a:pt x="1497" y="4432338"/>
                </a:lnTo>
                <a:lnTo>
                  <a:pt x="0" y="4439791"/>
                </a:lnTo>
                <a:lnTo>
                  <a:pt x="1497" y="4447206"/>
                </a:lnTo>
                <a:lnTo>
                  <a:pt x="5579" y="4453261"/>
                </a:lnTo>
                <a:lnTo>
                  <a:pt x="11635" y="4457344"/>
                </a:lnTo>
                <a:lnTo>
                  <a:pt x="19050" y="4458841"/>
                </a:lnTo>
                <a:lnTo>
                  <a:pt x="26464" y="4457344"/>
                </a:lnTo>
                <a:lnTo>
                  <a:pt x="32520" y="4453261"/>
                </a:lnTo>
                <a:lnTo>
                  <a:pt x="36602" y="4447206"/>
                </a:lnTo>
                <a:lnTo>
                  <a:pt x="38100" y="4439753"/>
                </a:lnTo>
                <a:lnTo>
                  <a:pt x="36602" y="4432338"/>
                </a:lnTo>
                <a:lnTo>
                  <a:pt x="32520" y="4426282"/>
                </a:lnTo>
                <a:lnTo>
                  <a:pt x="26464" y="4422200"/>
                </a:lnTo>
                <a:lnTo>
                  <a:pt x="19050" y="4420703"/>
                </a:lnTo>
                <a:close/>
              </a:path>
            </a:pathLst>
          </a:custGeom>
          <a:solidFill>
            <a:srgbClr val="D0CECE"/>
          </a:solidFill>
        </p:spPr>
        <p:txBody>
          <a:bodyPr wrap="square" lIns="0" tIns="0" rIns="0" bIns="0" rtlCol="0"/>
          <a:lstStyle/>
          <a:p>
            <a:endParaRPr/>
          </a:p>
        </p:txBody>
      </p:sp>
      <p:grpSp>
        <p:nvGrpSpPr>
          <p:cNvPr id="21" name="object 21"/>
          <p:cNvGrpSpPr/>
          <p:nvPr/>
        </p:nvGrpSpPr>
        <p:grpSpPr>
          <a:xfrm>
            <a:off x="731519" y="1414272"/>
            <a:ext cx="2246630" cy="1591310"/>
            <a:chOff x="731519" y="1414272"/>
            <a:chExt cx="2246630" cy="1591310"/>
          </a:xfrm>
        </p:grpSpPr>
        <p:pic>
          <p:nvPicPr>
            <p:cNvPr id="22" name="object 22"/>
            <p:cNvPicPr/>
            <p:nvPr/>
          </p:nvPicPr>
          <p:blipFill>
            <a:blip r:embed="rId6" cstate="print"/>
            <a:stretch>
              <a:fillRect/>
            </a:stretch>
          </p:blipFill>
          <p:spPr>
            <a:xfrm>
              <a:off x="731519" y="1414272"/>
              <a:ext cx="1219200" cy="1338072"/>
            </a:xfrm>
            <a:prstGeom prst="rect">
              <a:avLst/>
            </a:prstGeom>
          </p:spPr>
        </p:pic>
        <p:pic>
          <p:nvPicPr>
            <p:cNvPr id="23" name="object 23"/>
            <p:cNvPicPr/>
            <p:nvPr/>
          </p:nvPicPr>
          <p:blipFill>
            <a:blip r:embed="rId7" cstate="print"/>
            <a:stretch>
              <a:fillRect/>
            </a:stretch>
          </p:blipFill>
          <p:spPr>
            <a:xfrm>
              <a:off x="1993391" y="1542288"/>
              <a:ext cx="984504" cy="1463039"/>
            </a:xfrm>
            <a:prstGeom prst="rect">
              <a:avLst/>
            </a:prstGeom>
          </p:spPr>
        </p:pic>
      </p:grpSp>
      <p:sp>
        <p:nvSpPr>
          <p:cNvPr id="24" name="object 24"/>
          <p:cNvSpPr/>
          <p:nvPr/>
        </p:nvSpPr>
        <p:spPr>
          <a:xfrm>
            <a:off x="439186" y="4664157"/>
            <a:ext cx="1450975" cy="375920"/>
          </a:xfrm>
          <a:custGeom>
            <a:avLst/>
            <a:gdLst/>
            <a:ahLst/>
            <a:cxnLst/>
            <a:rect l="l" t="t" r="r" b="b"/>
            <a:pathLst>
              <a:path w="1450975" h="375920">
                <a:moveTo>
                  <a:pt x="1262955" y="0"/>
                </a:moveTo>
                <a:lnTo>
                  <a:pt x="187854" y="0"/>
                </a:lnTo>
                <a:lnTo>
                  <a:pt x="137915" y="6710"/>
                </a:lnTo>
                <a:lnTo>
                  <a:pt x="93041" y="25647"/>
                </a:lnTo>
                <a:lnTo>
                  <a:pt x="55021" y="55021"/>
                </a:lnTo>
                <a:lnTo>
                  <a:pt x="25647" y="93041"/>
                </a:lnTo>
                <a:lnTo>
                  <a:pt x="6710" y="137916"/>
                </a:lnTo>
                <a:lnTo>
                  <a:pt x="0" y="187855"/>
                </a:lnTo>
                <a:lnTo>
                  <a:pt x="6710" y="237795"/>
                </a:lnTo>
                <a:lnTo>
                  <a:pt x="25647" y="282670"/>
                </a:lnTo>
                <a:lnTo>
                  <a:pt x="55021" y="320690"/>
                </a:lnTo>
                <a:lnTo>
                  <a:pt x="93041" y="350063"/>
                </a:lnTo>
                <a:lnTo>
                  <a:pt x="137915" y="369001"/>
                </a:lnTo>
                <a:lnTo>
                  <a:pt x="187854" y="375711"/>
                </a:lnTo>
                <a:lnTo>
                  <a:pt x="1262955" y="375711"/>
                </a:lnTo>
                <a:lnTo>
                  <a:pt x="1312895" y="369001"/>
                </a:lnTo>
                <a:lnTo>
                  <a:pt x="1357769" y="350063"/>
                </a:lnTo>
                <a:lnTo>
                  <a:pt x="1395789" y="320690"/>
                </a:lnTo>
                <a:lnTo>
                  <a:pt x="1425162" y="282670"/>
                </a:lnTo>
                <a:lnTo>
                  <a:pt x="1444100" y="237795"/>
                </a:lnTo>
                <a:lnTo>
                  <a:pt x="1450810" y="187855"/>
                </a:lnTo>
                <a:lnTo>
                  <a:pt x="1444100" y="137916"/>
                </a:lnTo>
                <a:lnTo>
                  <a:pt x="1425162" y="93041"/>
                </a:lnTo>
                <a:lnTo>
                  <a:pt x="1395789" y="55021"/>
                </a:lnTo>
                <a:lnTo>
                  <a:pt x="1357769" y="25647"/>
                </a:lnTo>
                <a:lnTo>
                  <a:pt x="1312895" y="6710"/>
                </a:lnTo>
                <a:lnTo>
                  <a:pt x="1262955" y="0"/>
                </a:lnTo>
                <a:close/>
              </a:path>
            </a:pathLst>
          </a:custGeom>
          <a:solidFill>
            <a:srgbClr val="798767"/>
          </a:solidFill>
        </p:spPr>
        <p:txBody>
          <a:bodyPr wrap="square" lIns="0" tIns="0" rIns="0" bIns="0" rtlCol="0"/>
          <a:lstStyle/>
          <a:p>
            <a:endParaRPr/>
          </a:p>
        </p:txBody>
      </p:sp>
      <p:sp>
        <p:nvSpPr>
          <p:cNvPr id="25" name="object 25"/>
          <p:cNvSpPr txBox="1"/>
          <p:nvPr/>
        </p:nvSpPr>
        <p:spPr>
          <a:xfrm>
            <a:off x="628017" y="4725416"/>
            <a:ext cx="1073785" cy="254000"/>
          </a:xfrm>
          <a:prstGeom prst="rect">
            <a:avLst/>
          </a:prstGeom>
        </p:spPr>
        <p:txBody>
          <a:bodyPr vert="horz" wrap="square" lIns="0" tIns="12700" rIns="0" bIns="0" rtlCol="0">
            <a:spAutoFit/>
          </a:bodyPr>
          <a:lstStyle/>
          <a:p>
            <a:pPr marL="12700">
              <a:lnSpc>
                <a:spcPct val="100000"/>
              </a:lnSpc>
              <a:spcBef>
                <a:spcPts val="100"/>
              </a:spcBef>
            </a:pPr>
            <a:r>
              <a:rPr sz="1500" b="1" spc="-5" dirty="0">
                <a:solidFill>
                  <a:srgbClr val="FFFFFF"/>
                </a:solidFill>
                <a:latin typeface="Arial"/>
                <a:cs typeface="Arial"/>
              </a:rPr>
              <a:t>Respiration</a:t>
            </a:r>
            <a:endParaRPr sz="1500">
              <a:latin typeface="Arial"/>
              <a:cs typeface="Arial"/>
            </a:endParaRPr>
          </a:p>
        </p:txBody>
      </p:sp>
      <p:sp>
        <p:nvSpPr>
          <p:cNvPr id="26" name="object 26"/>
          <p:cNvSpPr/>
          <p:nvPr/>
        </p:nvSpPr>
        <p:spPr>
          <a:xfrm>
            <a:off x="3463023" y="4193127"/>
            <a:ext cx="2076450" cy="375920"/>
          </a:xfrm>
          <a:custGeom>
            <a:avLst/>
            <a:gdLst/>
            <a:ahLst/>
            <a:cxnLst/>
            <a:rect l="l" t="t" r="r" b="b"/>
            <a:pathLst>
              <a:path w="2076450" h="375920">
                <a:moveTo>
                  <a:pt x="1888181" y="0"/>
                </a:moveTo>
                <a:lnTo>
                  <a:pt x="187855" y="0"/>
                </a:lnTo>
                <a:lnTo>
                  <a:pt x="137916" y="6710"/>
                </a:lnTo>
                <a:lnTo>
                  <a:pt x="93041" y="25648"/>
                </a:lnTo>
                <a:lnTo>
                  <a:pt x="55021" y="55022"/>
                </a:lnTo>
                <a:lnTo>
                  <a:pt x="25647" y="93042"/>
                </a:lnTo>
                <a:lnTo>
                  <a:pt x="6710" y="137917"/>
                </a:lnTo>
                <a:lnTo>
                  <a:pt x="0" y="187854"/>
                </a:lnTo>
                <a:lnTo>
                  <a:pt x="6710" y="237794"/>
                </a:lnTo>
                <a:lnTo>
                  <a:pt x="25647" y="282669"/>
                </a:lnTo>
                <a:lnTo>
                  <a:pt x="55021" y="320689"/>
                </a:lnTo>
                <a:lnTo>
                  <a:pt x="93041" y="350063"/>
                </a:lnTo>
                <a:lnTo>
                  <a:pt x="137916" y="369001"/>
                </a:lnTo>
                <a:lnTo>
                  <a:pt x="187855" y="375711"/>
                </a:lnTo>
                <a:lnTo>
                  <a:pt x="1888180" y="375714"/>
                </a:lnTo>
                <a:lnTo>
                  <a:pt x="1938119" y="369003"/>
                </a:lnTo>
                <a:lnTo>
                  <a:pt x="1982994" y="350066"/>
                </a:lnTo>
                <a:lnTo>
                  <a:pt x="2021013" y="320691"/>
                </a:lnTo>
                <a:lnTo>
                  <a:pt x="2050387" y="282671"/>
                </a:lnTo>
                <a:lnTo>
                  <a:pt x="2069325" y="237796"/>
                </a:lnTo>
                <a:lnTo>
                  <a:pt x="2076037" y="187857"/>
                </a:lnTo>
                <a:lnTo>
                  <a:pt x="2069326" y="137917"/>
                </a:lnTo>
                <a:lnTo>
                  <a:pt x="2050389" y="93042"/>
                </a:lnTo>
                <a:lnTo>
                  <a:pt x="2021015" y="55022"/>
                </a:lnTo>
                <a:lnTo>
                  <a:pt x="1982995" y="25648"/>
                </a:lnTo>
                <a:lnTo>
                  <a:pt x="1938120" y="6710"/>
                </a:lnTo>
                <a:lnTo>
                  <a:pt x="1888181" y="0"/>
                </a:lnTo>
                <a:close/>
              </a:path>
            </a:pathLst>
          </a:custGeom>
          <a:solidFill>
            <a:srgbClr val="EC6233"/>
          </a:solidFill>
        </p:spPr>
        <p:txBody>
          <a:bodyPr wrap="square" lIns="0" tIns="0" rIns="0" bIns="0" rtlCol="0"/>
          <a:lstStyle/>
          <a:p>
            <a:endParaRPr/>
          </a:p>
        </p:txBody>
      </p:sp>
      <p:sp>
        <p:nvSpPr>
          <p:cNvPr id="27" name="object 27"/>
          <p:cNvSpPr txBox="1"/>
          <p:nvPr/>
        </p:nvSpPr>
        <p:spPr>
          <a:xfrm>
            <a:off x="3472826" y="2455164"/>
            <a:ext cx="1917700" cy="2052320"/>
          </a:xfrm>
          <a:prstGeom prst="rect">
            <a:avLst/>
          </a:prstGeom>
        </p:spPr>
        <p:txBody>
          <a:bodyPr vert="horz" wrap="square" lIns="0" tIns="12700" rIns="0" bIns="0" rtlCol="0">
            <a:spAutoFit/>
          </a:bodyPr>
          <a:lstStyle/>
          <a:p>
            <a:pPr marL="12700" marR="246379">
              <a:lnSpc>
                <a:spcPct val="100000"/>
              </a:lnSpc>
              <a:spcBef>
                <a:spcPts val="100"/>
              </a:spcBef>
            </a:pPr>
            <a:r>
              <a:rPr sz="2000" b="1" dirty="0">
                <a:latin typeface="Arial"/>
                <a:cs typeface="Arial"/>
              </a:rPr>
              <a:t>URINARY </a:t>
            </a:r>
            <a:r>
              <a:rPr sz="2000" b="1" spc="5" dirty="0">
                <a:latin typeface="Arial"/>
                <a:cs typeface="Arial"/>
              </a:rPr>
              <a:t> </a:t>
            </a:r>
            <a:r>
              <a:rPr sz="2000" b="1" dirty="0">
                <a:latin typeface="Arial"/>
                <a:cs typeface="Arial"/>
              </a:rPr>
              <a:t>OUTPUT </a:t>
            </a:r>
            <a:r>
              <a:rPr sz="2000" b="1" spc="5" dirty="0">
                <a:latin typeface="Arial"/>
                <a:cs typeface="Arial"/>
              </a:rPr>
              <a:t> </a:t>
            </a:r>
            <a:r>
              <a:rPr sz="2000" b="1" spc="-5" dirty="0">
                <a:latin typeface="Arial"/>
                <a:cs typeface="Arial"/>
              </a:rPr>
              <a:t>M</a:t>
            </a:r>
            <a:r>
              <a:rPr sz="2000" b="1" spc="-10" dirty="0">
                <a:latin typeface="Arial"/>
                <a:cs typeface="Arial"/>
              </a:rPr>
              <a:t>O</a:t>
            </a:r>
            <a:r>
              <a:rPr sz="2000" b="1" spc="5" dirty="0">
                <a:latin typeface="Arial"/>
                <a:cs typeface="Arial"/>
              </a:rPr>
              <a:t>N</a:t>
            </a:r>
            <a:r>
              <a:rPr sz="2000" b="1" spc="-10" dirty="0">
                <a:latin typeface="Arial"/>
                <a:cs typeface="Arial"/>
              </a:rPr>
              <a:t>I</a:t>
            </a:r>
            <a:r>
              <a:rPr sz="2000" b="1" dirty="0">
                <a:latin typeface="Arial"/>
                <a:cs typeface="Arial"/>
              </a:rPr>
              <a:t>T</a:t>
            </a:r>
            <a:r>
              <a:rPr sz="2000" b="1" spc="-10" dirty="0">
                <a:latin typeface="Arial"/>
                <a:cs typeface="Arial"/>
              </a:rPr>
              <a:t>O</a:t>
            </a:r>
            <a:r>
              <a:rPr sz="2000" b="1" spc="5" dirty="0">
                <a:latin typeface="Arial"/>
                <a:cs typeface="Arial"/>
              </a:rPr>
              <a:t>R</a:t>
            </a:r>
            <a:r>
              <a:rPr sz="2000" b="1" spc="-10" dirty="0">
                <a:latin typeface="Arial"/>
                <a:cs typeface="Arial"/>
              </a:rPr>
              <a:t>I</a:t>
            </a:r>
            <a:r>
              <a:rPr sz="2000" b="1" spc="5" dirty="0">
                <a:latin typeface="Arial"/>
                <a:cs typeface="Arial"/>
              </a:rPr>
              <a:t>N</a:t>
            </a:r>
            <a:r>
              <a:rPr sz="2000" b="1" dirty="0">
                <a:latin typeface="Arial"/>
                <a:cs typeface="Arial"/>
              </a:rPr>
              <a:t>G</a:t>
            </a:r>
            <a:endParaRPr sz="2000">
              <a:latin typeface="Arial"/>
              <a:cs typeface="Arial"/>
            </a:endParaRPr>
          </a:p>
          <a:p>
            <a:pPr marL="16510">
              <a:lnSpc>
                <a:spcPct val="100000"/>
              </a:lnSpc>
              <a:spcBef>
                <a:spcPts val="1045"/>
              </a:spcBef>
            </a:pPr>
            <a:r>
              <a:rPr sz="2800" dirty="0">
                <a:solidFill>
                  <a:srgbClr val="2E3334"/>
                </a:solidFill>
                <a:latin typeface="Arial Black"/>
                <a:cs typeface="Arial Black"/>
              </a:rPr>
              <a:t>M</a:t>
            </a:r>
            <a:r>
              <a:rPr sz="2800" spc="-470" dirty="0">
                <a:solidFill>
                  <a:srgbClr val="2E3334"/>
                </a:solidFill>
                <a:latin typeface="Arial Black"/>
                <a:cs typeface="Arial Black"/>
              </a:rPr>
              <a:t> </a:t>
            </a:r>
            <a:r>
              <a:rPr sz="2800" dirty="0">
                <a:solidFill>
                  <a:srgbClr val="2E3334"/>
                </a:solidFill>
                <a:latin typeface="Arial Black"/>
                <a:cs typeface="Arial Black"/>
              </a:rPr>
              <a:t>A</a:t>
            </a:r>
            <a:r>
              <a:rPr sz="2800" spc="-580" dirty="0">
                <a:solidFill>
                  <a:srgbClr val="2E3334"/>
                </a:solidFill>
                <a:latin typeface="Arial Black"/>
                <a:cs typeface="Arial Black"/>
              </a:rPr>
              <a:t> </a:t>
            </a:r>
            <a:r>
              <a:rPr sz="2800" dirty="0">
                <a:solidFill>
                  <a:srgbClr val="2E3334"/>
                </a:solidFill>
                <a:latin typeface="Arial Black"/>
                <a:cs typeface="Arial Black"/>
              </a:rPr>
              <a:t>R</a:t>
            </a:r>
            <a:r>
              <a:rPr sz="2800" spc="430" dirty="0">
                <a:solidFill>
                  <a:srgbClr val="2E3334"/>
                </a:solidFill>
                <a:latin typeface="Arial Black"/>
                <a:cs typeface="Arial Black"/>
              </a:rPr>
              <a:t> </a:t>
            </a:r>
            <a:r>
              <a:rPr sz="2800" dirty="0">
                <a:solidFill>
                  <a:srgbClr val="FFFFFF"/>
                </a:solidFill>
                <a:latin typeface="Arial Black"/>
                <a:cs typeface="Arial Black"/>
              </a:rPr>
              <a:t>C</a:t>
            </a:r>
            <a:r>
              <a:rPr sz="2800" spc="235" dirty="0">
                <a:solidFill>
                  <a:srgbClr val="FFFFFF"/>
                </a:solidFill>
                <a:latin typeface="Arial Black"/>
                <a:cs typeface="Arial Black"/>
              </a:rPr>
              <a:t> </a:t>
            </a:r>
            <a:r>
              <a:rPr sz="2800" dirty="0">
                <a:solidFill>
                  <a:srgbClr val="2E3334"/>
                </a:solidFill>
                <a:latin typeface="Arial Black"/>
                <a:cs typeface="Arial Black"/>
              </a:rPr>
              <a:t>H</a:t>
            </a:r>
            <a:endParaRPr sz="2800">
              <a:latin typeface="Arial Black"/>
              <a:cs typeface="Arial Black"/>
            </a:endParaRPr>
          </a:p>
          <a:p>
            <a:pPr marL="153035">
              <a:lnSpc>
                <a:spcPct val="100000"/>
              </a:lnSpc>
              <a:spcBef>
                <a:spcPts val="2550"/>
              </a:spcBef>
            </a:pPr>
            <a:r>
              <a:rPr sz="1500" b="1" spc="-5" dirty="0">
                <a:solidFill>
                  <a:srgbClr val="FFFFFF"/>
                </a:solidFill>
                <a:latin typeface="Arial"/>
                <a:cs typeface="Arial"/>
              </a:rPr>
              <a:t>Circulation/Shock</a:t>
            </a:r>
            <a:endParaRPr sz="1500">
              <a:latin typeface="Arial"/>
              <a:cs typeface="Arial"/>
            </a:endParaRPr>
          </a:p>
        </p:txBody>
      </p:sp>
      <p:sp>
        <p:nvSpPr>
          <p:cNvPr id="28" name="object 28"/>
          <p:cNvSpPr/>
          <p:nvPr/>
        </p:nvSpPr>
        <p:spPr>
          <a:xfrm>
            <a:off x="427787" y="5144428"/>
            <a:ext cx="2733675" cy="375920"/>
          </a:xfrm>
          <a:custGeom>
            <a:avLst/>
            <a:gdLst/>
            <a:ahLst/>
            <a:cxnLst/>
            <a:rect l="l" t="t" r="r" b="b"/>
            <a:pathLst>
              <a:path w="2733675" h="375920">
                <a:moveTo>
                  <a:pt x="2545340" y="0"/>
                </a:moveTo>
                <a:lnTo>
                  <a:pt x="187856" y="0"/>
                </a:lnTo>
                <a:lnTo>
                  <a:pt x="137916" y="6710"/>
                </a:lnTo>
                <a:lnTo>
                  <a:pt x="93041" y="25647"/>
                </a:lnTo>
                <a:lnTo>
                  <a:pt x="55021" y="55021"/>
                </a:lnTo>
                <a:lnTo>
                  <a:pt x="25647" y="93041"/>
                </a:lnTo>
                <a:lnTo>
                  <a:pt x="6710" y="137916"/>
                </a:lnTo>
                <a:lnTo>
                  <a:pt x="0" y="187853"/>
                </a:lnTo>
                <a:lnTo>
                  <a:pt x="6710" y="237793"/>
                </a:lnTo>
                <a:lnTo>
                  <a:pt x="25647" y="282668"/>
                </a:lnTo>
                <a:lnTo>
                  <a:pt x="55021" y="320688"/>
                </a:lnTo>
                <a:lnTo>
                  <a:pt x="93041" y="350062"/>
                </a:lnTo>
                <a:lnTo>
                  <a:pt x="137916" y="368999"/>
                </a:lnTo>
                <a:lnTo>
                  <a:pt x="187856" y="375710"/>
                </a:lnTo>
                <a:lnTo>
                  <a:pt x="2545337" y="375712"/>
                </a:lnTo>
                <a:lnTo>
                  <a:pt x="2595277" y="369002"/>
                </a:lnTo>
                <a:lnTo>
                  <a:pt x="2640152" y="350065"/>
                </a:lnTo>
                <a:lnTo>
                  <a:pt x="2678171" y="320691"/>
                </a:lnTo>
                <a:lnTo>
                  <a:pt x="2707545" y="282671"/>
                </a:lnTo>
                <a:lnTo>
                  <a:pt x="2726483" y="237795"/>
                </a:lnTo>
                <a:lnTo>
                  <a:pt x="2733197" y="187855"/>
                </a:lnTo>
                <a:lnTo>
                  <a:pt x="2726486" y="137916"/>
                </a:lnTo>
                <a:lnTo>
                  <a:pt x="2707549" y="93041"/>
                </a:lnTo>
                <a:lnTo>
                  <a:pt x="2678174" y="55021"/>
                </a:lnTo>
                <a:lnTo>
                  <a:pt x="2640154" y="25647"/>
                </a:lnTo>
                <a:lnTo>
                  <a:pt x="2595279" y="6710"/>
                </a:lnTo>
                <a:lnTo>
                  <a:pt x="2545340" y="0"/>
                </a:lnTo>
                <a:close/>
              </a:path>
            </a:pathLst>
          </a:custGeom>
          <a:solidFill>
            <a:srgbClr val="A1A6AA"/>
          </a:solidFill>
        </p:spPr>
        <p:txBody>
          <a:bodyPr wrap="square" lIns="0" tIns="0" rIns="0" bIns="0" rtlCol="0"/>
          <a:lstStyle/>
          <a:p>
            <a:endParaRPr/>
          </a:p>
        </p:txBody>
      </p:sp>
      <p:sp>
        <p:nvSpPr>
          <p:cNvPr id="29" name="object 29"/>
          <p:cNvSpPr txBox="1"/>
          <p:nvPr/>
        </p:nvSpPr>
        <p:spPr>
          <a:xfrm>
            <a:off x="578107" y="5203952"/>
            <a:ext cx="2305050" cy="751205"/>
          </a:xfrm>
          <a:prstGeom prst="rect">
            <a:avLst/>
          </a:prstGeom>
        </p:spPr>
        <p:txBody>
          <a:bodyPr vert="horz" wrap="square" lIns="0" tIns="12700" rIns="0" bIns="0" rtlCol="0">
            <a:spAutoFit/>
          </a:bodyPr>
          <a:lstStyle/>
          <a:p>
            <a:pPr marL="12700">
              <a:lnSpc>
                <a:spcPct val="100000"/>
              </a:lnSpc>
              <a:spcBef>
                <a:spcPts val="100"/>
              </a:spcBef>
            </a:pPr>
            <a:r>
              <a:rPr sz="1500" b="1" spc="-5" dirty="0">
                <a:solidFill>
                  <a:srgbClr val="FFFFFF"/>
                </a:solidFill>
                <a:latin typeface="Arial"/>
                <a:cs typeface="Arial"/>
              </a:rPr>
              <a:t>Tactical</a:t>
            </a:r>
            <a:r>
              <a:rPr sz="1500" b="1" spc="-30" dirty="0">
                <a:solidFill>
                  <a:srgbClr val="FFFFFF"/>
                </a:solidFill>
                <a:latin typeface="Arial"/>
                <a:cs typeface="Arial"/>
              </a:rPr>
              <a:t> </a:t>
            </a:r>
            <a:r>
              <a:rPr sz="1500" b="1" spc="-5" dirty="0">
                <a:solidFill>
                  <a:srgbClr val="FFFFFF"/>
                </a:solidFill>
                <a:latin typeface="Arial"/>
                <a:cs typeface="Arial"/>
              </a:rPr>
              <a:t>Evacuation</a:t>
            </a:r>
            <a:r>
              <a:rPr sz="1500" b="1" spc="-30" dirty="0">
                <a:solidFill>
                  <a:srgbClr val="FFFFFF"/>
                </a:solidFill>
                <a:latin typeface="Arial"/>
                <a:cs typeface="Arial"/>
              </a:rPr>
              <a:t> </a:t>
            </a:r>
            <a:r>
              <a:rPr sz="1500" b="1" dirty="0">
                <a:solidFill>
                  <a:srgbClr val="FFFFFF"/>
                </a:solidFill>
                <a:latin typeface="Arial"/>
                <a:cs typeface="Arial"/>
              </a:rPr>
              <a:t>Care</a:t>
            </a:r>
            <a:endParaRPr sz="1500">
              <a:latin typeface="Arial"/>
              <a:cs typeface="Arial"/>
            </a:endParaRPr>
          </a:p>
          <a:p>
            <a:pPr>
              <a:lnSpc>
                <a:spcPct val="100000"/>
              </a:lnSpc>
              <a:spcBef>
                <a:spcPts val="40"/>
              </a:spcBef>
            </a:pPr>
            <a:endParaRPr sz="1800">
              <a:latin typeface="Arial"/>
              <a:cs typeface="Arial"/>
            </a:endParaRPr>
          </a:p>
          <a:p>
            <a:pPr marL="26034">
              <a:lnSpc>
                <a:spcPct val="100000"/>
              </a:lnSpc>
            </a:pPr>
            <a:r>
              <a:rPr sz="1500" b="1" spc="-5" dirty="0">
                <a:solidFill>
                  <a:srgbClr val="FFFFFF"/>
                </a:solidFill>
                <a:latin typeface="Arial"/>
                <a:cs typeface="Arial"/>
              </a:rPr>
              <a:t>Prolonged</a:t>
            </a:r>
            <a:r>
              <a:rPr sz="1500" b="1" spc="-40" dirty="0">
                <a:solidFill>
                  <a:srgbClr val="FFFFFF"/>
                </a:solidFill>
                <a:latin typeface="Arial"/>
                <a:cs typeface="Arial"/>
              </a:rPr>
              <a:t> </a:t>
            </a:r>
            <a:r>
              <a:rPr sz="1500" b="1" spc="-5" dirty="0">
                <a:solidFill>
                  <a:srgbClr val="FFFFFF"/>
                </a:solidFill>
                <a:latin typeface="Arial"/>
                <a:cs typeface="Arial"/>
              </a:rPr>
              <a:t>Casualty</a:t>
            </a:r>
            <a:r>
              <a:rPr sz="1500" b="1" spc="-30" dirty="0">
                <a:solidFill>
                  <a:srgbClr val="FFFFFF"/>
                </a:solidFill>
                <a:latin typeface="Arial"/>
                <a:cs typeface="Arial"/>
              </a:rPr>
              <a:t> </a:t>
            </a:r>
            <a:r>
              <a:rPr sz="1500" b="1" dirty="0">
                <a:solidFill>
                  <a:srgbClr val="FFFFFF"/>
                </a:solidFill>
                <a:latin typeface="Arial"/>
                <a:cs typeface="Arial"/>
              </a:rPr>
              <a:t>Care</a:t>
            </a:r>
            <a:endParaRPr sz="1500">
              <a:latin typeface="Arial"/>
              <a:cs typeface="Arial"/>
            </a:endParaRPr>
          </a:p>
        </p:txBody>
      </p:sp>
      <p:pic>
        <p:nvPicPr>
          <p:cNvPr id="30" name="object 30"/>
          <p:cNvPicPr/>
          <p:nvPr/>
        </p:nvPicPr>
        <p:blipFill>
          <a:blip r:embed="rId8" cstate="print"/>
          <a:stretch>
            <a:fillRect/>
          </a:stretch>
        </p:blipFill>
        <p:spPr>
          <a:xfrm>
            <a:off x="4440935" y="1295400"/>
            <a:ext cx="1990343" cy="2023872"/>
          </a:xfrm>
          <a:prstGeom prst="rect">
            <a:avLst/>
          </a:prstGeom>
        </p:spPr>
      </p:pic>
      <p:pic>
        <p:nvPicPr>
          <p:cNvPr id="31" name="object 31"/>
          <p:cNvPicPr/>
          <p:nvPr/>
        </p:nvPicPr>
        <p:blipFill>
          <a:blip r:embed="rId9" cstate="print"/>
          <a:stretch>
            <a:fillRect/>
          </a:stretch>
        </p:blipFill>
        <p:spPr>
          <a:xfrm>
            <a:off x="7537704" y="1350263"/>
            <a:ext cx="1426463" cy="1655064"/>
          </a:xfrm>
          <a:prstGeom prst="rect">
            <a:avLst/>
          </a:prstGeom>
        </p:spPr>
      </p:pic>
      <p:grpSp>
        <p:nvGrpSpPr>
          <p:cNvPr id="32" name="object 32"/>
          <p:cNvGrpSpPr/>
          <p:nvPr/>
        </p:nvGrpSpPr>
        <p:grpSpPr>
          <a:xfrm>
            <a:off x="7614272" y="3465515"/>
            <a:ext cx="1089660" cy="563245"/>
            <a:chOff x="7614272" y="3465515"/>
            <a:chExt cx="1089660" cy="563245"/>
          </a:xfrm>
        </p:grpSpPr>
        <p:sp>
          <p:nvSpPr>
            <p:cNvPr id="33" name="object 33"/>
            <p:cNvSpPr/>
            <p:nvPr/>
          </p:nvSpPr>
          <p:spPr>
            <a:xfrm>
              <a:off x="7614272" y="3479369"/>
              <a:ext cx="540385" cy="549275"/>
            </a:xfrm>
            <a:custGeom>
              <a:avLst/>
              <a:gdLst/>
              <a:ahLst/>
              <a:cxnLst/>
              <a:rect l="l" t="t" r="r" b="b"/>
              <a:pathLst>
                <a:path w="540384" h="549275">
                  <a:moveTo>
                    <a:pt x="270000" y="0"/>
                  </a:moveTo>
                  <a:lnTo>
                    <a:pt x="221467" y="4421"/>
                  </a:lnTo>
                  <a:lnTo>
                    <a:pt x="175788" y="17168"/>
                  </a:lnTo>
                  <a:lnTo>
                    <a:pt x="133726" y="37467"/>
                  </a:lnTo>
                  <a:lnTo>
                    <a:pt x="96042" y="64542"/>
                  </a:lnTo>
                  <a:lnTo>
                    <a:pt x="63500" y="97617"/>
                  </a:lnTo>
                  <a:lnTo>
                    <a:pt x="36863" y="135919"/>
                  </a:lnTo>
                  <a:lnTo>
                    <a:pt x="16891" y="178671"/>
                  </a:lnTo>
                  <a:lnTo>
                    <a:pt x="4350" y="225100"/>
                  </a:lnTo>
                  <a:lnTo>
                    <a:pt x="0" y="274429"/>
                  </a:lnTo>
                  <a:lnTo>
                    <a:pt x="4350" y="323758"/>
                  </a:lnTo>
                  <a:lnTo>
                    <a:pt x="16891" y="370187"/>
                  </a:lnTo>
                  <a:lnTo>
                    <a:pt x="36863" y="412939"/>
                  </a:lnTo>
                  <a:lnTo>
                    <a:pt x="63500" y="451241"/>
                  </a:lnTo>
                  <a:lnTo>
                    <a:pt x="96042" y="484317"/>
                  </a:lnTo>
                  <a:lnTo>
                    <a:pt x="133726" y="511392"/>
                  </a:lnTo>
                  <a:lnTo>
                    <a:pt x="175788" y="531690"/>
                  </a:lnTo>
                  <a:lnTo>
                    <a:pt x="221467" y="544438"/>
                  </a:lnTo>
                  <a:lnTo>
                    <a:pt x="270000" y="548859"/>
                  </a:lnTo>
                  <a:lnTo>
                    <a:pt x="318533" y="544438"/>
                  </a:lnTo>
                  <a:lnTo>
                    <a:pt x="364212" y="531690"/>
                  </a:lnTo>
                  <a:lnTo>
                    <a:pt x="406274" y="511392"/>
                  </a:lnTo>
                  <a:lnTo>
                    <a:pt x="443958" y="484317"/>
                  </a:lnTo>
                  <a:lnTo>
                    <a:pt x="476499" y="451241"/>
                  </a:lnTo>
                  <a:lnTo>
                    <a:pt x="503137" y="412939"/>
                  </a:lnTo>
                  <a:lnTo>
                    <a:pt x="523108" y="370187"/>
                  </a:lnTo>
                  <a:lnTo>
                    <a:pt x="535650" y="323758"/>
                  </a:lnTo>
                  <a:lnTo>
                    <a:pt x="540000" y="274429"/>
                  </a:lnTo>
                  <a:lnTo>
                    <a:pt x="535650" y="225100"/>
                  </a:lnTo>
                  <a:lnTo>
                    <a:pt x="523108" y="178671"/>
                  </a:lnTo>
                  <a:lnTo>
                    <a:pt x="503137" y="135919"/>
                  </a:lnTo>
                  <a:lnTo>
                    <a:pt x="476499" y="97617"/>
                  </a:lnTo>
                  <a:lnTo>
                    <a:pt x="443958" y="64542"/>
                  </a:lnTo>
                  <a:lnTo>
                    <a:pt x="406274" y="37467"/>
                  </a:lnTo>
                  <a:lnTo>
                    <a:pt x="364212" y="17168"/>
                  </a:lnTo>
                  <a:lnTo>
                    <a:pt x="318533" y="4421"/>
                  </a:lnTo>
                  <a:lnTo>
                    <a:pt x="270000" y="0"/>
                  </a:lnTo>
                  <a:close/>
                </a:path>
              </a:pathLst>
            </a:custGeom>
            <a:solidFill>
              <a:srgbClr val="F26535"/>
            </a:solidFill>
          </p:spPr>
          <p:txBody>
            <a:bodyPr wrap="square" lIns="0" tIns="0" rIns="0" bIns="0" rtlCol="0"/>
            <a:lstStyle/>
            <a:p>
              <a:endParaRPr/>
            </a:p>
          </p:txBody>
        </p:sp>
        <p:sp>
          <p:nvSpPr>
            <p:cNvPr id="34" name="object 34"/>
            <p:cNvSpPr/>
            <p:nvPr/>
          </p:nvSpPr>
          <p:spPr>
            <a:xfrm>
              <a:off x="8163529" y="3465515"/>
              <a:ext cx="540385" cy="540385"/>
            </a:xfrm>
            <a:custGeom>
              <a:avLst/>
              <a:gdLst/>
              <a:ahLst/>
              <a:cxnLst/>
              <a:rect l="l" t="t" r="r" b="b"/>
              <a:pathLst>
                <a:path w="540384" h="540385">
                  <a:moveTo>
                    <a:pt x="270000" y="0"/>
                  </a:moveTo>
                  <a:lnTo>
                    <a:pt x="221467" y="4350"/>
                  </a:lnTo>
                  <a:lnTo>
                    <a:pt x="175788" y="16891"/>
                  </a:lnTo>
                  <a:lnTo>
                    <a:pt x="133726" y="36863"/>
                  </a:lnTo>
                  <a:lnTo>
                    <a:pt x="96042" y="63500"/>
                  </a:lnTo>
                  <a:lnTo>
                    <a:pt x="63500" y="96042"/>
                  </a:lnTo>
                  <a:lnTo>
                    <a:pt x="36863" y="133726"/>
                  </a:lnTo>
                  <a:lnTo>
                    <a:pt x="16891" y="175788"/>
                  </a:lnTo>
                  <a:lnTo>
                    <a:pt x="4350" y="221467"/>
                  </a:lnTo>
                  <a:lnTo>
                    <a:pt x="0" y="270000"/>
                  </a:lnTo>
                  <a:lnTo>
                    <a:pt x="4350" y="318533"/>
                  </a:lnTo>
                  <a:lnTo>
                    <a:pt x="16891" y="364212"/>
                  </a:lnTo>
                  <a:lnTo>
                    <a:pt x="36863" y="406275"/>
                  </a:lnTo>
                  <a:lnTo>
                    <a:pt x="63500" y="443958"/>
                  </a:lnTo>
                  <a:lnTo>
                    <a:pt x="96042" y="476500"/>
                  </a:lnTo>
                  <a:lnTo>
                    <a:pt x="133726" y="503138"/>
                  </a:lnTo>
                  <a:lnTo>
                    <a:pt x="175788" y="523109"/>
                  </a:lnTo>
                  <a:lnTo>
                    <a:pt x="221467" y="535651"/>
                  </a:lnTo>
                  <a:lnTo>
                    <a:pt x="270000" y="540001"/>
                  </a:lnTo>
                  <a:lnTo>
                    <a:pt x="318533" y="535651"/>
                  </a:lnTo>
                  <a:lnTo>
                    <a:pt x="364212" y="523109"/>
                  </a:lnTo>
                  <a:lnTo>
                    <a:pt x="406274" y="503138"/>
                  </a:lnTo>
                  <a:lnTo>
                    <a:pt x="443958" y="476500"/>
                  </a:lnTo>
                  <a:lnTo>
                    <a:pt x="476499" y="443958"/>
                  </a:lnTo>
                  <a:lnTo>
                    <a:pt x="503137" y="406275"/>
                  </a:lnTo>
                  <a:lnTo>
                    <a:pt x="523108" y="364212"/>
                  </a:lnTo>
                  <a:lnTo>
                    <a:pt x="535650" y="318533"/>
                  </a:lnTo>
                  <a:lnTo>
                    <a:pt x="540000" y="270000"/>
                  </a:lnTo>
                  <a:lnTo>
                    <a:pt x="535650" y="221467"/>
                  </a:lnTo>
                  <a:lnTo>
                    <a:pt x="523108" y="175788"/>
                  </a:lnTo>
                  <a:lnTo>
                    <a:pt x="503137" y="133726"/>
                  </a:lnTo>
                  <a:lnTo>
                    <a:pt x="476499" y="96042"/>
                  </a:lnTo>
                  <a:lnTo>
                    <a:pt x="443958" y="63500"/>
                  </a:lnTo>
                  <a:lnTo>
                    <a:pt x="406274" y="36863"/>
                  </a:lnTo>
                  <a:lnTo>
                    <a:pt x="364212" y="16891"/>
                  </a:lnTo>
                  <a:lnTo>
                    <a:pt x="318533" y="4350"/>
                  </a:lnTo>
                  <a:lnTo>
                    <a:pt x="270000" y="0"/>
                  </a:lnTo>
                  <a:close/>
                </a:path>
              </a:pathLst>
            </a:custGeom>
            <a:solidFill>
              <a:srgbClr val="764766"/>
            </a:solidFill>
          </p:spPr>
          <p:txBody>
            <a:bodyPr wrap="square" lIns="0" tIns="0" rIns="0" bIns="0" rtlCol="0"/>
            <a:lstStyle/>
            <a:p>
              <a:endParaRPr/>
            </a:p>
          </p:txBody>
        </p:sp>
      </p:grpSp>
      <p:sp>
        <p:nvSpPr>
          <p:cNvPr id="35" name="object 35"/>
          <p:cNvSpPr/>
          <p:nvPr/>
        </p:nvSpPr>
        <p:spPr>
          <a:xfrm>
            <a:off x="6542262" y="4174493"/>
            <a:ext cx="2076450" cy="375920"/>
          </a:xfrm>
          <a:custGeom>
            <a:avLst/>
            <a:gdLst/>
            <a:ahLst/>
            <a:cxnLst/>
            <a:rect l="l" t="t" r="r" b="b"/>
            <a:pathLst>
              <a:path w="2076450" h="375920">
                <a:moveTo>
                  <a:pt x="1888182" y="0"/>
                </a:moveTo>
                <a:lnTo>
                  <a:pt x="187855" y="0"/>
                </a:lnTo>
                <a:lnTo>
                  <a:pt x="137916" y="6710"/>
                </a:lnTo>
                <a:lnTo>
                  <a:pt x="93041" y="25647"/>
                </a:lnTo>
                <a:lnTo>
                  <a:pt x="55021" y="55021"/>
                </a:lnTo>
                <a:lnTo>
                  <a:pt x="25647" y="93041"/>
                </a:lnTo>
                <a:lnTo>
                  <a:pt x="6710" y="137917"/>
                </a:lnTo>
                <a:lnTo>
                  <a:pt x="0" y="187854"/>
                </a:lnTo>
                <a:lnTo>
                  <a:pt x="6710" y="237794"/>
                </a:lnTo>
                <a:lnTo>
                  <a:pt x="25647" y="282669"/>
                </a:lnTo>
                <a:lnTo>
                  <a:pt x="55021" y="320688"/>
                </a:lnTo>
                <a:lnTo>
                  <a:pt x="93041" y="350062"/>
                </a:lnTo>
                <a:lnTo>
                  <a:pt x="137916" y="369000"/>
                </a:lnTo>
                <a:lnTo>
                  <a:pt x="187855" y="375710"/>
                </a:lnTo>
                <a:lnTo>
                  <a:pt x="1888180" y="375712"/>
                </a:lnTo>
                <a:lnTo>
                  <a:pt x="1938119" y="369002"/>
                </a:lnTo>
                <a:lnTo>
                  <a:pt x="1982994" y="350065"/>
                </a:lnTo>
                <a:lnTo>
                  <a:pt x="2021014" y="320691"/>
                </a:lnTo>
                <a:lnTo>
                  <a:pt x="2050388" y="282671"/>
                </a:lnTo>
                <a:lnTo>
                  <a:pt x="2069325" y="237796"/>
                </a:lnTo>
                <a:lnTo>
                  <a:pt x="2076038" y="187857"/>
                </a:lnTo>
                <a:lnTo>
                  <a:pt x="2069328" y="137917"/>
                </a:lnTo>
                <a:lnTo>
                  <a:pt x="2050390" y="93041"/>
                </a:lnTo>
                <a:lnTo>
                  <a:pt x="2021016" y="55021"/>
                </a:lnTo>
                <a:lnTo>
                  <a:pt x="1982997" y="25647"/>
                </a:lnTo>
                <a:lnTo>
                  <a:pt x="1938122" y="6710"/>
                </a:lnTo>
                <a:lnTo>
                  <a:pt x="1888182" y="0"/>
                </a:lnTo>
                <a:close/>
              </a:path>
            </a:pathLst>
          </a:custGeom>
          <a:solidFill>
            <a:srgbClr val="EC6233"/>
          </a:solidFill>
        </p:spPr>
        <p:txBody>
          <a:bodyPr wrap="square" lIns="0" tIns="0" rIns="0" bIns="0" rtlCol="0"/>
          <a:lstStyle/>
          <a:p>
            <a:endParaRPr/>
          </a:p>
        </p:txBody>
      </p:sp>
      <p:sp>
        <p:nvSpPr>
          <p:cNvPr id="36" name="object 36"/>
          <p:cNvSpPr txBox="1"/>
          <p:nvPr/>
        </p:nvSpPr>
        <p:spPr>
          <a:xfrm>
            <a:off x="6475502" y="2412491"/>
            <a:ext cx="2118995" cy="2076450"/>
          </a:xfrm>
          <a:prstGeom prst="rect">
            <a:avLst/>
          </a:prstGeom>
        </p:spPr>
        <p:txBody>
          <a:bodyPr vert="horz" wrap="square" lIns="0" tIns="12700" rIns="0" bIns="0" rtlCol="0">
            <a:spAutoFit/>
          </a:bodyPr>
          <a:lstStyle/>
          <a:p>
            <a:pPr marL="12700" marR="1308100">
              <a:lnSpc>
                <a:spcPct val="100000"/>
              </a:lnSpc>
              <a:spcBef>
                <a:spcPts val="100"/>
              </a:spcBef>
            </a:pPr>
            <a:r>
              <a:rPr sz="2000" b="1" spc="-5" dirty="0">
                <a:latin typeface="Arial"/>
                <a:cs typeface="Arial"/>
              </a:rPr>
              <a:t>VITAL </a:t>
            </a:r>
            <a:r>
              <a:rPr sz="2000" b="1" spc="-545" dirty="0">
                <a:latin typeface="Arial"/>
                <a:cs typeface="Arial"/>
              </a:rPr>
              <a:t> </a:t>
            </a:r>
            <a:r>
              <a:rPr sz="2000" b="1" dirty="0">
                <a:latin typeface="Arial"/>
                <a:cs typeface="Arial"/>
              </a:rPr>
              <a:t>S</a:t>
            </a:r>
            <a:r>
              <a:rPr sz="2000" b="1" spc="-10" dirty="0">
                <a:latin typeface="Arial"/>
                <a:cs typeface="Arial"/>
              </a:rPr>
              <a:t>IG</a:t>
            </a:r>
            <a:r>
              <a:rPr sz="2000" b="1" spc="5" dirty="0">
                <a:latin typeface="Arial"/>
                <a:cs typeface="Arial"/>
              </a:rPr>
              <a:t>N</a:t>
            </a:r>
            <a:r>
              <a:rPr sz="2000" b="1" dirty="0">
                <a:latin typeface="Arial"/>
                <a:cs typeface="Arial"/>
              </a:rPr>
              <a:t>S</a:t>
            </a:r>
            <a:endParaRPr sz="2000">
              <a:latin typeface="Arial"/>
              <a:cs typeface="Arial"/>
            </a:endParaRPr>
          </a:p>
          <a:p>
            <a:pPr marL="12700">
              <a:lnSpc>
                <a:spcPct val="100000"/>
              </a:lnSpc>
            </a:pPr>
            <a:r>
              <a:rPr sz="2000" b="1" spc="-5" dirty="0">
                <a:latin typeface="Arial"/>
                <a:cs typeface="Arial"/>
              </a:rPr>
              <a:t>MONITORING</a:t>
            </a:r>
            <a:endParaRPr sz="2000">
              <a:latin typeface="Arial"/>
              <a:cs typeface="Arial"/>
            </a:endParaRPr>
          </a:p>
          <a:p>
            <a:pPr marL="103505">
              <a:lnSpc>
                <a:spcPct val="100000"/>
              </a:lnSpc>
              <a:spcBef>
                <a:spcPts val="1405"/>
              </a:spcBef>
              <a:tabLst>
                <a:tab pos="1809114" algn="l"/>
              </a:tabLst>
            </a:pPr>
            <a:r>
              <a:rPr sz="2800" dirty="0">
                <a:solidFill>
                  <a:srgbClr val="2E3334"/>
                </a:solidFill>
                <a:latin typeface="Arial Black"/>
                <a:cs typeface="Arial Black"/>
              </a:rPr>
              <a:t>M</a:t>
            </a:r>
            <a:r>
              <a:rPr sz="2800" spc="-470" dirty="0">
                <a:solidFill>
                  <a:srgbClr val="2E3334"/>
                </a:solidFill>
                <a:latin typeface="Arial Black"/>
                <a:cs typeface="Arial Black"/>
              </a:rPr>
              <a:t> </a:t>
            </a:r>
            <a:r>
              <a:rPr sz="2800" dirty="0">
                <a:solidFill>
                  <a:srgbClr val="2E3334"/>
                </a:solidFill>
                <a:latin typeface="Arial Black"/>
                <a:cs typeface="Arial Black"/>
              </a:rPr>
              <a:t>A</a:t>
            </a:r>
            <a:r>
              <a:rPr sz="2800" spc="-580" dirty="0">
                <a:solidFill>
                  <a:srgbClr val="2E3334"/>
                </a:solidFill>
                <a:latin typeface="Arial Black"/>
                <a:cs typeface="Arial Black"/>
              </a:rPr>
              <a:t> </a:t>
            </a:r>
            <a:r>
              <a:rPr sz="2800" dirty="0">
                <a:solidFill>
                  <a:srgbClr val="2E3334"/>
                </a:solidFill>
                <a:latin typeface="Arial Black"/>
                <a:cs typeface="Arial Black"/>
              </a:rPr>
              <a:t>R</a:t>
            </a:r>
            <a:r>
              <a:rPr sz="2800" spc="430" dirty="0">
                <a:solidFill>
                  <a:srgbClr val="2E3334"/>
                </a:solidFill>
                <a:latin typeface="Arial Black"/>
                <a:cs typeface="Arial Black"/>
              </a:rPr>
              <a:t> </a:t>
            </a:r>
            <a:r>
              <a:rPr sz="2800" dirty="0">
                <a:solidFill>
                  <a:srgbClr val="FFFFFF"/>
                </a:solidFill>
                <a:latin typeface="Arial Black"/>
                <a:cs typeface="Arial Black"/>
              </a:rPr>
              <a:t>C	</a:t>
            </a:r>
            <a:r>
              <a:rPr sz="4200" baseline="2976" dirty="0">
                <a:solidFill>
                  <a:srgbClr val="FFFFFF"/>
                </a:solidFill>
                <a:latin typeface="Arial Black"/>
                <a:cs typeface="Arial Black"/>
              </a:rPr>
              <a:t>H</a:t>
            </a:r>
            <a:endParaRPr sz="4200" baseline="2976">
              <a:latin typeface="Arial Black"/>
              <a:cs typeface="Arial Black"/>
            </a:endParaRPr>
          </a:p>
          <a:p>
            <a:pPr marL="229235">
              <a:lnSpc>
                <a:spcPct val="100000"/>
              </a:lnSpc>
              <a:spcBef>
                <a:spcPts val="2380"/>
              </a:spcBef>
            </a:pPr>
            <a:r>
              <a:rPr sz="1500" b="1" spc="-5" dirty="0">
                <a:solidFill>
                  <a:srgbClr val="FFFFFF"/>
                </a:solidFill>
                <a:latin typeface="Arial"/>
                <a:cs typeface="Arial"/>
              </a:rPr>
              <a:t>Circulation/Shock</a:t>
            </a:r>
            <a:endParaRPr sz="1500">
              <a:latin typeface="Arial"/>
              <a:cs typeface="Arial"/>
            </a:endParaRPr>
          </a:p>
        </p:txBody>
      </p:sp>
      <p:sp>
        <p:nvSpPr>
          <p:cNvPr id="37" name="object 37"/>
          <p:cNvSpPr/>
          <p:nvPr/>
        </p:nvSpPr>
        <p:spPr>
          <a:xfrm>
            <a:off x="6564929" y="4612288"/>
            <a:ext cx="1609090" cy="375920"/>
          </a:xfrm>
          <a:custGeom>
            <a:avLst/>
            <a:gdLst/>
            <a:ahLst/>
            <a:cxnLst/>
            <a:rect l="l" t="t" r="r" b="b"/>
            <a:pathLst>
              <a:path w="1609090" h="375920">
                <a:moveTo>
                  <a:pt x="1421085" y="0"/>
                </a:moveTo>
                <a:lnTo>
                  <a:pt x="187855" y="0"/>
                </a:lnTo>
                <a:lnTo>
                  <a:pt x="137916" y="6710"/>
                </a:lnTo>
                <a:lnTo>
                  <a:pt x="93041" y="25647"/>
                </a:lnTo>
                <a:lnTo>
                  <a:pt x="55021" y="55021"/>
                </a:lnTo>
                <a:lnTo>
                  <a:pt x="25647" y="93041"/>
                </a:lnTo>
                <a:lnTo>
                  <a:pt x="6710" y="137916"/>
                </a:lnTo>
                <a:lnTo>
                  <a:pt x="0" y="187854"/>
                </a:lnTo>
                <a:lnTo>
                  <a:pt x="6710" y="237794"/>
                </a:lnTo>
                <a:lnTo>
                  <a:pt x="25647" y="282669"/>
                </a:lnTo>
                <a:lnTo>
                  <a:pt x="55021" y="320688"/>
                </a:lnTo>
                <a:lnTo>
                  <a:pt x="93041" y="350062"/>
                </a:lnTo>
                <a:lnTo>
                  <a:pt x="137916" y="369000"/>
                </a:lnTo>
                <a:lnTo>
                  <a:pt x="187855" y="375710"/>
                </a:lnTo>
                <a:lnTo>
                  <a:pt x="1421084" y="375712"/>
                </a:lnTo>
                <a:lnTo>
                  <a:pt x="1471023" y="369002"/>
                </a:lnTo>
                <a:lnTo>
                  <a:pt x="1515898" y="350064"/>
                </a:lnTo>
                <a:lnTo>
                  <a:pt x="1553918" y="320690"/>
                </a:lnTo>
                <a:lnTo>
                  <a:pt x="1583292" y="282670"/>
                </a:lnTo>
                <a:lnTo>
                  <a:pt x="1602229" y="237795"/>
                </a:lnTo>
                <a:lnTo>
                  <a:pt x="1608941" y="187855"/>
                </a:lnTo>
                <a:lnTo>
                  <a:pt x="1602231" y="137916"/>
                </a:lnTo>
                <a:lnTo>
                  <a:pt x="1583293" y="93041"/>
                </a:lnTo>
                <a:lnTo>
                  <a:pt x="1553919" y="55021"/>
                </a:lnTo>
                <a:lnTo>
                  <a:pt x="1515900" y="25647"/>
                </a:lnTo>
                <a:lnTo>
                  <a:pt x="1471025" y="6710"/>
                </a:lnTo>
                <a:lnTo>
                  <a:pt x="1421085" y="0"/>
                </a:lnTo>
                <a:close/>
              </a:path>
            </a:pathLst>
          </a:custGeom>
          <a:solidFill>
            <a:srgbClr val="764665"/>
          </a:solidFill>
        </p:spPr>
        <p:txBody>
          <a:bodyPr wrap="square" lIns="0" tIns="0" rIns="0" bIns="0" rtlCol="0"/>
          <a:lstStyle/>
          <a:p>
            <a:endParaRPr/>
          </a:p>
        </p:txBody>
      </p:sp>
      <p:grpSp>
        <p:nvGrpSpPr>
          <p:cNvPr id="38" name="object 38"/>
          <p:cNvGrpSpPr/>
          <p:nvPr/>
        </p:nvGrpSpPr>
        <p:grpSpPr>
          <a:xfrm>
            <a:off x="9245588" y="1217800"/>
            <a:ext cx="2879725" cy="4458970"/>
            <a:chOff x="9245588" y="1217800"/>
            <a:chExt cx="2879725" cy="4458970"/>
          </a:xfrm>
        </p:grpSpPr>
        <p:sp>
          <p:nvSpPr>
            <p:cNvPr id="39" name="object 39"/>
            <p:cNvSpPr/>
            <p:nvPr/>
          </p:nvSpPr>
          <p:spPr>
            <a:xfrm>
              <a:off x="9245588" y="1217800"/>
              <a:ext cx="38100" cy="4458970"/>
            </a:xfrm>
            <a:custGeom>
              <a:avLst/>
              <a:gdLst/>
              <a:ahLst/>
              <a:cxnLst/>
              <a:rect l="l" t="t" r="r" b="b"/>
              <a:pathLst>
                <a:path w="38100" h="4458970">
                  <a:moveTo>
                    <a:pt x="19051" y="0"/>
                  </a:moveTo>
                  <a:lnTo>
                    <a:pt x="11636" y="1496"/>
                  </a:lnTo>
                  <a:lnTo>
                    <a:pt x="5581" y="5579"/>
                  </a:lnTo>
                  <a:lnTo>
                    <a:pt x="1498" y="11634"/>
                  </a:lnTo>
                  <a:lnTo>
                    <a:pt x="1" y="19088"/>
                  </a:lnTo>
                  <a:lnTo>
                    <a:pt x="1498" y="26503"/>
                  </a:lnTo>
                  <a:lnTo>
                    <a:pt x="5581" y="32558"/>
                  </a:lnTo>
                  <a:lnTo>
                    <a:pt x="11636" y="36641"/>
                  </a:lnTo>
                  <a:lnTo>
                    <a:pt x="19051" y="38138"/>
                  </a:lnTo>
                  <a:lnTo>
                    <a:pt x="26466" y="36641"/>
                  </a:lnTo>
                  <a:lnTo>
                    <a:pt x="32521" y="32558"/>
                  </a:lnTo>
                  <a:lnTo>
                    <a:pt x="36604" y="26503"/>
                  </a:lnTo>
                  <a:lnTo>
                    <a:pt x="38101" y="19050"/>
                  </a:lnTo>
                  <a:lnTo>
                    <a:pt x="36604" y="11634"/>
                  </a:lnTo>
                  <a:lnTo>
                    <a:pt x="32521" y="5579"/>
                  </a:lnTo>
                  <a:lnTo>
                    <a:pt x="26466" y="1496"/>
                  </a:lnTo>
                  <a:lnTo>
                    <a:pt x="19051" y="0"/>
                  </a:lnTo>
                  <a:close/>
                </a:path>
                <a:path w="38100" h="4458970">
                  <a:moveTo>
                    <a:pt x="19051" y="152438"/>
                  </a:moveTo>
                  <a:lnTo>
                    <a:pt x="11636" y="153935"/>
                  </a:lnTo>
                  <a:lnTo>
                    <a:pt x="5581" y="158017"/>
                  </a:lnTo>
                  <a:lnTo>
                    <a:pt x="1498" y="164072"/>
                  </a:lnTo>
                  <a:lnTo>
                    <a:pt x="1" y="171526"/>
                  </a:lnTo>
                  <a:lnTo>
                    <a:pt x="1498" y="178941"/>
                  </a:lnTo>
                  <a:lnTo>
                    <a:pt x="5581" y="184996"/>
                  </a:lnTo>
                  <a:lnTo>
                    <a:pt x="11636" y="189079"/>
                  </a:lnTo>
                  <a:lnTo>
                    <a:pt x="19051" y="190576"/>
                  </a:lnTo>
                  <a:lnTo>
                    <a:pt x="26466" y="189079"/>
                  </a:lnTo>
                  <a:lnTo>
                    <a:pt x="32521" y="184996"/>
                  </a:lnTo>
                  <a:lnTo>
                    <a:pt x="36604" y="178941"/>
                  </a:lnTo>
                  <a:lnTo>
                    <a:pt x="38101" y="171488"/>
                  </a:lnTo>
                  <a:lnTo>
                    <a:pt x="36604" y="164072"/>
                  </a:lnTo>
                  <a:lnTo>
                    <a:pt x="32521" y="158017"/>
                  </a:lnTo>
                  <a:lnTo>
                    <a:pt x="26466" y="153935"/>
                  </a:lnTo>
                  <a:lnTo>
                    <a:pt x="19051" y="152438"/>
                  </a:lnTo>
                  <a:close/>
                </a:path>
                <a:path w="38100" h="4458970">
                  <a:moveTo>
                    <a:pt x="19051" y="304876"/>
                  </a:moveTo>
                  <a:lnTo>
                    <a:pt x="11636" y="306373"/>
                  </a:lnTo>
                  <a:lnTo>
                    <a:pt x="5581" y="310455"/>
                  </a:lnTo>
                  <a:lnTo>
                    <a:pt x="1498" y="316510"/>
                  </a:lnTo>
                  <a:lnTo>
                    <a:pt x="1" y="323964"/>
                  </a:lnTo>
                  <a:lnTo>
                    <a:pt x="1498" y="331379"/>
                  </a:lnTo>
                  <a:lnTo>
                    <a:pt x="5581" y="337434"/>
                  </a:lnTo>
                  <a:lnTo>
                    <a:pt x="11636" y="341517"/>
                  </a:lnTo>
                  <a:lnTo>
                    <a:pt x="19051" y="343014"/>
                  </a:lnTo>
                  <a:lnTo>
                    <a:pt x="26466" y="341517"/>
                  </a:lnTo>
                  <a:lnTo>
                    <a:pt x="32521" y="337434"/>
                  </a:lnTo>
                  <a:lnTo>
                    <a:pt x="36604" y="331379"/>
                  </a:lnTo>
                  <a:lnTo>
                    <a:pt x="38101" y="323926"/>
                  </a:lnTo>
                  <a:lnTo>
                    <a:pt x="36604" y="316510"/>
                  </a:lnTo>
                  <a:lnTo>
                    <a:pt x="32521" y="310455"/>
                  </a:lnTo>
                  <a:lnTo>
                    <a:pt x="26466" y="306373"/>
                  </a:lnTo>
                  <a:lnTo>
                    <a:pt x="19051" y="304876"/>
                  </a:lnTo>
                  <a:close/>
                </a:path>
                <a:path w="38100" h="4458970">
                  <a:moveTo>
                    <a:pt x="19051" y="457314"/>
                  </a:moveTo>
                  <a:lnTo>
                    <a:pt x="11636" y="458811"/>
                  </a:lnTo>
                  <a:lnTo>
                    <a:pt x="5581" y="462893"/>
                  </a:lnTo>
                  <a:lnTo>
                    <a:pt x="1498" y="468948"/>
                  </a:lnTo>
                  <a:lnTo>
                    <a:pt x="1" y="476402"/>
                  </a:lnTo>
                  <a:lnTo>
                    <a:pt x="1498" y="483817"/>
                  </a:lnTo>
                  <a:lnTo>
                    <a:pt x="5581" y="489872"/>
                  </a:lnTo>
                  <a:lnTo>
                    <a:pt x="11636" y="493955"/>
                  </a:lnTo>
                  <a:lnTo>
                    <a:pt x="19051" y="495452"/>
                  </a:lnTo>
                  <a:lnTo>
                    <a:pt x="26466" y="493955"/>
                  </a:lnTo>
                  <a:lnTo>
                    <a:pt x="32521" y="489872"/>
                  </a:lnTo>
                  <a:lnTo>
                    <a:pt x="36604" y="483817"/>
                  </a:lnTo>
                  <a:lnTo>
                    <a:pt x="38101" y="476364"/>
                  </a:lnTo>
                  <a:lnTo>
                    <a:pt x="36604" y="468948"/>
                  </a:lnTo>
                  <a:lnTo>
                    <a:pt x="32521" y="462893"/>
                  </a:lnTo>
                  <a:lnTo>
                    <a:pt x="26466" y="458811"/>
                  </a:lnTo>
                  <a:lnTo>
                    <a:pt x="19051" y="457314"/>
                  </a:lnTo>
                  <a:close/>
                </a:path>
                <a:path w="38100" h="4458970">
                  <a:moveTo>
                    <a:pt x="19051" y="609752"/>
                  </a:moveTo>
                  <a:lnTo>
                    <a:pt x="11636" y="611249"/>
                  </a:lnTo>
                  <a:lnTo>
                    <a:pt x="5581" y="615331"/>
                  </a:lnTo>
                  <a:lnTo>
                    <a:pt x="1498" y="621386"/>
                  </a:lnTo>
                  <a:lnTo>
                    <a:pt x="1" y="628840"/>
                  </a:lnTo>
                  <a:lnTo>
                    <a:pt x="1498" y="636255"/>
                  </a:lnTo>
                  <a:lnTo>
                    <a:pt x="5581" y="642310"/>
                  </a:lnTo>
                  <a:lnTo>
                    <a:pt x="11636" y="646393"/>
                  </a:lnTo>
                  <a:lnTo>
                    <a:pt x="19051" y="647890"/>
                  </a:lnTo>
                  <a:lnTo>
                    <a:pt x="26466" y="646393"/>
                  </a:lnTo>
                  <a:lnTo>
                    <a:pt x="32521" y="642310"/>
                  </a:lnTo>
                  <a:lnTo>
                    <a:pt x="36604" y="636255"/>
                  </a:lnTo>
                  <a:lnTo>
                    <a:pt x="38101" y="628802"/>
                  </a:lnTo>
                  <a:lnTo>
                    <a:pt x="36604" y="621386"/>
                  </a:lnTo>
                  <a:lnTo>
                    <a:pt x="32521" y="615331"/>
                  </a:lnTo>
                  <a:lnTo>
                    <a:pt x="26466" y="611249"/>
                  </a:lnTo>
                  <a:lnTo>
                    <a:pt x="19051" y="609752"/>
                  </a:lnTo>
                  <a:close/>
                </a:path>
                <a:path w="38100" h="4458970">
                  <a:moveTo>
                    <a:pt x="19051" y="762190"/>
                  </a:moveTo>
                  <a:lnTo>
                    <a:pt x="11636" y="763687"/>
                  </a:lnTo>
                  <a:lnTo>
                    <a:pt x="5581" y="767769"/>
                  </a:lnTo>
                  <a:lnTo>
                    <a:pt x="1498" y="773824"/>
                  </a:lnTo>
                  <a:lnTo>
                    <a:pt x="1" y="781278"/>
                  </a:lnTo>
                  <a:lnTo>
                    <a:pt x="1498" y="788693"/>
                  </a:lnTo>
                  <a:lnTo>
                    <a:pt x="5581" y="794748"/>
                  </a:lnTo>
                  <a:lnTo>
                    <a:pt x="11636" y="798831"/>
                  </a:lnTo>
                  <a:lnTo>
                    <a:pt x="19051" y="800328"/>
                  </a:lnTo>
                  <a:lnTo>
                    <a:pt x="26466" y="798831"/>
                  </a:lnTo>
                  <a:lnTo>
                    <a:pt x="32521" y="794748"/>
                  </a:lnTo>
                  <a:lnTo>
                    <a:pt x="36604" y="788693"/>
                  </a:lnTo>
                  <a:lnTo>
                    <a:pt x="38101" y="781240"/>
                  </a:lnTo>
                  <a:lnTo>
                    <a:pt x="36604" y="773824"/>
                  </a:lnTo>
                  <a:lnTo>
                    <a:pt x="32521" y="767769"/>
                  </a:lnTo>
                  <a:lnTo>
                    <a:pt x="26466" y="763687"/>
                  </a:lnTo>
                  <a:lnTo>
                    <a:pt x="19051" y="762190"/>
                  </a:lnTo>
                  <a:close/>
                </a:path>
                <a:path w="38100" h="4458970">
                  <a:moveTo>
                    <a:pt x="19051" y="914628"/>
                  </a:moveTo>
                  <a:lnTo>
                    <a:pt x="11636" y="916125"/>
                  </a:lnTo>
                  <a:lnTo>
                    <a:pt x="5581" y="920207"/>
                  </a:lnTo>
                  <a:lnTo>
                    <a:pt x="1498" y="926263"/>
                  </a:lnTo>
                  <a:lnTo>
                    <a:pt x="1" y="933716"/>
                  </a:lnTo>
                  <a:lnTo>
                    <a:pt x="1498" y="941131"/>
                  </a:lnTo>
                  <a:lnTo>
                    <a:pt x="5581" y="947186"/>
                  </a:lnTo>
                  <a:lnTo>
                    <a:pt x="11636" y="951269"/>
                  </a:lnTo>
                  <a:lnTo>
                    <a:pt x="19051" y="952766"/>
                  </a:lnTo>
                  <a:lnTo>
                    <a:pt x="26466" y="951269"/>
                  </a:lnTo>
                  <a:lnTo>
                    <a:pt x="32521" y="947186"/>
                  </a:lnTo>
                  <a:lnTo>
                    <a:pt x="36604" y="941131"/>
                  </a:lnTo>
                  <a:lnTo>
                    <a:pt x="38101" y="933678"/>
                  </a:lnTo>
                  <a:lnTo>
                    <a:pt x="36604" y="926263"/>
                  </a:lnTo>
                  <a:lnTo>
                    <a:pt x="32521" y="920207"/>
                  </a:lnTo>
                  <a:lnTo>
                    <a:pt x="26466" y="916125"/>
                  </a:lnTo>
                  <a:lnTo>
                    <a:pt x="19051" y="914628"/>
                  </a:lnTo>
                  <a:close/>
                </a:path>
                <a:path w="38100" h="4458970">
                  <a:moveTo>
                    <a:pt x="19051" y="1067066"/>
                  </a:moveTo>
                  <a:lnTo>
                    <a:pt x="11636" y="1068563"/>
                  </a:lnTo>
                  <a:lnTo>
                    <a:pt x="5581" y="1072645"/>
                  </a:lnTo>
                  <a:lnTo>
                    <a:pt x="1498" y="1078701"/>
                  </a:lnTo>
                  <a:lnTo>
                    <a:pt x="1" y="1086154"/>
                  </a:lnTo>
                  <a:lnTo>
                    <a:pt x="1498" y="1093569"/>
                  </a:lnTo>
                  <a:lnTo>
                    <a:pt x="5581" y="1099625"/>
                  </a:lnTo>
                  <a:lnTo>
                    <a:pt x="11636" y="1103707"/>
                  </a:lnTo>
                  <a:lnTo>
                    <a:pt x="19051" y="1105204"/>
                  </a:lnTo>
                  <a:lnTo>
                    <a:pt x="26466" y="1103707"/>
                  </a:lnTo>
                  <a:lnTo>
                    <a:pt x="32521" y="1099625"/>
                  </a:lnTo>
                  <a:lnTo>
                    <a:pt x="36604" y="1093569"/>
                  </a:lnTo>
                  <a:lnTo>
                    <a:pt x="38101" y="1086116"/>
                  </a:lnTo>
                  <a:lnTo>
                    <a:pt x="36604" y="1078701"/>
                  </a:lnTo>
                  <a:lnTo>
                    <a:pt x="32521" y="1072645"/>
                  </a:lnTo>
                  <a:lnTo>
                    <a:pt x="26466" y="1068563"/>
                  </a:lnTo>
                  <a:lnTo>
                    <a:pt x="19051" y="1067066"/>
                  </a:lnTo>
                  <a:close/>
                </a:path>
                <a:path w="38100" h="4458970">
                  <a:moveTo>
                    <a:pt x="19051" y="1219504"/>
                  </a:moveTo>
                  <a:lnTo>
                    <a:pt x="11636" y="1221001"/>
                  </a:lnTo>
                  <a:lnTo>
                    <a:pt x="5581" y="1225084"/>
                  </a:lnTo>
                  <a:lnTo>
                    <a:pt x="1498" y="1231139"/>
                  </a:lnTo>
                  <a:lnTo>
                    <a:pt x="1" y="1238592"/>
                  </a:lnTo>
                  <a:lnTo>
                    <a:pt x="1498" y="1246007"/>
                  </a:lnTo>
                  <a:lnTo>
                    <a:pt x="5581" y="1252063"/>
                  </a:lnTo>
                  <a:lnTo>
                    <a:pt x="11636" y="1256145"/>
                  </a:lnTo>
                  <a:lnTo>
                    <a:pt x="19051" y="1257642"/>
                  </a:lnTo>
                  <a:lnTo>
                    <a:pt x="26466" y="1256145"/>
                  </a:lnTo>
                  <a:lnTo>
                    <a:pt x="32521" y="1252063"/>
                  </a:lnTo>
                  <a:lnTo>
                    <a:pt x="36604" y="1246007"/>
                  </a:lnTo>
                  <a:lnTo>
                    <a:pt x="38101" y="1238554"/>
                  </a:lnTo>
                  <a:lnTo>
                    <a:pt x="36604" y="1231139"/>
                  </a:lnTo>
                  <a:lnTo>
                    <a:pt x="32521" y="1225084"/>
                  </a:lnTo>
                  <a:lnTo>
                    <a:pt x="26466" y="1221001"/>
                  </a:lnTo>
                  <a:lnTo>
                    <a:pt x="19051" y="1219504"/>
                  </a:lnTo>
                  <a:close/>
                </a:path>
                <a:path w="38100" h="4458970">
                  <a:moveTo>
                    <a:pt x="19051" y="1371942"/>
                  </a:moveTo>
                  <a:lnTo>
                    <a:pt x="11636" y="1373439"/>
                  </a:lnTo>
                  <a:lnTo>
                    <a:pt x="5581" y="1377522"/>
                  </a:lnTo>
                  <a:lnTo>
                    <a:pt x="1498" y="1383577"/>
                  </a:lnTo>
                  <a:lnTo>
                    <a:pt x="1" y="1391031"/>
                  </a:lnTo>
                  <a:lnTo>
                    <a:pt x="1498" y="1398445"/>
                  </a:lnTo>
                  <a:lnTo>
                    <a:pt x="5581" y="1404501"/>
                  </a:lnTo>
                  <a:lnTo>
                    <a:pt x="11636" y="1408583"/>
                  </a:lnTo>
                  <a:lnTo>
                    <a:pt x="19051" y="1410081"/>
                  </a:lnTo>
                  <a:lnTo>
                    <a:pt x="26466" y="1408583"/>
                  </a:lnTo>
                  <a:lnTo>
                    <a:pt x="32521" y="1404501"/>
                  </a:lnTo>
                  <a:lnTo>
                    <a:pt x="36604" y="1398445"/>
                  </a:lnTo>
                  <a:lnTo>
                    <a:pt x="38101" y="1390992"/>
                  </a:lnTo>
                  <a:lnTo>
                    <a:pt x="36604" y="1383577"/>
                  </a:lnTo>
                  <a:lnTo>
                    <a:pt x="32521" y="1377522"/>
                  </a:lnTo>
                  <a:lnTo>
                    <a:pt x="26466" y="1373439"/>
                  </a:lnTo>
                  <a:lnTo>
                    <a:pt x="19051" y="1371942"/>
                  </a:lnTo>
                  <a:close/>
                </a:path>
                <a:path w="38100" h="4458970">
                  <a:moveTo>
                    <a:pt x="19051" y="1524381"/>
                  </a:moveTo>
                  <a:lnTo>
                    <a:pt x="11635" y="1525877"/>
                  </a:lnTo>
                  <a:lnTo>
                    <a:pt x="5580" y="1529960"/>
                  </a:lnTo>
                  <a:lnTo>
                    <a:pt x="1498" y="1536015"/>
                  </a:lnTo>
                  <a:lnTo>
                    <a:pt x="1" y="1543469"/>
                  </a:lnTo>
                  <a:lnTo>
                    <a:pt x="1498" y="1550884"/>
                  </a:lnTo>
                  <a:lnTo>
                    <a:pt x="5580" y="1556939"/>
                  </a:lnTo>
                  <a:lnTo>
                    <a:pt x="11635" y="1561022"/>
                  </a:lnTo>
                  <a:lnTo>
                    <a:pt x="19051" y="1562519"/>
                  </a:lnTo>
                  <a:lnTo>
                    <a:pt x="26466" y="1561022"/>
                  </a:lnTo>
                  <a:lnTo>
                    <a:pt x="32521" y="1556939"/>
                  </a:lnTo>
                  <a:lnTo>
                    <a:pt x="36604" y="1550884"/>
                  </a:lnTo>
                  <a:lnTo>
                    <a:pt x="38101" y="1543431"/>
                  </a:lnTo>
                  <a:lnTo>
                    <a:pt x="36604" y="1536015"/>
                  </a:lnTo>
                  <a:lnTo>
                    <a:pt x="32521" y="1529960"/>
                  </a:lnTo>
                  <a:lnTo>
                    <a:pt x="26466" y="1525877"/>
                  </a:lnTo>
                  <a:lnTo>
                    <a:pt x="19051" y="1524381"/>
                  </a:lnTo>
                  <a:close/>
                </a:path>
                <a:path w="38100" h="4458970">
                  <a:moveTo>
                    <a:pt x="19051" y="1676817"/>
                  </a:moveTo>
                  <a:lnTo>
                    <a:pt x="11635" y="1678314"/>
                  </a:lnTo>
                  <a:lnTo>
                    <a:pt x="5580" y="1682397"/>
                  </a:lnTo>
                  <a:lnTo>
                    <a:pt x="1498" y="1688452"/>
                  </a:lnTo>
                  <a:lnTo>
                    <a:pt x="1" y="1695907"/>
                  </a:lnTo>
                  <a:lnTo>
                    <a:pt x="1498" y="1703322"/>
                  </a:lnTo>
                  <a:lnTo>
                    <a:pt x="5580" y="1709377"/>
                  </a:lnTo>
                  <a:lnTo>
                    <a:pt x="11635" y="1713460"/>
                  </a:lnTo>
                  <a:lnTo>
                    <a:pt x="19051" y="1714957"/>
                  </a:lnTo>
                  <a:lnTo>
                    <a:pt x="26466" y="1713460"/>
                  </a:lnTo>
                  <a:lnTo>
                    <a:pt x="32521" y="1709377"/>
                  </a:lnTo>
                  <a:lnTo>
                    <a:pt x="36604" y="1703322"/>
                  </a:lnTo>
                  <a:lnTo>
                    <a:pt x="38101" y="1695867"/>
                  </a:lnTo>
                  <a:lnTo>
                    <a:pt x="36604" y="1688452"/>
                  </a:lnTo>
                  <a:lnTo>
                    <a:pt x="32521" y="1682397"/>
                  </a:lnTo>
                  <a:lnTo>
                    <a:pt x="26466" y="1678314"/>
                  </a:lnTo>
                  <a:lnTo>
                    <a:pt x="19051" y="1676817"/>
                  </a:lnTo>
                  <a:close/>
                </a:path>
                <a:path w="38100" h="4458970">
                  <a:moveTo>
                    <a:pt x="19051" y="1829257"/>
                  </a:moveTo>
                  <a:lnTo>
                    <a:pt x="11635" y="1830754"/>
                  </a:lnTo>
                  <a:lnTo>
                    <a:pt x="5580" y="1834836"/>
                  </a:lnTo>
                  <a:lnTo>
                    <a:pt x="1498" y="1840891"/>
                  </a:lnTo>
                  <a:lnTo>
                    <a:pt x="1" y="1848345"/>
                  </a:lnTo>
                  <a:lnTo>
                    <a:pt x="1498" y="1855760"/>
                  </a:lnTo>
                  <a:lnTo>
                    <a:pt x="5580" y="1861815"/>
                  </a:lnTo>
                  <a:lnTo>
                    <a:pt x="11635" y="1865898"/>
                  </a:lnTo>
                  <a:lnTo>
                    <a:pt x="19051" y="1867395"/>
                  </a:lnTo>
                  <a:lnTo>
                    <a:pt x="26466" y="1865898"/>
                  </a:lnTo>
                  <a:lnTo>
                    <a:pt x="32521" y="1861815"/>
                  </a:lnTo>
                  <a:lnTo>
                    <a:pt x="36604" y="1855760"/>
                  </a:lnTo>
                  <a:lnTo>
                    <a:pt x="38101" y="1848307"/>
                  </a:lnTo>
                  <a:lnTo>
                    <a:pt x="36604" y="1840891"/>
                  </a:lnTo>
                  <a:lnTo>
                    <a:pt x="32521" y="1834836"/>
                  </a:lnTo>
                  <a:lnTo>
                    <a:pt x="26466" y="1830754"/>
                  </a:lnTo>
                  <a:lnTo>
                    <a:pt x="19051" y="1829257"/>
                  </a:lnTo>
                  <a:close/>
                </a:path>
                <a:path w="38100" h="4458970">
                  <a:moveTo>
                    <a:pt x="19051" y="1981694"/>
                  </a:moveTo>
                  <a:lnTo>
                    <a:pt x="11635" y="1983191"/>
                  </a:lnTo>
                  <a:lnTo>
                    <a:pt x="5580" y="1987273"/>
                  </a:lnTo>
                  <a:lnTo>
                    <a:pt x="1498" y="1993329"/>
                  </a:lnTo>
                  <a:lnTo>
                    <a:pt x="1" y="2000782"/>
                  </a:lnTo>
                  <a:lnTo>
                    <a:pt x="1498" y="2008197"/>
                  </a:lnTo>
                  <a:lnTo>
                    <a:pt x="5580" y="2014252"/>
                  </a:lnTo>
                  <a:lnTo>
                    <a:pt x="11635" y="2018335"/>
                  </a:lnTo>
                  <a:lnTo>
                    <a:pt x="19051" y="2019832"/>
                  </a:lnTo>
                  <a:lnTo>
                    <a:pt x="26466" y="2018335"/>
                  </a:lnTo>
                  <a:lnTo>
                    <a:pt x="32521" y="2014252"/>
                  </a:lnTo>
                  <a:lnTo>
                    <a:pt x="36604" y="2008197"/>
                  </a:lnTo>
                  <a:lnTo>
                    <a:pt x="38101" y="2000744"/>
                  </a:lnTo>
                  <a:lnTo>
                    <a:pt x="36604" y="1993329"/>
                  </a:lnTo>
                  <a:lnTo>
                    <a:pt x="32521" y="1987273"/>
                  </a:lnTo>
                  <a:lnTo>
                    <a:pt x="26466" y="1983191"/>
                  </a:lnTo>
                  <a:lnTo>
                    <a:pt x="19051" y="1981694"/>
                  </a:lnTo>
                  <a:close/>
                </a:path>
                <a:path w="38100" h="4458970">
                  <a:moveTo>
                    <a:pt x="19051" y="2134132"/>
                  </a:moveTo>
                  <a:lnTo>
                    <a:pt x="11635" y="2135629"/>
                  </a:lnTo>
                  <a:lnTo>
                    <a:pt x="5580" y="2139711"/>
                  </a:lnTo>
                  <a:lnTo>
                    <a:pt x="1498" y="2145767"/>
                  </a:lnTo>
                  <a:lnTo>
                    <a:pt x="1" y="2153220"/>
                  </a:lnTo>
                  <a:lnTo>
                    <a:pt x="1498" y="2160635"/>
                  </a:lnTo>
                  <a:lnTo>
                    <a:pt x="5580" y="2166690"/>
                  </a:lnTo>
                  <a:lnTo>
                    <a:pt x="11635" y="2170773"/>
                  </a:lnTo>
                  <a:lnTo>
                    <a:pt x="19051" y="2172270"/>
                  </a:lnTo>
                  <a:lnTo>
                    <a:pt x="26466" y="2170773"/>
                  </a:lnTo>
                  <a:lnTo>
                    <a:pt x="32521" y="2166690"/>
                  </a:lnTo>
                  <a:lnTo>
                    <a:pt x="36604" y="2160635"/>
                  </a:lnTo>
                  <a:lnTo>
                    <a:pt x="38101" y="2153182"/>
                  </a:lnTo>
                  <a:lnTo>
                    <a:pt x="36604" y="2145767"/>
                  </a:lnTo>
                  <a:lnTo>
                    <a:pt x="32521" y="2139711"/>
                  </a:lnTo>
                  <a:lnTo>
                    <a:pt x="26466" y="2135629"/>
                  </a:lnTo>
                  <a:lnTo>
                    <a:pt x="19051" y="2134132"/>
                  </a:lnTo>
                  <a:close/>
                </a:path>
                <a:path w="38100" h="4458970">
                  <a:moveTo>
                    <a:pt x="19051" y="2286570"/>
                  </a:moveTo>
                  <a:lnTo>
                    <a:pt x="11635" y="2288067"/>
                  </a:lnTo>
                  <a:lnTo>
                    <a:pt x="5580" y="2292149"/>
                  </a:lnTo>
                  <a:lnTo>
                    <a:pt x="1498" y="2298205"/>
                  </a:lnTo>
                  <a:lnTo>
                    <a:pt x="1" y="2305658"/>
                  </a:lnTo>
                  <a:lnTo>
                    <a:pt x="1498" y="2313073"/>
                  </a:lnTo>
                  <a:lnTo>
                    <a:pt x="5580" y="2319129"/>
                  </a:lnTo>
                  <a:lnTo>
                    <a:pt x="11635" y="2323211"/>
                  </a:lnTo>
                  <a:lnTo>
                    <a:pt x="19051" y="2324708"/>
                  </a:lnTo>
                  <a:lnTo>
                    <a:pt x="26466" y="2323211"/>
                  </a:lnTo>
                  <a:lnTo>
                    <a:pt x="32521" y="2319129"/>
                  </a:lnTo>
                  <a:lnTo>
                    <a:pt x="36604" y="2313073"/>
                  </a:lnTo>
                  <a:lnTo>
                    <a:pt x="38101" y="2305620"/>
                  </a:lnTo>
                  <a:lnTo>
                    <a:pt x="36604" y="2298205"/>
                  </a:lnTo>
                  <a:lnTo>
                    <a:pt x="32521" y="2292149"/>
                  </a:lnTo>
                  <a:lnTo>
                    <a:pt x="26466" y="2288067"/>
                  </a:lnTo>
                  <a:lnTo>
                    <a:pt x="19051" y="2286570"/>
                  </a:lnTo>
                  <a:close/>
                </a:path>
                <a:path w="38100" h="4458970">
                  <a:moveTo>
                    <a:pt x="19051" y="2439008"/>
                  </a:moveTo>
                  <a:lnTo>
                    <a:pt x="11635" y="2440505"/>
                  </a:lnTo>
                  <a:lnTo>
                    <a:pt x="5580" y="2444588"/>
                  </a:lnTo>
                  <a:lnTo>
                    <a:pt x="1498" y="2450643"/>
                  </a:lnTo>
                  <a:lnTo>
                    <a:pt x="1" y="2458096"/>
                  </a:lnTo>
                  <a:lnTo>
                    <a:pt x="1498" y="2465511"/>
                  </a:lnTo>
                  <a:lnTo>
                    <a:pt x="5580" y="2471566"/>
                  </a:lnTo>
                  <a:lnTo>
                    <a:pt x="11635" y="2475649"/>
                  </a:lnTo>
                  <a:lnTo>
                    <a:pt x="19051" y="2477146"/>
                  </a:lnTo>
                  <a:lnTo>
                    <a:pt x="26466" y="2475649"/>
                  </a:lnTo>
                  <a:lnTo>
                    <a:pt x="32521" y="2471566"/>
                  </a:lnTo>
                  <a:lnTo>
                    <a:pt x="36604" y="2465511"/>
                  </a:lnTo>
                  <a:lnTo>
                    <a:pt x="38101" y="2458058"/>
                  </a:lnTo>
                  <a:lnTo>
                    <a:pt x="36604" y="2450643"/>
                  </a:lnTo>
                  <a:lnTo>
                    <a:pt x="32521" y="2444588"/>
                  </a:lnTo>
                  <a:lnTo>
                    <a:pt x="26466" y="2440505"/>
                  </a:lnTo>
                  <a:lnTo>
                    <a:pt x="19051" y="2439008"/>
                  </a:lnTo>
                  <a:close/>
                </a:path>
                <a:path w="38100" h="4458970">
                  <a:moveTo>
                    <a:pt x="19051" y="2591446"/>
                  </a:moveTo>
                  <a:lnTo>
                    <a:pt x="11635" y="2592943"/>
                  </a:lnTo>
                  <a:lnTo>
                    <a:pt x="5580" y="2597026"/>
                  </a:lnTo>
                  <a:lnTo>
                    <a:pt x="1498" y="2603081"/>
                  </a:lnTo>
                  <a:lnTo>
                    <a:pt x="1" y="2610534"/>
                  </a:lnTo>
                  <a:lnTo>
                    <a:pt x="1498" y="2617949"/>
                  </a:lnTo>
                  <a:lnTo>
                    <a:pt x="5580" y="2624004"/>
                  </a:lnTo>
                  <a:lnTo>
                    <a:pt x="11635" y="2628087"/>
                  </a:lnTo>
                  <a:lnTo>
                    <a:pt x="19051" y="2629584"/>
                  </a:lnTo>
                  <a:lnTo>
                    <a:pt x="26466" y="2628087"/>
                  </a:lnTo>
                  <a:lnTo>
                    <a:pt x="32521" y="2624004"/>
                  </a:lnTo>
                  <a:lnTo>
                    <a:pt x="36604" y="2617949"/>
                  </a:lnTo>
                  <a:lnTo>
                    <a:pt x="38101" y="2610496"/>
                  </a:lnTo>
                  <a:lnTo>
                    <a:pt x="36604" y="2603081"/>
                  </a:lnTo>
                  <a:lnTo>
                    <a:pt x="32521" y="2597026"/>
                  </a:lnTo>
                  <a:lnTo>
                    <a:pt x="26466" y="2592943"/>
                  </a:lnTo>
                  <a:lnTo>
                    <a:pt x="19051" y="2591446"/>
                  </a:lnTo>
                  <a:close/>
                </a:path>
                <a:path w="38100" h="4458970">
                  <a:moveTo>
                    <a:pt x="19051" y="2743884"/>
                  </a:moveTo>
                  <a:lnTo>
                    <a:pt x="11635" y="2745381"/>
                  </a:lnTo>
                  <a:lnTo>
                    <a:pt x="5580" y="2749464"/>
                  </a:lnTo>
                  <a:lnTo>
                    <a:pt x="1498" y="2755519"/>
                  </a:lnTo>
                  <a:lnTo>
                    <a:pt x="1" y="2762972"/>
                  </a:lnTo>
                  <a:lnTo>
                    <a:pt x="1498" y="2770387"/>
                  </a:lnTo>
                  <a:lnTo>
                    <a:pt x="5580" y="2776442"/>
                  </a:lnTo>
                  <a:lnTo>
                    <a:pt x="11635" y="2780525"/>
                  </a:lnTo>
                  <a:lnTo>
                    <a:pt x="19051" y="2782022"/>
                  </a:lnTo>
                  <a:lnTo>
                    <a:pt x="26466" y="2780525"/>
                  </a:lnTo>
                  <a:lnTo>
                    <a:pt x="32521" y="2776442"/>
                  </a:lnTo>
                  <a:lnTo>
                    <a:pt x="36604" y="2770387"/>
                  </a:lnTo>
                  <a:lnTo>
                    <a:pt x="38101" y="2762934"/>
                  </a:lnTo>
                  <a:lnTo>
                    <a:pt x="36604" y="2755519"/>
                  </a:lnTo>
                  <a:lnTo>
                    <a:pt x="32521" y="2749464"/>
                  </a:lnTo>
                  <a:lnTo>
                    <a:pt x="26466" y="2745381"/>
                  </a:lnTo>
                  <a:lnTo>
                    <a:pt x="19051" y="2743884"/>
                  </a:lnTo>
                  <a:close/>
                </a:path>
                <a:path w="38100" h="4458970">
                  <a:moveTo>
                    <a:pt x="19051" y="2896322"/>
                  </a:moveTo>
                  <a:lnTo>
                    <a:pt x="11635" y="2897819"/>
                  </a:lnTo>
                  <a:lnTo>
                    <a:pt x="5580" y="2901902"/>
                  </a:lnTo>
                  <a:lnTo>
                    <a:pt x="1498" y="2907957"/>
                  </a:lnTo>
                  <a:lnTo>
                    <a:pt x="1" y="2915410"/>
                  </a:lnTo>
                  <a:lnTo>
                    <a:pt x="1498" y="2922825"/>
                  </a:lnTo>
                  <a:lnTo>
                    <a:pt x="5580" y="2928880"/>
                  </a:lnTo>
                  <a:lnTo>
                    <a:pt x="11635" y="2932963"/>
                  </a:lnTo>
                  <a:lnTo>
                    <a:pt x="19051" y="2934460"/>
                  </a:lnTo>
                  <a:lnTo>
                    <a:pt x="26466" y="2932963"/>
                  </a:lnTo>
                  <a:lnTo>
                    <a:pt x="32521" y="2928880"/>
                  </a:lnTo>
                  <a:lnTo>
                    <a:pt x="36604" y="2922825"/>
                  </a:lnTo>
                  <a:lnTo>
                    <a:pt x="38101" y="2915372"/>
                  </a:lnTo>
                  <a:lnTo>
                    <a:pt x="36604" y="2907957"/>
                  </a:lnTo>
                  <a:lnTo>
                    <a:pt x="32521" y="2901902"/>
                  </a:lnTo>
                  <a:lnTo>
                    <a:pt x="26466" y="2897819"/>
                  </a:lnTo>
                  <a:lnTo>
                    <a:pt x="19051" y="2896322"/>
                  </a:lnTo>
                  <a:close/>
                </a:path>
                <a:path w="38100" h="4458970">
                  <a:moveTo>
                    <a:pt x="19050" y="3048760"/>
                  </a:moveTo>
                  <a:lnTo>
                    <a:pt x="11635" y="3050257"/>
                  </a:lnTo>
                  <a:lnTo>
                    <a:pt x="5579" y="3054340"/>
                  </a:lnTo>
                  <a:lnTo>
                    <a:pt x="1497" y="3060395"/>
                  </a:lnTo>
                  <a:lnTo>
                    <a:pt x="0" y="3067848"/>
                  </a:lnTo>
                  <a:lnTo>
                    <a:pt x="1497" y="3075263"/>
                  </a:lnTo>
                  <a:lnTo>
                    <a:pt x="5579" y="3081319"/>
                  </a:lnTo>
                  <a:lnTo>
                    <a:pt x="11635" y="3085401"/>
                  </a:lnTo>
                  <a:lnTo>
                    <a:pt x="19050" y="3086898"/>
                  </a:lnTo>
                  <a:lnTo>
                    <a:pt x="26465" y="3085401"/>
                  </a:lnTo>
                  <a:lnTo>
                    <a:pt x="32520" y="3081319"/>
                  </a:lnTo>
                  <a:lnTo>
                    <a:pt x="36603" y="3075263"/>
                  </a:lnTo>
                  <a:lnTo>
                    <a:pt x="38100" y="3067810"/>
                  </a:lnTo>
                  <a:lnTo>
                    <a:pt x="36603" y="3060395"/>
                  </a:lnTo>
                  <a:lnTo>
                    <a:pt x="32520" y="3054340"/>
                  </a:lnTo>
                  <a:lnTo>
                    <a:pt x="26465" y="3050257"/>
                  </a:lnTo>
                  <a:lnTo>
                    <a:pt x="19050" y="3048760"/>
                  </a:lnTo>
                  <a:close/>
                </a:path>
                <a:path w="38100" h="4458970">
                  <a:moveTo>
                    <a:pt x="19050" y="3201198"/>
                  </a:moveTo>
                  <a:lnTo>
                    <a:pt x="11635" y="3202695"/>
                  </a:lnTo>
                  <a:lnTo>
                    <a:pt x="5579" y="3206778"/>
                  </a:lnTo>
                  <a:lnTo>
                    <a:pt x="1497" y="3212833"/>
                  </a:lnTo>
                  <a:lnTo>
                    <a:pt x="0" y="3220286"/>
                  </a:lnTo>
                  <a:lnTo>
                    <a:pt x="1497" y="3227701"/>
                  </a:lnTo>
                  <a:lnTo>
                    <a:pt x="5579" y="3233757"/>
                  </a:lnTo>
                  <a:lnTo>
                    <a:pt x="11635" y="3237839"/>
                  </a:lnTo>
                  <a:lnTo>
                    <a:pt x="19050" y="3239336"/>
                  </a:lnTo>
                  <a:lnTo>
                    <a:pt x="26465" y="3237839"/>
                  </a:lnTo>
                  <a:lnTo>
                    <a:pt x="32520" y="3233757"/>
                  </a:lnTo>
                  <a:lnTo>
                    <a:pt x="36603" y="3227701"/>
                  </a:lnTo>
                  <a:lnTo>
                    <a:pt x="38100" y="3220248"/>
                  </a:lnTo>
                  <a:lnTo>
                    <a:pt x="36603" y="3212833"/>
                  </a:lnTo>
                  <a:lnTo>
                    <a:pt x="32520" y="3206778"/>
                  </a:lnTo>
                  <a:lnTo>
                    <a:pt x="26465" y="3202695"/>
                  </a:lnTo>
                  <a:lnTo>
                    <a:pt x="19050" y="3201198"/>
                  </a:lnTo>
                  <a:close/>
                </a:path>
                <a:path w="38100" h="4458970">
                  <a:moveTo>
                    <a:pt x="19050" y="3353636"/>
                  </a:moveTo>
                  <a:lnTo>
                    <a:pt x="11635" y="3355134"/>
                  </a:lnTo>
                  <a:lnTo>
                    <a:pt x="5579" y="3359216"/>
                  </a:lnTo>
                  <a:lnTo>
                    <a:pt x="1497" y="3365271"/>
                  </a:lnTo>
                  <a:lnTo>
                    <a:pt x="0" y="3372725"/>
                  </a:lnTo>
                  <a:lnTo>
                    <a:pt x="1497" y="3380140"/>
                  </a:lnTo>
                  <a:lnTo>
                    <a:pt x="5579" y="3386195"/>
                  </a:lnTo>
                  <a:lnTo>
                    <a:pt x="11635" y="3390277"/>
                  </a:lnTo>
                  <a:lnTo>
                    <a:pt x="19050" y="3391775"/>
                  </a:lnTo>
                  <a:lnTo>
                    <a:pt x="26465" y="3390277"/>
                  </a:lnTo>
                  <a:lnTo>
                    <a:pt x="32520" y="3386195"/>
                  </a:lnTo>
                  <a:lnTo>
                    <a:pt x="36603" y="3380140"/>
                  </a:lnTo>
                  <a:lnTo>
                    <a:pt x="38100" y="3372686"/>
                  </a:lnTo>
                  <a:lnTo>
                    <a:pt x="36603" y="3365271"/>
                  </a:lnTo>
                  <a:lnTo>
                    <a:pt x="32520" y="3359216"/>
                  </a:lnTo>
                  <a:lnTo>
                    <a:pt x="26465" y="3355134"/>
                  </a:lnTo>
                  <a:lnTo>
                    <a:pt x="19050" y="3353636"/>
                  </a:lnTo>
                  <a:close/>
                </a:path>
                <a:path w="38100" h="4458970">
                  <a:moveTo>
                    <a:pt x="19050" y="3506075"/>
                  </a:moveTo>
                  <a:lnTo>
                    <a:pt x="11635" y="3507571"/>
                  </a:lnTo>
                  <a:lnTo>
                    <a:pt x="5579" y="3511654"/>
                  </a:lnTo>
                  <a:lnTo>
                    <a:pt x="1497" y="3517709"/>
                  </a:lnTo>
                  <a:lnTo>
                    <a:pt x="0" y="3525163"/>
                  </a:lnTo>
                  <a:lnTo>
                    <a:pt x="1497" y="3532578"/>
                  </a:lnTo>
                  <a:lnTo>
                    <a:pt x="5579" y="3538633"/>
                  </a:lnTo>
                  <a:lnTo>
                    <a:pt x="11635" y="3542716"/>
                  </a:lnTo>
                  <a:lnTo>
                    <a:pt x="19050" y="3544213"/>
                  </a:lnTo>
                  <a:lnTo>
                    <a:pt x="26465" y="3542716"/>
                  </a:lnTo>
                  <a:lnTo>
                    <a:pt x="32520" y="3538633"/>
                  </a:lnTo>
                  <a:lnTo>
                    <a:pt x="36603" y="3532578"/>
                  </a:lnTo>
                  <a:lnTo>
                    <a:pt x="38100" y="3525125"/>
                  </a:lnTo>
                  <a:lnTo>
                    <a:pt x="36603" y="3517709"/>
                  </a:lnTo>
                  <a:lnTo>
                    <a:pt x="32520" y="3511654"/>
                  </a:lnTo>
                  <a:lnTo>
                    <a:pt x="26465" y="3507571"/>
                  </a:lnTo>
                  <a:lnTo>
                    <a:pt x="19050" y="3506075"/>
                  </a:lnTo>
                  <a:close/>
                </a:path>
                <a:path w="38100" h="4458970">
                  <a:moveTo>
                    <a:pt x="19050" y="3658513"/>
                  </a:moveTo>
                  <a:lnTo>
                    <a:pt x="11635" y="3660010"/>
                  </a:lnTo>
                  <a:lnTo>
                    <a:pt x="5579" y="3664092"/>
                  </a:lnTo>
                  <a:lnTo>
                    <a:pt x="1497" y="3670147"/>
                  </a:lnTo>
                  <a:lnTo>
                    <a:pt x="0" y="3677601"/>
                  </a:lnTo>
                  <a:lnTo>
                    <a:pt x="1497" y="3685016"/>
                  </a:lnTo>
                  <a:lnTo>
                    <a:pt x="5579" y="3691071"/>
                  </a:lnTo>
                  <a:lnTo>
                    <a:pt x="11635" y="3695154"/>
                  </a:lnTo>
                  <a:lnTo>
                    <a:pt x="19050" y="3696651"/>
                  </a:lnTo>
                  <a:lnTo>
                    <a:pt x="26465" y="3695154"/>
                  </a:lnTo>
                  <a:lnTo>
                    <a:pt x="32520" y="3691071"/>
                  </a:lnTo>
                  <a:lnTo>
                    <a:pt x="36603" y="3685016"/>
                  </a:lnTo>
                  <a:lnTo>
                    <a:pt x="38100" y="3677563"/>
                  </a:lnTo>
                  <a:lnTo>
                    <a:pt x="36603" y="3670147"/>
                  </a:lnTo>
                  <a:lnTo>
                    <a:pt x="32520" y="3664092"/>
                  </a:lnTo>
                  <a:lnTo>
                    <a:pt x="26465" y="3660010"/>
                  </a:lnTo>
                  <a:lnTo>
                    <a:pt x="19050" y="3658513"/>
                  </a:lnTo>
                  <a:close/>
                </a:path>
                <a:path w="38100" h="4458970">
                  <a:moveTo>
                    <a:pt x="19050" y="3810951"/>
                  </a:moveTo>
                  <a:lnTo>
                    <a:pt x="11635" y="3812448"/>
                  </a:lnTo>
                  <a:lnTo>
                    <a:pt x="5579" y="3816530"/>
                  </a:lnTo>
                  <a:lnTo>
                    <a:pt x="1497" y="3822585"/>
                  </a:lnTo>
                  <a:lnTo>
                    <a:pt x="0" y="3830038"/>
                  </a:lnTo>
                  <a:lnTo>
                    <a:pt x="1497" y="3837453"/>
                  </a:lnTo>
                  <a:lnTo>
                    <a:pt x="5579" y="3843508"/>
                  </a:lnTo>
                  <a:lnTo>
                    <a:pt x="11635" y="3847591"/>
                  </a:lnTo>
                  <a:lnTo>
                    <a:pt x="19050" y="3849088"/>
                  </a:lnTo>
                  <a:lnTo>
                    <a:pt x="26465" y="3847591"/>
                  </a:lnTo>
                  <a:lnTo>
                    <a:pt x="32520" y="3843508"/>
                  </a:lnTo>
                  <a:lnTo>
                    <a:pt x="36603" y="3837453"/>
                  </a:lnTo>
                  <a:lnTo>
                    <a:pt x="38100" y="3830001"/>
                  </a:lnTo>
                  <a:lnTo>
                    <a:pt x="36603" y="3822585"/>
                  </a:lnTo>
                  <a:lnTo>
                    <a:pt x="32520" y="3816530"/>
                  </a:lnTo>
                  <a:lnTo>
                    <a:pt x="26465" y="3812448"/>
                  </a:lnTo>
                  <a:lnTo>
                    <a:pt x="19050" y="3810951"/>
                  </a:lnTo>
                  <a:close/>
                </a:path>
                <a:path w="38100" h="4458970">
                  <a:moveTo>
                    <a:pt x="19050" y="3963388"/>
                  </a:moveTo>
                  <a:lnTo>
                    <a:pt x="11635" y="3964885"/>
                  </a:lnTo>
                  <a:lnTo>
                    <a:pt x="5579" y="3968967"/>
                  </a:lnTo>
                  <a:lnTo>
                    <a:pt x="1497" y="3975023"/>
                  </a:lnTo>
                  <a:lnTo>
                    <a:pt x="0" y="3982476"/>
                  </a:lnTo>
                  <a:lnTo>
                    <a:pt x="1497" y="3989891"/>
                  </a:lnTo>
                  <a:lnTo>
                    <a:pt x="5579" y="3995946"/>
                  </a:lnTo>
                  <a:lnTo>
                    <a:pt x="11635" y="4000029"/>
                  </a:lnTo>
                  <a:lnTo>
                    <a:pt x="19050" y="4001526"/>
                  </a:lnTo>
                  <a:lnTo>
                    <a:pt x="26465" y="4000029"/>
                  </a:lnTo>
                  <a:lnTo>
                    <a:pt x="32520" y="3995946"/>
                  </a:lnTo>
                  <a:lnTo>
                    <a:pt x="36603" y="3989891"/>
                  </a:lnTo>
                  <a:lnTo>
                    <a:pt x="38100" y="3982438"/>
                  </a:lnTo>
                  <a:lnTo>
                    <a:pt x="36603" y="3975023"/>
                  </a:lnTo>
                  <a:lnTo>
                    <a:pt x="32520" y="3968967"/>
                  </a:lnTo>
                  <a:lnTo>
                    <a:pt x="26465" y="3964885"/>
                  </a:lnTo>
                  <a:lnTo>
                    <a:pt x="19050" y="3963388"/>
                  </a:lnTo>
                  <a:close/>
                </a:path>
                <a:path w="38100" h="4458970">
                  <a:moveTo>
                    <a:pt x="19050" y="4115826"/>
                  </a:moveTo>
                  <a:lnTo>
                    <a:pt x="11635" y="4117323"/>
                  </a:lnTo>
                  <a:lnTo>
                    <a:pt x="5579" y="4121405"/>
                  </a:lnTo>
                  <a:lnTo>
                    <a:pt x="1497" y="4127461"/>
                  </a:lnTo>
                  <a:lnTo>
                    <a:pt x="0" y="4134914"/>
                  </a:lnTo>
                  <a:lnTo>
                    <a:pt x="1497" y="4142329"/>
                  </a:lnTo>
                  <a:lnTo>
                    <a:pt x="5579" y="4148384"/>
                  </a:lnTo>
                  <a:lnTo>
                    <a:pt x="11635" y="4152467"/>
                  </a:lnTo>
                  <a:lnTo>
                    <a:pt x="19050" y="4153964"/>
                  </a:lnTo>
                  <a:lnTo>
                    <a:pt x="26465" y="4152467"/>
                  </a:lnTo>
                  <a:lnTo>
                    <a:pt x="32520" y="4148384"/>
                  </a:lnTo>
                  <a:lnTo>
                    <a:pt x="36603" y="4142329"/>
                  </a:lnTo>
                  <a:lnTo>
                    <a:pt x="38100" y="4134876"/>
                  </a:lnTo>
                  <a:lnTo>
                    <a:pt x="36603" y="4127461"/>
                  </a:lnTo>
                  <a:lnTo>
                    <a:pt x="32520" y="4121405"/>
                  </a:lnTo>
                  <a:lnTo>
                    <a:pt x="26465" y="4117323"/>
                  </a:lnTo>
                  <a:lnTo>
                    <a:pt x="19050" y="4115826"/>
                  </a:lnTo>
                  <a:close/>
                </a:path>
                <a:path w="38100" h="4458970">
                  <a:moveTo>
                    <a:pt x="19050" y="4268264"/>
                  </a:moveTo>
                  <a:lnTo>
                    <a:pt x="11635" y="4269761"/>
                  </a:lnTo>
                  <a:lnTo>
                    <a:pt x="5579" y="4273844"/>
                  </a:lnTo>
                  <a:lnTo>
                    <a:pt x="1497" y="4279899"/>
                  </a:lnTo>
                  <a:lnTo>
                    <a:pt x="0" y="4287352"/>
                  </a:lnTo>
                  <a:lnTo>
                    <a:pt x="1497" y="4294767"/>
                  </a:lnTo>
                  <a:lnTo>
                    <a:pt x="5579" y="4300823"/>
                  </a:lnTo>
                  <a:lnTo>
                    <a:pt x="11635" y="4304905"/>
                  </a:lnTo>
                  <a:lnTo>
                    <a:pt x="19050" y="4306402"/>
                  </a:lnTo>
                  <a:lnTo>
                    <a:pt x="26465" y="4304905"/>
                  </a:lnTo>
                  <a:lnTo>
                    <a:pt x="32520" y="4300823"/>
                  </a:lnTo>
                  <a:lnTo>
                    <a:pt x="36603" y="4294767"/>
                  </a:lnTo>
                  <a:lnTo>
                    <a:pt x="38100" y="4287314"/>
                  </a:lnTo>
                  <a:lnTo>
                    <a:pt x="36603" y="4279899"/>
                  </a:lnTo>
                  <a:lnTo>
                    <a:pt x="32520" y="4273844"/>
                  </a:lnTo>
                  <a:lnTo>
                    <a:pt x="26465" y="4269761"/>
                  </a:lnTo>
                  <a:lnTo>
                    <a:pt x="19050" y="4268264"/>
                  </a:lnTo>
                  <a:close/>
                </a:path>
                <a:path w="38100" h="4458970">
                  <a:moveTo>
                    <a:pt x="19050" y="4420702"/>
                  </a:moveTo>
                  <a:lnTo>
                    <a:pt x="11635" y="4422199"/>
                  </a:lnTo>
                  <a:lnTo>
                    <a:pt x="5579" y="4426282"/>
                  </a:lnTo>
                  <a:lnTo>
                    <a:pt x="1497" y="4432337"/>
                  </a:lnTo>
                  <a:lnTo>
                    <a:pt x="0" y="4439790"/>
                  </a:lnTo>
                  <a:lnTo>
                    <a:pt x="1497" y="4447205"/>
                  </a:lnTo>
                  <a:lnTo>
                    <a:pt x="5579" y="4453261"/>
                  </a:lnTo>
                  <a:lnTo>
                    <a:pt x="11635" y="4457343"/>
                  </a:lnTo>
                  <a:lnTo>
                    <a:pt x="19050" y="4458840"/>
                  </a:lnTo>
                  <a:lnTo>
                    <a:pt x="26465" y="4457343"/>
                  </a:lnTo>
                  <a:lnTo>
                    <a:pt x="32520" y="4453261"/>
                  </a:lnTo>
                  <a:lnTo>
                    <a:pt x="36603" y="4447205"/>
                  </a:lnTo>
                  <a:lnTo>
                    <a:pt x="38100" y="4439752"/>
                  </a:lnTo>
                  <a:lnTo>
                    <a:pt x="36603" y="4432337"/>
                  </a:lnTo>
                  <a:lnTo>
                    <a:pt x="32520" y="4426282"/>
                  </a:lnTo>
                  <a:lnTo>
                    <a:pt x="26465" y="4422199"/>
                  </a:lnTo>
                  <a:lnTo>
                    <a:pt x="19050" y="4420702"/>
                  </a:lnTo>
                  <a:close/>
                </a:path>
              </a:pathLst>
            </a:custGeom>
            <a:solidFill>
              <a:srgbClr val="D0CECE"/>
            </a:solidFill>
          </p:spPr>
          <p:txBody>
            <a:bodyPr wrap="square" lIns="0" tIns="0" rIns="0" bIns="0" rtlCol="0"/>
            <a:lstStyle/>
            <a:p>
              <a:endParaRPr/>
            </a:p>
          </p:txBody>
        </p:sp>
        <p:sp>
          <p:nvSpPr>
            <p:cNvPr id="40" name="object 40"/>
            <p:cNvSpPr/>
            <p:nvPr/>
          </p:nvSpPr>
          <p:spPr>
            <a:xfrm>
              <a:off x="10341706" y="3465516"/>
              <a:ext cx="568325" cy="540385"/>
            </a:xfrm>
            <a:custGeom>
              <a:avLst/>
              <a:gdLst/>
              <a:ahLst/>
              <a:cxnLst/>
              <a:rect l="l" t="t" r="r" b="b"/>
              <a:pathLst>
                <a:path w="568325" h="540385">
                  <a:moveTo>
                    <a:pt x="284069" y="0"/>
                  </a:moveTo>
                  <a:lnTo>
                    <a:pt x="233007" y="4350"/>
                  </a:lnTo>
                  <a:lnTo>
                    <a:pt x="184948" y="16891"/>
                  </a:lnTo>
                  <a:lnTo>
                    <a:pt x="140693" y="36862"/>
                  </a:lnTo>
                  <a:lnTo>
                    <a:pt x="101046" y="63500"/>
                  </a:lnTo>
                  <a:lnTo>
                    <a:pt x="66809" y="96042"/>
                  </a:lnTo>
                  <a:lnTo>
                    <a:pt x="38783" y="133725"/>
                  </a:lnTo>
                  <a:lnTo>
                    <a:pt x="17772" y="175787"/>
                  </a:lnTo>
                  <a:lnTo>
                    <a:pt x="4576" y="221466"/>
                  </a:lnTo>
                  <a:lnTo>
                    <a:pt x="0" y="269999"/>
                  </a:lnTo>
                  <a:lnTo>
                    <a:pt x="4576" y="318532"/>
                  </a:lnTo>
                  <a:lnTo>
                    <a:pt x="17772" y="364211"/>
                  </a:lnTo>
                  <a:lnTo>
                    <a:pt x="38783" y="406273"/>
                  </a:lnTo>
                  <a:lnTo>
                    <a:pt x="66809" y="443957"/>
                  </a:lnTo>
                  <a:lnTo>
                    <a:pt x="101046" y="476499"/>
                  </a:lnTo>
                  <a:lnTo>
                    <a:pt x="140693" y="503137"/>
                  </a:lnTo>
                  <a:lnTo>
                    <a:pt x="184948" y="523108"/>
                  </a:lnTo>
                  <a:lnTo>
                    <a:pt x="233007" y="535650"/>
                  </a:lnTo>
                  <a:lnTo>
                    <a:pt x="284069" y="540000"/>
                  </a:lnTo>
                  <a:lnTo>
                    <a:pt x="335131" y="535650"/>
                  </a:lnTo>
                  <a:lnTo>
                    <a:pt x="383191" y="523108"/>
                  </a:lnTo>
                  <a:lnTo>
                    <a:pt x="427445" y="503137"/>
                  </a:lnTo>
                  <a:lnTo>
                    <a:pt x="467093" y="476499"/>
                  </a:lnTo>
                  <a:lnTo>
                    <a:pt x="501330" y="443957"/>
                  </a:lnTo>
                  <a:lnTo>
                    <a:pt x="529356" y="406273"/>
                  </a:lnTo>
                  <a:lnTo>
                    <a:pt x="550368" y="364211"/>
                  </a:lnTo>
                  <a:lnTo>
                    <a:pt x="563564" y="318532"/>
                  </a:lnTo>
                  <a:lnTo>
                    <a:pt x="568140" y="269999"/>
                  </a:lnTo>
                  <a:lnTo>
                    <a:pt x="563564" y="221466"/>
                  </a:lnTo>
                  <a:lnTo>
                    <a:pt x="550368" y="175787"/>
                  </a:lnTo>
                  <a:lnTo>
                    <a:pt x="529356" y="133725"/>
                  </a:lnTo>
                  <a:lnTo>
                    <a:pt x="501330" y="96042"/>
                  </a:lnTo>
                  <a:lnTo>
                    <a:pt x="467093" y="63500"/>
                  </a:lnTo>
                  <a:lnTo>
                    <a:pt x="427445" y="36862"/>
                  </a:lnTo>
                  <a:lnTo>
                    <a:pt x="383191" y="16891"/>
                  </a:lnTo>
                  <a:lnTo>
                    <a:pt x="335131" y="4350"/>
                  </a:lnTo>
                  <a:lnTo>
                    <a:pt x="284069" y="0"/>
                  </a:lnTo>
                  <a:close/>
                </a:path>
              </a:pathLst>
            </a:custGeom>
            <a:solidFill>
              <a:srgbClr val="798767"/>
            </a:solidFill>
          </p:spPr>
          <p:txBody>
            <a:bodyPr wrap="square" lIns="0" tIns="0" rIns="0" bIns="0" rtlCol="0"/>
            <a:lstStyle/>
            <a:p>
              <a:endParaRPr/>
            </a:p>
          </p:txBody>
        </p:sp>
        <p:sp>
          <p:nvSpPr>
            <p:cNvPr id="41" name="object 41"/>
            <p:cNvSpPr/>
            <p:nvPr/>
          </p:nvSpPr>
          <p:spPr>
            <a:xfrm>
              <a:off x="9448000" y="4101604"/>
              <a:ext cx="2677160" cy="843280"/>
            </a:xfrm>
            <a:custGeom>
              <a:avLst/>
              <a:gdLst/>
              <a:ahLst/>
              <a:cxnLst/>
              <a:rect l="l" t="t" r="r" b="b"/>
              <a:pathLst>
                <a:path w="2677159" h="843279">
                  <a:moveTo>
                    <a:pt x="2607932" y="187858"/>
                  </a:moveTo>
                  <a:lnTo>
                    <a:pt x="2601226" y="137922"/>
                  </a:lnTo>
                  <a:lnTo>
                    <a:pt x="2582278" y="93052"/>
                  </a:lnTo>
                  <a:lnTo>
                    <a:pt x="2552916" y="55029"/>
                  </a:lnTo>
                  <a:lnTo>
                    <a:pt x="2514892" y="25654"/>
                  </a:lnTo>
                  <a:lnTo>
                    <a:pt x="2470010" y="6718"/>
                  </a:lnTo>
                  <a:lnTo>
                    <a:pt x="2420074" y="0"/>
                  </a:lnTo>
                  <a:lnTo>
                    <a:pt x="206336" y="0"/>
                  </a:lnTo>
                  <a:lnTo>
                    <a:pt x="156400" y="6718"/>
                  </a:lnTo>
                  <a:lnTo>
                    <a:pt x="111518" y="25654"/>
                  </a:lnTo>
                  <a:lnTo>
                    <a:pt x="73507" y="55029"/>
                  </a:lnTo>
                  <a:lnTo>
                    <a:pt x="44132" y="93052"/>
                  </a:lnTo>
                  <a:lnTo>
                    <a:pt x="25196" y="137922"/>
                  </a:lnTo>
                  <a:lnTo>
                    <a:pt x="18478" y="187858"/>
                  </a:lnTo>
                  <a:lnTo>
                    <a:pt x="25196" y="237794"/>
                  </a:lnTo>
                  <a:lnTo>
                    <a:pt x="44132" y="282676"/>
                  </a:lnTo>
                  <a:lnTo>
                    <a:pt x="73507" y="320700"/>
                  </a:lnTo>
                  <a:lnTo>
                    <a:pt x="111518" y="350075"/>
                  </a:lnTo>
                  <a:lnTo>
                    <a:pt x="156400" y="369011"/>
                  </a:lnTo>
                  <a:lnTo>
                    <a:pt x="206336" y="375716"/>
                  </a:lnTo>
                  <a:lnTo>
                    <a:pt x="2420074" y="375716"/>
                  </a:lnTo>
                  <a:lnTo>
                    <a:pt x="2470010" y="369011"/>
                  </a:lnTo>
                  <a:lnTo>
                    <a:pt x="2514892" y="350075"/>
                  </a:lnTo>
                  <a:lnTo>
                    <a:pt x="2552903" y="320700"/>
                  </a:lnTo>
                  <a:lnTo>
                    <a:pt x="2582278" y="282676"/>
                  </a:lnTo>
                  <a:lnTo>
                    <a:pt x="2601214" y="237807"/>
                  </a:lnTo>
                  <a:lnTo>
                    <a:pt x="2607932" y="187858"/>
                  </a:lnTo>
                  <a:close/>
                </a:path>
                <a:path w="2677159" h="843279">
                  <a:moveTo>
                    <a:pt x="2676741" y="655091"/>
                  </a:moveTo>
                  <a:lnTo>
                    <a:pt x="2670035" y="605155"/>
                  </a:lnTo>
                  <a:lnTo>
                    <a:pt x="2651087" y="560285"/>
                  </a:lnTo>
                  <a:lnTo>
                    <a:pt x="2621724" y="522262"/>
                  </a:lnTo>
                  <a:lnTo>
                    <a:pt x="2583700" y="492887"/>
                  </a:lnTo>
                  <a:lnTo>
                    <a:pt x="2538831" y="473951"/>
                  </a:lnTo>
                  <a:lnTo>
                    <a:pt x="2488882" y="467245"/>
                  </a:lnTo>
                  <a:lnTo>
                    <a:pt x="187858" y="467245"/>
                  </a:lnTo>
                  <a:lnTo>
                    <a:pt x="137922" y="473951"/>
                  </a:lnTo>
                  <a:lnTo>
                    <a:pt x="93040" y="492887"/>
                  </a:lnTo>
                  <a:lnTo>
                    <a:pt x="55029" y="522262"/>
                  </a:lnTo>
                  <a:lnTo>
                    <a:pt x="25654" y="560285"/>
                  </a:lnTo>
                  <a:lnTo>
                    <a:pt x="6718" y="605155"/>
                  </a:lnTo>
                  <a:lnTo>
                    <a:pt x="0" y="655091"/>
                  </a:lnTo>
                  <a:lnTo>
                    <a:pt x="6718" y="705040"/>
                  </a:lnTo>
                  <a:lnTo>
                    <a:pt x="25654" y="749909"/>
                  </a:lnTo>
                  <a:lnTo>
                    <a:pt x="55029" y="787933"/>
                  </a:lnTo>
                  <a:lnTo>
                    <a:pt x="93040" y="817308"/>
                  </a:lnTo>
                  <a:lnTo>
                    <a:pt x="137922" y="836244"/>
                  </a:lnTo>
                  <a:lnTo>
                    <a:pt x="187858" y="842949"/>
                  </a:lnTo>
                  <a:lnTo>
                    <a:pt x="2488882" y="842949"/>
                  </a:lnTo>
                  <a:lnTo>
                    <a:pt x="2538831" y="836244"/>
                  </a:lnTo>
                  <a:lnTo>
                    <a:pt x="2583700" y="817308"/>
                  </a:lnTo>
                  <a:lnTo>
                    <a:pt x="2621724" y="787933"/>
                  </a:lnTo>
                  <a:lnTo>
                    <a:pt x="2651087" y="749909"/>
                  </a:lnTo>
                  <a:lnTo>
                    <a:pt x="2670035" y="705040"/>
                  </a:lnTo>
                  <a:lnTo>
                    <a:pt x="2676741" y="655091"/>
                  </a:lnTo>
                  <a:close/>
                </a:path>
              </a:pathLst>
            </a:custGeom>
            <a:solidFill>
              <a:srgbClr val="A1A6AA"/>
            </a:solidFill>
          </p:spPr>
          <p:txBody>
            <a:bodyPr wrap="square" lIns="0" tIns="0" rIns="0" bIns="0" rtlCol="0"/>
            <a:lstStyle/>
            <a:p>
              <a:endParaRPr/>
            </a:p>
          </p:txBody>
        </p:sp>
      </p:grpSp>
      <p:sp>
        <p:nvSpPr>
          <p:cNvPr id="42" name="object 42"/>
          <p:cNvSpPr txBox="1"/>
          <p:nvPr/>
        </p:nvSpPr>
        <p:spPr>
          <a:xfrm>
            <a:off x="6715250" y="4673600"/>
            <a:ext cx="1220470" cy="254000"/>
          </a:xfrm>
          <a:prstGeom prst="rect">
            <a:avLst/>
          </a:prstGeom>
        </p:spPr>
        <p:txBody>
          <a:bodyPr vert="horz" wrap="square" lIns="0" tIns="12700" rIns="0" bIns="0" rtlCol="0">
            <a:spAutoFit/>
          </a:bodyPr>
          <a:lstStyle/>
          <a:p>
            <a:pPr marL="12700">
              <a:lnSpc>
                <a:spcPct val="100000"/>
              </a:lnSpc>
              <a:spcBef>
                <a:spcPts val="100"/>
              </a:spcBef>
            </a:pPr>
            <a:r>
              <a:rPr sz="1500" b="1" dirty="0">
                <a:solidFill>
                  <a:srgbClr val="FFFFFF"/>
                </a:solidFill>
                <a:latin typeface="Arial"/>
                <a:cs typeface="Arial"/>
              </a:rPr>
              <a:t>Head</a:t>
            </a:r>
            <a:r>
              <a:rPr sz="1500" b="1" spc="-75" dirty="0">
                <a:solidFill>
                  <a:srgbClr val="FFFFFF"/>
                </a:solidFill>
                <a:latin typeface="Arial"/>
                <a:cs typeface="Arial"/>
              </a:rPr>
              <a:t> </a:t>
            </a:r>
            <a:r>
              <a:rPr sz="1500" b="1" spc="-5" dirty="0">
                <a:solidFill>
                  <a:srgbClr val="FFFFFF"/>
                </a:solidFill>
                <a:latin typeface="Arial"/>
                <a:cs typeface="Arial"/>
              </a:rPr>
              <a:t>Injuries</a:t>
            </a:r>
            <a:endParaRPr sz="1500">
              <a:latin typeface="Arial"/>
              <a:cs typeface="Arial"/>
            </a:endParaRPr>
          </a:p>
        </p:txBody>
      </p:sp>
      <p:sp>
        <p:nvSpPr>
          <p:cNvPr id="43" name="object 43"/>
          <p:cNvSpPr/>
          <p:nvPr/>
        </p:nvSpPr>
        <p:spPr>
          <a:xfrm>
            <a:off x="6542262" y="5045964"/>
            <a:ext cx="2589530" cy="375920"/>
          </a:xfrm>
          <a:custGeom>
            <a:avLst/>
            <a:gdLst/>
            <a:ahLst/>
            <a:cxnLst/>
            <a:rect l="l" t="t" r="r" b="b"/>
            <a:pathLst>
              <a:path w="2589529" h="375920">
                <a:moveTo>
                  <a:pt x="2401592" y="0"/>
                </a:moveTo>
                <a:lnTo>
                  <a:pt x="187857" y="0"/>
                </a:lnTo>
                <a:lnTo>
                  <a:pt x="137917" y="6710"/>
                </a:lnTo>
                <a:lnTo>
                  <a:pt x="93042" y="25647"/>
                </a:lnTo>
                <a:lnTo>
                  <a:pt x="55022" y="55021"/>
                </a:lnTo>
                <a:lnTo>
                  <a:pt x="25648" y="93041"/>
                </a:lnTo>
                <a:lnTo>
                  <a:pt x="6710" y="137917"/>
                </a:lnTo>
                <a:lnTo>
                  <a:pt x="0" y="187854"/>
                </a:lnTo>
                <a:lnTo>
                  <a:pt x="6710" y="237794"/>
                </a:lnTo>
                <a:lnTo>
                  <a:pt x="25648" y="282669"/>
                </a:lnTo>
                <a:lnTo>
                  <a:pt x="55022" y="320688"/>
                </a:lnTo>
                <a:lnTo>
                  <a:pt x="93042" y="350062"/>
                </a:lnTo>
                <a:lnTo>
                  <a:pt x="137917" y="369000"/>
                </a:lnTo>
                <a:lnTo>
                  <a:pt x="187857" y="375710"/>
                </a:lnTo>
                <a:lnTo>
                  <a:pt x="2401590" y="375714"/>
                </a:lnTo>
                <a:lnTo>
                  <a:pt x="2451529" y="369003"/>
                </a:lnTo>
                <a:lnTo>
                  <a:pt x="2496404" y="350066"/>
                </a:lnTo>
                <a:lnTo>
                  <a:pt x="2534424" y="320691"/>
                </a:lnTo>
                <a:lnTo>
                  <a:pt x="2563798" y="282671"/>
                </a:lnTo>
                <a:lnTo>
                  <a:pt x="2582735" y="237796"/>
                </a:lnTo>
                <a:lnTo>
                  <a:pt x="2589448" y="187857"/>
                </a:lnTo>
                <a:lnTo>
                  <a:pt x="2582738" y="137917"/>
                </a:lnTo>
                <a:lnTo>
                  <a:pt x="2563800" y="93041"/>
                </a:lnTo>
                <a:lnTo>
                  <a:pt x="2534427" y="55021"/>
                </a:lnTo>
                <a:lnTo>
                  <a:pt x="2496407" y="25647"/>
                </a:lnTo>
                <a:lnTo>
                  <a:pt x="2451532" y="6710"/>
                </a:lnTo>
                <a:lnTo>
                  <a:pt x="2401592" y="0"/>
                </a:lnTo>
                <a:close/>
              </a:path>
            </a:pathLst>
          </a:custGeom>
          <a:solidFill>
            <a:srgbClr val="A1A6AA"/>
          </a:solidFill>
        </p:spPr>
        <p:txBody>
          <a:bodyPr wrap="square" lIns="0" tIns="0" rIns="0" bIns="0" rtlCol="0"/>
          <a:lstStyle/>
          <a:p>
            <a:endParaRPr/>
          </a:p>
        </p:txBody>
      </p:sp>
      <p:sp>
        <p:nvSpPr>
          <p:cNvPr id="44" name="object 44"/>
          <p:cNvSpPr/>
          <p:nvPr/>
        </p:nvSpPr>
        <p:spPr>
          <a:xfrm>
            <a:off x="6521437" y="5475752"/>
            <a:ext cx="2677160" cy="375920"/>
          </a:xfrm>
          <a:custGeom>
            <a:avLst/>
            <a:gdLst/>
            <a:ahLst/>
            <a:cxnLst/>
            <a:rect l="l" t="t" r="r" b="b"/>
            <a:pathLst>
              <a:path w="2677159" h="375920">
                <a:moveTo>
                  <a:pt x="2488882" y="0"/>
                </a:moveTo>
                <a:lnTo>
                  <a:pt x="187854" y="0"/>
                </a:lnTo>
                <a:lnTo>
                  <a:pt x="137915" y="6710"/>
                </a:lnTo>
                <a:lnTo>
                  <a:pt x="93040" y="25647"/>
                </a:lnTo>
                <a:lnTo>
                  <a:pt x="55021" y="55021"/>
                </a:lnTo>
                <a:lnTo>
                  <a:pt x="25647" y="93041"/>
                </a:lnTo>
                <a:lnTo>
                  <a:pt x="6710" y="137915"/>
                </a:lnTo>
                <a:lnTo>
                  <a:pt x="0" y="187855"/>
                </a:lnTo>
                <a:lnTo>
                  <a:pt x="6710" y="237794"/>
                </a:lnTo>
                <a:lnTo>
                  <a:pt x="25647" y="282669"/>
                </a:lnTo>
                <a:lnTo>
                  <a:pt x="55021" y="320689"/>
                </a:lnTo>
                <a:lnTo>
                  <a:pt x="93040" y="350062"/>
                </a:lnTo>
                <a:lnTo>
                  <a:pt x="137915" y="369000"/>
                </a:lnTo>
                <a:lnTo>
                  <a:pt x="187854" y="375710"/>
                </a:lnTo>
                <a:lnTo>
                  <a:pt x="2488882" y="375710"/>
                </a:lnTo>
                <a:lnTo>
                  <a:pt x="2538821" y="369000"/>
                </a:lnTo>
                <a:lnTo>
                  <a:pt x="2583696" y="350062"/>
                </a:lnTo>
                <a:lnTo>
                  <a:pt x="2621716" y="320689"/>
                </a:lnTo>
                <a:lnTo>
                  <a:pt x="2651089" y="282669"/>
                </a:lnTo>
                <a:lnTo>
                  <a:pt x="2670026" y="237794"/>
                </a:lnTo>
                <a:lnTo>
                  <a:pt x="2676737" y="187855"/>
                </a:lnTo>
                <a:lnTo>
                  <a:pt x="2670026" y="137915"/>
                </a:lnTo>
                <a:lnTo>
                  <a:pt x="2651089" y="93041"/>
                </a:lnTo>
                <a:lnTo>
                  <a:pt x="2621716" y="55021"/>
                </a:lnTo>
                <a:lnTo>
                  <a:pt x="2583696" y="25647"/>
                </a:lnTo>
                <a:lnTo>
                  <a:pt x="2538821" y="6710"/>
                </a:lnTo>
                <a:lnTo>
                  <a:pt x="2488882" y="0"/>
                </a:lnTo>
                <a:close/>
              </a:path>
            </a:pathLst>
          </a:custGeom>
          <a:solidFill>
            <a:srgbClr val="A1A6AA"/>
          </a:solidFill>
        </p:spPr>
        <p:txBody>
          <a:bodyPr wrap="square" lIns="0" tIns="0" rIns="0" bIns="0" rtlCol="0"/>
          <a:lstStyle/>
          <a:p>
            <a:endParaRPr/>
          </a:p>
        </p:txBody>
      </p:sp>
      <p:sp>
        <p:nvSpPr>
          <p:cNvPr id="45" name="object 45"/>
          <p:cNvSpPr txBox="1"/>
          <p:nvPr/>
        </p:nvSpPr>
        <p:spPr>
          <a:xfrm>
            <a:off x="6671758" y="4630928"/>
            <a:ext cx="5217795" cy="1159510"/>
          </a:xfrm>
          <a:prstGeom prst="rect">
            <a:avLst/>
          </a:prstGeom>
        </p:spPr>
        <p:txBody>
          <a:bodyPr vert="horz" wrap="square" lIns="0" tIns="12700" rIns="0" bIns="0" rtlCol="0">
            <a:spAutoFit/>
          </a:bodyPr>
          <a:lstStyle/>
          <a:p>
            <a:pPr marL="2938780">
              <a:lnSpc>
                <a:spcPct val="100000"/>
              </a:lnSpc>
              <a:spcBef>
                <a:spcPts val="100"/>
              </a:spcBef>
            </a:pPr>
            <a:r>
              <a:rPr sz="1500" b="1" spc="-5" dirty="0">
                <a:solidFill>
                  <a:srgbClr val="FFFFFF"/>
                </a:solidFill>
                <a:latin typeface="Arial"/>
                <a:cs typeface="Arial"/>
              </a:rPr>
              <a:t>Prolonged</a:t>
            </a:r>
            <a:r>
              <a:rPr sz="1500" b="1" spc="-35" dirty="0">
                <a:solidFill>
                  <a:srgbClr val="FFFFFF"/>
                </a:solidFill>
                <a:latin typeface="Arial"/>
                <a:cs typeface="Arial"/>
              </a:rPr>
              <a:t> </a:t>
            </a:r>
            <a:r>
              <a:rPr sz="1500" b="1" spc="-5" dirty="0">
                <a:solidFill>
                  <a:srgbClr val="FFFFFF"/>
                </a:solidFill>
                <a:latin typeface="Arial"/>
                <a:cs typeface="Arial"/>
              </a:rPr>
              <a:t>Casualty</a:t>
            </a:r>
            <a:r>
              <a:rPr sz="1500" b="1" spc="-30" dirty="0">
                <a:solidFill>
                  <a:srgbClr val="FFFFFF"/>
                </a:solidFill>
                <a:latin typeface="Arial"/>
                <a:cs typeface="Arial"/>
              </a:rPr>
              <a:t> </a:t>
            </a:r>
            <a:r>
              <a:rPr sz="1500" b="1" dirty="0">
                <a:solidFill>
                  <a:srgbClr val="FFFFFF"/>
                </a:solidFill>
                <a:latin typeface="Arial"/>
                <a:cs typeface="Arial"/>
              </a:rPr>
              <a:t>Care</a:t>
            </a:r>
            <a:endParaRPr sz="1500">
              <a:latin typeface="Arial"/>
              <a:cs typeface="Arial"/>
            </a:endParaRPr>
          </a:p>
          <a:p>
            <a:pPr marL="12700" marR="2920365" indent="20320">
              <a:lnSpc>
                <a:spcPct val="188000"/>
              </a:lnSpc>
              <a:spcBef>
                <a:spcPts val="360"/>
              </a:spcBef>
            </a:pPr>
            <a:r>
              <a:rPr sz="1500" b="1" spc="-5" dirty="0">
                <a:solidFill>
                  <a:srgbClr val="FFFFFF"/>
                </a:solidFill>
                <a:latin typeface="Arial"/>
                <a:cs typeface="Arial"/>
              </a:rPr>
              <a:t>Tactical Evacuation </a:t>
            </a:r>
            <a:r>
              <a:rPr sz="1500" b="1" dirty="0">
                <a:solidFill>
                  <a:srgbClr val="FFFFFF"/>
                </a:solidFill>
                <a:latin typeface="Arial"/>
                <a:cs typeface="Arial"/>
              </a:rPr>
              <a:t>Care </a:t>
            </a:r>
            <a:r>
              <a:rPr sz="1500" b="1" spc="-405" dirty="0">
                <a:solidFill>
                  <a:srgbClr val="FFFFFF"/>
                </a:solidFill>
                <a:latin typeface="Arial"/>
                <a:cs typeface="Arial"/>
              </a:rPr>
              <a:t> </a:t>
            </a:r>
            <a:r>
              <a:rPr sz="1500" b="1" spc="-5" dirty="0">
                <a:solidFill>
                  <a:srgbClr val="FFFFFF"/>
                </a:solidFill>
                <a:latin typeface="Arial"/>
                <a:cs typeface="Arial"/>
              </a:rPr>
              <a:t>Prolonged</a:t>
            </a:r>
            <a:r>
              <a:rPr sz="1500" b="1" spc="-35" dirty="0">
                <a:solidFill>
                  <a:srgbClr val="FFFFFF"/>
                </a:solidFill>
                <a:latin typeface="Arial"/>
                <a:cs typeface="Arial"/>
              </a:rPr>
              <a:t> </a:t>
            </a:r>
            <a:r>
              <a:rPr sz="1500" b="1" spc="-5" dirty="0">
                <a:solidFill>
                  <a:srgbClr val="FFFFFF"/>
                </a:solidFill>
                <a:latin typeface="Arial"/>
                <a:cs typeface="Arial"/>
              </a:rPr>
              <a:t>Casualty</a:t>
            </a:r>
            <a:r>
              <a:rPr sz="1500" b="1" spc="-30" dirty="0">
                <a:solidFill>
                  <a:srgbClr val="FFFFFF"/>
                </a:solidFill>
                <a:latin typeface="Arial"/>
                <a:cs typeface="Arial"/>
              </a:rPr>
              <a:t> </a:t>
            </a:r>
            <a:r>
              <a:rPr sz="1500" b="1" dirty="0">
                <a:solidFill>
                  <a:srgbClr val="FFFFFF"/>
                </a:solidFill>
                <a:latin typeface="Arial"/>
                <a:cs typeface="Arial"/>
              </a:rPr>
              <a:t>Care</a:t>
            </a:r>
            <a:endParaRPr sz="1500">
              <a:latin typeface="Arial"/>
              <a:cs typeface="Arial"/>
            </a:endParaRPr>
          </a:p>
        </p:txBody>
      </p:sp>
      <p:grpSp>
        <p:nvGrpSpPr>
          <p:cNvPr id="46" name="object 46"/>
          <p:cNvGrpSpPr/>
          <p:nvPr/>
        </p:nvGrpSpPr>
        <p:grpSpPr>
          <a:xfrm>
            <a:off x="10926498" y="3447971"/>
            <a:ext cx="1096645" cy="552450"/>
            <a:chOff x="10926498" y="3447971"/>
            <a:chExt cx="1096645" cy="552450"/>
          </a:xfrm>
        </p:grpSpPr>
        <p:sp>
          <p:nvSpPr>
            <p:cNvPr id="47" name="object 47"/>
            <p:cNvSpPr/>
            <p:nvPr/>
          </p:nvSpPr>
          <p:spPr>
            <a:xfrm>
              <a:off x="10926498" y="3451253"/>
              <a:ext cx="540385" cy="549275"/>
            </a:xfrm>
            <a:custGeom>
              <a:avLst/>
              <a:gdLst/>
              <a:ahLst/>
              <a:cxnLst/>
              <a:rect l="l" t="t" r="r" b="b"/>
              <a:pathLst>
                <a:path w="540384" h="549275">
                  <a:moveTo>
                    <a:pt x="269999" y="0"/>
                  </a:moveTo>
                  <a:lnTo>
                    <a:pt x="221466" y="4421"/>
                  </a:lnTo>
                  <a:lnTo>
                    <a:pt x="175787" y="17168"/>
                  </a:lnTo>
                  <a:lnTo>
                    <a:pt x="133725" y="37467"/>
                  </a:lnTo>
                  <a:lnTo>
                    <a:pt x="96042" y="64542"/>
                  </a:lnTo>
                  <a:lnTo>
                    <a:pt x="63500" y="97618"/>
                  </a:lnTo>
                  <a:lnTo>
                    <a:pt x="36862" y="135919"/>
                  </a:lnTo>
                  <a:lnTo>
                    <a:pt x="16891" y="178672"/>
                  </a:lnTo>
                  <a:lnTo>
                    <a:pt x="4350" y="225101"/>
                  </a:lnTo>
                  <a:lnTo>
                    <a:pt x="0" y="274430"/>
                  </a:lnTo>
                  <a:lnTo>
                    <a:pt x="4350" y="323759"/>
                  </a:lnTo>
                  <a:lnTo>
                    <a:pt x="16891" y="370187"/>
                  </a:lnTo>
                  <a:lnTo>
                    <a:pt x="36862" y="412940"/>
                  </a:lnTo>
                  <a:lnTo>
                    <a:pt x="63500" y="451241"/>
                  </a:lnTo>
                  <a:lnTo>
                    <a:pt x="96042" y="484317"/>
                  </a:lnTo>
                  <a:lnTo>
                    <a:pt x="133725" y="511392"/>
                  </a:lnTo>
                  <a:lnTo>
                    <a:pt x="175787" y="531690"/>
                  </a:lnTo>
                  <a:lnTo>
                    <a:pt x="221466" y="544438"/>
                  </a:lnTo>
                  <a:lnTo>
                    <a:pt x="269999" y="548859"/>
                  </a:lnTo>
                  <a:lnTo>
                    <a:pt x="318532" y="544438"/>
                  </a:lnTo>
                  <a:lnTo>
                    <a:pt x="364211" y="531690"/>
                  </a:lnTo>
                  <a:lnTo>
                    <a:pt x="406273" y="511392"/>
                  </a:lnTo>
                  <a:lnTo>
                    <a:pt x="443956" y="484317"/>
                  </a:lnTo>
                  <a:lnTo>
                    <a:pt x="476498" y="451241"/>
                  </a:lnTo>
                  <a:lnTo>
                    <a:pt x="503136" y="412940"/>
                  </a:lnTo>
                  <a:lnTo>
                    <a:pt x="523107" y="370187"/>
                  </a:lnTo>
                  <a:lnTo>
                    <a:pt x="535648" y="323759"/>
                  </a:lnTo>
                  <a:lnTo>
                    <a:pt x="539998" y="274430"/>
                  </a:lnTo>
                  <a:lnTo>
                    <a:pt x="535648" y="225101"/>
                  </a:lnTo>
                  <a:lnTo>
                    <a:pt x="523107" y="178672"/>
                  </a:lnTo>
                  <a:lnTo>
                    <a:pt x="503136" y="135919"/>
                  </a:lnTo>
                  <a:lnTo>
                    <a:pt x="476498" y="97618"/>
                  </a:lnTo>
                  <a:lnTo>
                    <a:pt x="443956" y="64542"/>
                  </a:lnTo>
                  <a:lnTo>
                    <a:pt x="406273" y="37467"/>
                  </a:lnTo>
                  <a:lnTo>
                    <a:pt x="364211" y="17168"/>
                  </a:lnTo>
                  <a:lnTo>
                    <a:pt x="318532" y="4421"/>
                  </a:lnTo>
                  <a:lnTo>
                    <a:pt x="269999" y="0"/>
                  </a:lnTo>
                  <a:close/>
                </a:path>
              </a:pathLst>
            </a:custGeom>
            <a:solidFill>
              <a:srgbClr val="F26535"/>
            </a:solidFill>
          </p:spPr>
          <p:txBody>
            <a:bodyPr wrap="square" lIns="0" tIns="0" rIns="0" bIns="0" rtlCol="0"/>
            <a:lstStyle/>
            <a:p>
              <a:endParaRPr/>
            </a:p>
          </p:txBody>
        </p:sp>
        <p:sp>
          <p:nvSpPr>
            <p:cNvPr id="48" name="object 48"/>
            <p:cNvSpPr/>
            <p:nvPr/>
          </p:nvSpPr>
          <p:spPr>
            <a:xfrm>
              <a:off x="11483148" y="3447971"/>
              <a:ext cx="540385" cy="540385"/>
            </a:xfrm>
            <a:custGeom>
              <a:avLst/>
              <a:gdLst/>
              <a:ahLst/>
              <a:cxnLst/>
              <a:rect l="l" t="t" r="r" b="b"/>
              <a:pathLst>
                <a:path w="540384" h="540385">
                  <a:moveTo>
                    <a:pt x="270000" y="0"/>
                  </a:moveTo>
                  <a:lnTo>
                    <a:pt x="221467" y="4350"/>
                  </a:lnTo>
                  <a:lnTo>
                    <a:pt x="175788" y="16891"/>
                  </a:lnTo>
                  <a:lnTo>
                    <a:pt x="133726" y="36863"/>
                  </a:lnTo>
                  <a:lnTo>
                    <a:pt x="96042" y="63500"/>
                  </a:lnTo>
                  <a:lnTo>
                    <a:pt x="63500" y="96042"/>
                  </a:lnTo>
                  <a:lnTo>
                    <a:pt x="36863" y="133726"/>
                  </a:lnTo>
                  <a:lnTo>
                    <a:pt x="16891" y="175788"/>
                  </a:lnTo>
                  <a:lnTo>
                    <a:pt x="4350" y="221467"/>
                  </a:lnTo>
                  <a:lnTo>
                    <a:pt x="0" y="270000"/>
                  </a:lnTo>
                  <a:lnTo>
                    <a:pt x="4350" y="318533"/>
                  </a:lnTo>
                  <a:lnTo>
                    <a:pt x="16891" y="364212"/>
                  </a:lnTo>
                  <a:lnTo>
                    <a:pt x="36863" y="406275"/>
                  </a:lnTo>
                  <a:lnTo>
                    <a:pt x="63500" y="443958"/>
                  </a:lnTo>
                  <a:lnTo>
                    <a:pt x="96042" y="476500"/>
                  </a:lnTo>
                  <a:lnTo>
                    <a:pt x="133726" y="503138"/>
                  </a:lnTo>
                  <a:lnTo>
                    <a:pt x="175788" y="523109"/>
                  </a:lnTo>
                  <a:lnTo>
                    <a:pt x="221467" y="535651"/>
                  </a:lnTo>
                  <a:lnTo>
                    <a:pt x="270000" y="540001"/>
                  </a:lnTo>
                  <a:lnTo>
                    <a:pt x="318533" y="535651"/>
                  </a:lnTo>
                  <a:lnTo>
                    <a:pt x="364211" y="523109"/>
                  </a:lnTo>
                  <a:lnTo>
                    <a:pt x="406274" y="503138"/>
                  </a:lnTo>
                  <a:lnTo>
                    <a:pt x="443957" y="476500"/>
                  </a:lnTo>
                  <a:lnTo>
                    <a:pt x="476499" y="443958"/>
                  </a:lnTo>
                  <a:lnTo>
                    <a:pt x="503137" y="406275"/>
                  </a:lnTo>
                  <a:lnTo>
                    <a:pt x="523108" y="364212"/>
                  </a:lnTo>
                  <a:lnTo>
                    <a:pt x="535650" y="318533"/>
                  </a:lnTo>
                  <a:lnTo>
                    <a:pt x="540000" y="270000"/>
                  </a:lnTo>
                  <a:lnTo>
                    <a:pt x="535650" y="221467"/>
                  </a:lnTo>
                  <a:lnTo>
                    <a:pt x="523108" y="175788"/>
                  </a:lnTo>
                  <a:lnTo>
                    <a:pt x="503137" y="133726"/>
                  </a:lnTo>
                  <a:lnTo>
                    <a:pt x="476499" y="96042"/>
                  </a:lnTo>
                  <a:lnTo>
                    <a:pt x="443957" y="63500"/>
                  </a:lnTo>
                  <a:lnTo>
                    <a:pt x="406274" y="36863"/>
                  </a:lnTo>
                  <a:lnTo>
                    <a:pt x="364211" y="16891"/>
                  </a:lnTo>
                  <a:lnTo>
                    <a:pt x="318533" y="4350"/>
                  </a:lnTo>
                  <a:lnTo>
                    <a:pt x="270000" y="0"/>
                  </a:lnTo>
                  <a:close/>
                </a:path>
              </a:pathLst>
            </a:custGeom>
            <a:solidFill>
              <a:srgbClr val="764766"/>
            </a:solidFill>
          </p:spPr>
          <p:txBody>
            <a:bodyPr wrap="square" lIns="0" tIns="0" rIns="0" bIns="0" rtlCol="0"/>
            <a:lstStyle/>
            <a:p>
              <a:endParaRPr/>
            </a:p>
          </p:txBody>
        </p:sp>
      </p:grpSp>
      <p:sp>
        <p:nvSpPr>
          <p:cNvPr id="49" name="object 49"/>
          <p:cNvSpPr txBox="1"/>
          <p:nvPr/>
        </p:nvSpPr>
        <p:spPr>
          <a:xfrm>
            <a:off x="9591043" y="2460609"/>
            <a:ext cx="2303780" cy="1981835"/>
          </a:xfrm>
          <a:prstGeom prst="rect">
            <a:avLst/>
          </a:prstGeom>
        </p:spPr>
        <p:txBody>
          <a:bodyPr vert="horz" wrap="square" lIns="0" tIns="12700" rIns="0" bIns="0" rtlCol="0">
            <a:spAutoFit/>
          </a:bodyPr>
          <a:lstStyle/>
          <a:p>
            <a:pPr marL="819150" marR="428625">
              <a:lnSpc>
                <a:spcPct val="100000"/>
              </a:lnSpc>
              <a:spcBef>
                <a:spcPts val="100"/>
              </a:spcBef>
            </a:pPr>
            <a:r>
              <a:rPr sz="2000" b="1" spc="-5" dirty="0">
                <a:latin typeface="Arial"/>
                <a:cs typeface="Arial"/>
              </a:rPr>
              <a:t>VITAL </a:t>
            </a:r>
            <a:r>
              <a:rPr sz="2000" b="1" dirty="0">
                <a:latin typeface="Arial"/>
                <a:cs typeface="Arial"/>
              </a:rPr>
              <a:t> </a:t>
            </a:r>
            <a:r>
              <a:rPr sz="2000" b="1" spc="-5" dirty="0">
                <a:latin typeface="Arial"/>
                <a:cs typeface="Arial"/>
              </a:rPr>
              <a:t>SIGNS </a:t>
            </a:r>
            <a:r>
              <a:rPr sz="2000" b="1" dirty="0">
                <a:latin typeface="Arial"/>
                <a:cs typeface="Arial"/>
              </a:rPr>
              <a:t> T</a:t>
            </a:r>
            <a:r>
              <a:rPr sz="2000" b="1" spc="5" dirty="0">
                <a:latin typeface="Arial"/>
                <a:cs typeface="Arial"/>
              </a:rPr>
              <a:t>R</a:t>
            </a:r>
            <a:r>
              <a:rPr sz="2000" b="1" dirty="0">
                <a:latin typeface="Arial"/>
                <a:cs typeface="Arial"/>
              </a:rPr>
              <a:t>E</a:t>
            </a:r>
            <a:r>
              <a:rPr sz="2000" b="1" spc="5" dirty="0">
                <a:latin typeface="Arial"/>
                <a:cs typeface="Arial"/>
              </a:rPr>
              <a:t>ND</a:t>
            </a:r>
            <a:r>
              <a:rPr sz="2000" b="1" dirty="0">
                <a:latin typeface="Arial"/>
                <a:cs typeface="Arial"/>
              </a:rPr>
              <a:t>S</a:t>
            </a:r>
            <a:endParaRPr sz="2000" dirty="0">
              <a:latin typeface="Arial"/>
              <a:cs typeface="Arial"/>
            </a:endParaRPr>
          </a:p>
          <a:p>
            <a:pPr marL="12700">
              <a:lnSpc>
                <a:spcPct val="100000"/>
              </a:lnSpc>
              <a:spcBef>
                <a:spcPts val="1120"/>
              </a:spcBef>
              <a:tabLst>
                <a:tab pos="1447800" algn="l"/>
                <a:tab pos="1994535" algn="l"/>
              </a:tabLst>
            </a:pPr>
            <a:r>
              <a:rPr sz="2800" dirty="0">
                <a:latin typeface="Arial Black"/>
                <a:cs typeface="Arial Black"/>
              </a:rPr>
              <a:t>M</a:t>
            </a:r>
            <a:r>
              <a:rPr sz="2800" spc="-320" dirty="0">
                <a:latin typeface="Arial Black"/>
                <a:cs typeface="Arial Black"/>
              </a:rPr>
              <a:t> </a:t>
            </a:r>
            <a:r>
              <a:rPr sz="2800" dirty="0">
                <a:latin typeface="Arial Black"/>
                <a:cs typeface="Arial Black"/>
              </a:rPr>
              <a:t>A</a:t>
            </a:r>
            <a:r>
              <a:rPr sz="2800" spc="-105" dirty="0">
                <a:latin typeface="Arial Black"/>
                <a:cs typeface="Arial Black"/>
              </a:rPr>
              <a:t> </a:t>
            </a:r>
            <a:r>
              <a:rPr lang="en-US" sz="2800" spc="-105" dirty="0">
                <a:latin typeface="Arial Black"/>
                <a:cs typeface="Arial Black"/>
              </a:rPr>
              <a:t> </a:t>
            </a:r>
            <a:r>
              <a:rPr sz="2800" dirty="0">
                <a:solidFill>
                  <a:srgbClr val="FFFFFF"/>
                </a:solidFill>
                <a:latin typeface="Arial Black"/>
                <a:cs typeface="Arial Black"/>
              </a:rPr>
              <a:t>R	</a:t>
            </a:r>
            <a:r>
              <a:rPr sz="4200" baseline="1984" dirty="0">
                <a:solidFill>
                  <a:srgbClr val="FFFFFF"/>
                </a:solidFill>
                <a:latin typeface="Arial Black"/>
                <a:cs typeface="Arial Black"/>
              </a:rPr>
              <a:t>C	</a:t>
            </a:r>
            <a:r>
              <a:rPr sz="4200" baseline="3968" dirty="0">
                <a:solidFill>
                  <a:srgbClr val="FFFFFF"/>
                </a:solidFill>
                <a:latin typeface="Arial Black"/>
                <a:cs typeface="Arial Black"/>
              </a:rPr>
              <a:t>H</a:t>
            </a:r>
            <a:endParaRPr sz="4200" baseline="3968" dirty="0">
              <a:latin typeface="Arial Black"/>
              <a:cs typeface="Arial Black"/>
            </a:endParaRPr>
          </a:p>
          <a:p>
            <a:pPr marL="19050">
              <a:lnSpc>
                <a:spcPct val="100000"/>
              </a:lnSpc>
              <a:spcBef>
                <a:spcPts val="1920"/>
              </a:spcBef>
            </a:pPr>
            <a:r>
              <a:rPr sz="1500" b="1" spc="-5" dirty="0">
                <a:solidFill>
                  <a:srgbClr val="FFFFFF"/>
                </a:solidFill>
                <a:latin typeface="Arial"/>
                <a:cs typeface="Arial"/>
              </a:rPr>
              <a:t>Tactical</a:t>
            </a:r>
            <a:r>
              <a:rPr sz="1500" b="1" spc="-30" dirty="0">
                <a:solidFill>
                  <a:srgbClr val="FFFFFF"/>
                </a:solidFill>
                <a:latin typeface="Arial"/>
                <a:cs typeface="Arial"/>
              </a:rPr>
              <a:t> </a:t>
            </a:r>
            <a:r>
              <a:rPr sz="1500" b="1" spc="-5" dirty="0">
                <a:solidFill>
                  <a:srgbClr val="FFFFFF"/>
                </a:solidFill>
                <a:latin typeface="Arial"/>
                <a:cs typeface="Arial"/>
              </a:rPr>
              <a:t>Evacuation</a:t>
            </a:r>
            <a:r>
              <a:rPr sz="1500" b="1" spc="-30" dirty="0">
                <a:solidFill>
                  <a:srgbClr val="FFFFFF"/>
                </a:solidFill>
                <a:latin typeface="Arial"/>
                <a:cs typeface="Arial"/>
              </a:rPr>
              <a:t> </a:t>
            </a:r>
            <a:r>
              <a:rPr sz="1500" b="1" dirty="0">
                <a:solidFill>
                  <a:srgbClr val="FFFFFF"/>
                </a:solidFill>
                <a:latin typeface="Arial"/>
                <a:cs typeface="Arial"/>
              </a:rPr>
              <a:t>Care</a:t>
            </a:r>
            <a:endParaRPr sz="1500" dirty="0">
              <a:latin typeface="Arial"/>
              <a:cs typeface="Arial"/>
            </a:endParaRPr>
          </a:p>
        </p:txBody>
      </p:sp>
      <p:sp>
        <p:nvSpPr>
          <p:cNvPr id="50" name="object 50"/>
          <p:cNvSpPr txBox="1"/>
          <p:nvPr/>
        </p:nvSpPr>
        <p:spPr>
          <a:xfrm>
            <a:off x="4256624" y="6175058"/>
            <a:ext cx="4077335" cy="281305"/>
          </a:xfrm>
          <a:prstGeom prst="rect">
            <a:avLst/>
          </a:prstGeom>
        </p:spPr>
        <p:txBody>
          <a:bodyPr vert="horz" wrap="square" lIns="0" tIns="0" rIns="0" bIns="0" rtlCol="0">
            <a:spAutoFit/>
          </a:bodyPr>
          <a:lstStyle/>
          <a:p>
            <a:pPr marL="12700">
              <a:lnSpc>
                <a:spcPts val="2090"/>
              </a:lnSpc>
            </a:pPr>
            <a:r>
              <a:rPr sz="1800" b="1" spc="-5" dirty="0">
                <a:latin typeface="Arial"/>
                <a:cs typeface="Arial"/>
              </a:rPr>
              <a:t>Reassessment</a:t>
            </a:r>
            <a:r>
              <a:rPr sz="1800" b="1" spc="-10" dirty="0">
                <a:latin typeface="Arial"/>
                <a:cs typeface="Arial"/>
              </a:rPr>
              <a:t> </a:t>
            </a:r>
            <a:r>
              <a:rPr sz="1800" dirty="0">
                <a:latin typeface="Arial MT"/>
                <a:cs typeface="Arial MT"/>
              </a:rPr>
              <a:t>is</a:t>
            </a:r>
            <a:r>
              <a:rPr sz="1800" spc="-15" dirty="0">
                <a:latin typeface="Arial MT"/>
                <a:cs typeface="Arial MT"/>
              </a:rPr>
              <a:t> </a:t>
            </a:r>
            <a:r>
              <a:rPr sz="1800" dirty="0">
                <a:latin typeface="Arial MT"/>
                <a:cs typeface="Arial MT"/>
              </a:rPr>
              <a:t>a</a:t>
            </a:r>
            <a:r>
              <a:rPr sz="1800" spc="-15" dirty="0">
                <a:latin typeface="Arial MT"/>
                <a:cs typeface="Arial MT"/>
              </a:rPr>
              <a:t> </a:t>
            </a:r>
            <a:r>
              <a:rPr sz="1800" spc="-5" dirty="0">
                <a:latin typeface="Arial MT"/>
                <a:cs typeface="Arial MT"/>
              </a:rPr>
              <a:t>continuous</a:t>
            </a:r>
            <a:r>
              <a:rPr sz="1800" spc="-15" dirty="0">
                <a:latin typeface="Arial MT"/>
                <a:cs typeface="Arial MT"/>
              </a:rPr>
              <a:t> </a:t>
            </a:r>
            <a:r>
              <a:rPr sz="1800" spc="-5" dirty="0">
                <a:latin typeface="Arial MT"/>
                <a:cs typeface="Arial MT"/>
              </a:rPr>
              <a:t>process</a:t>
            </a:r>
            <a:endParaRPr sz="1800">
              <a:latin typeface="Arial MT"/>
              <a:cs typeface="Arial MT"/>
            </a:endParaRPr>
          </a:p>
        </p:txBody>
      </p:sp>
      <p:sp>
        <p:nvSpPr>
          <p:cNvPr id="51" name="object 5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52" name="object 52"/>
          <p:cNvSpPr txBox="1"/>
          <p:nvPr/>
        </p:nvSpPr>
        <p:spPr>
          <a:xfrm>
            <a:off x="11699669" y="6567128"/>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dirty="0">
                <a:latin typeface="Arial MT"/>
                <a:cs typeface="Arial MT"/>
              </a:rPr>
              <a:t>6</a:t>
            </a:fld>
            <a:endParaRPr sz="1200">
              <a:latin typeface="Arial MT"/>
              <a:cs typeface="Arial M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3" cstate="print"/>
          <a:stretch>
            <a:fillRect/>
          </a:stretch>
        </p:blipFill>
        <p:spPr>
          <a:xfrm>
            <a:off x="307847" y="252984"/>
            <a:ext cx="1176528" cy="661416"/>
          </a:xfrm>
          <a:prstGeom prst="rect">
            <a:avLst/>
          </a:prstGeom>
        </p:spPr>
      </p:pic>
      <p:grpSp>
        <p:nvGrpSpPr>
          <p:cNvPr id="4" name="object 4"/>
          <p:cNvGrpSpPr/>
          <p:nvPr/>
        </p:nvGrpSpPr>
        <p:grpSpPr>
          <a:xfrm>
            <a:off x="0" y="1066799"/>
            <a:ext cx="6163310" cy="4819015"/>
            <a:chOff x="0" y="1066799"/>
            <a:chExt cx="6163310" cy="4819015"/>
          </a:xfrm>
        </p:grpSpPr>
        <p:pic>
          <p:nvPicPr>
            <p:cNvPr id="5" name="object 5"/>
            <p:cNvPicPr/>
            <p:nvPr/>
          </p:nvPicPr>
          <p:blipFill>
            <a:blip r:embed="rId4" cstate="print"/>
            <a:stretch>
              <a:fillRect/>
            </a:stretch>
          </p:blipFill>
          <p:spPr>
            <a:xfrm>
              <a:off x="0" y="1066799"/>
              <a:ext cx="6163056" cy="4818887"/>
            </a:xfrm>
            <a:prstGeom prst="rect">
              <a:avLst/>
            </a:prstGeom>
          </p:spPr>
        </p:pic>
        <p:pic>
          <p:nvPicPr>
            <p:cNvPr id="6" name="object 6"/>
            <p:cNvPicPr/>
            <p:nvPr/>
          </p:nvPicPr>
          <p:blipFill>
            <a:blip r:embed="rId5" cstate="print"/>
            <a:stretch>
              <a:fillRect/>
            </a:stretch>
          </p:blipFill>
          <p:spPr>
            <a:xfrm>
              <a:off x="94488" y="1261872"/>
              <a:ext cx="5678424" cy="4233672"/>
            </a:xfrm>
            <a:prstGeom prst="rect">
              <a:avLst/>
            </a:prstGeom>
          </p:spPr>
        </p:pic>
      </p:grpSp>
      <p:sp>
        <p:nvSpPr>
          <p:cNvPr id="7" name="object 7"/>
          <p:cNvSpPr txBox="1">
            <a:spLocks noGrp="1"/>
          </p:cNvSpPr>
          <p:nvPr>
            <p:ph type="title"/>
          </p:nvPr>
        </p:nvSpPr>
        <p:spPr>
          <a:xfrm>
            <a:off x="2953511" y="633476"/>
            <a:ext cx="6400165" cy="1120140"/>
          </a:xfrm>
          <a:prstGeom prst="rect">
            <a:avLst/>
          </a:prstGeom>
        </p:spPr>
        <p:txBody>
          <a:bodyPr vert="horz" wrap="square" lIns="0" tIns="27305" rIns="0" bIns="0" rtlCol="0">
            <a:spAutoFit/>
          </a:bodyPr>
          <a:lstStyle/>
          <a:p>
            <a:pPr marL="1624965" marR="5080" indent="-1612900">
              <a:lnSpc>
                <a:spcPts val="4300"/>
              </a:lnSpc>
              <a:spcBef>
                <a:spcPts val="215"/>
              </a:spcBef>
            </a:pPr>
            <a:r>
              <a:rPr sz="3600" dirty="0">
                <a:solidFill>
                  <a:srgbClr val="000000"/>
                </a:solidFill>
              </a:rPr>
              <a:t>LEVEL</a:t>
            </a:r>
            <a:r>
              <a:rPr sz="3600" spc="-30" dirty="0">
                <a:solidFill>
                  <a:srgbClr val="000000"/>
                </a:solidFill>
              </a:rPr>
              <a:t> </a:t>
            </a:r>
            <a:r>
              <a:rPr sz="3600" dirty="0">
                <a:solidFill>
                  <a:srgbClr val="000000"/>
                </a:solidFill>
              </a:rPr>
              <a:t>OF</a:t>
            </a:r>
            <a:r>
              <a:rPr sz="3600" spc="-40" dirty="0">
                <a:solidFill>
                  <a:srgbClr val="000000"/>
                </a:solidFill>
              </a:rPr>
              <a:t> </a:t>
            </a:r>
            <a:r>
              <a:rPr sz="3600" spc="-5" dirty="0">
                <a:solidFill>
                  <a:srgbClr val="BC8642"/>
                </a:solidFill>
              </a:rPr>
              <a:t>CONSCIOUSNESS </a:t>
            </a:r>
            <a:r>
              <a:rPr sz="3600" spc="-985" dirty="0">
                <a:solidFill>
                  <a:srgbClr val="BC8642"/>
                </a:solidFill>
              </a:rPr>
              <a:t> </a:t>
            </a:r>
            <a:r>
              <a:rPr sz="3600" spc="-5" dirty="0">
                <a:solidFill>
                  <a:srgbClr val="000000"/>
                </a:solidFill>
              </a:rPr>
              <a:t>ASSESSMENT</a:t>
            </a:r>
            <a:endParaRPr sz="3600"/>
          </a:p>
        </p:txBody>
      </p:sp>
      <p:sp>
        <p:nvSpPr>
          <p:cNvPr id="8" name="object 8"/>
          <p:cNvSpPr txBox="1"/>
          <p:nvPr/>
        </p:nvSpPr>
        <p:spPr>
          <a:xfrm>
            <a:off x="5544053" y="5540417"/>
            <a:ext cx="5400040" cy="1011555"/>
          </a:xfrm>
          <a:prstGeom prst="rect">
            <a:avLst/>
          </a:prstGeom>
        </p:spPr>
        <p:txBody>
          <a:bodyPr vert="horz" wrap="square" lIns="0" tIns="44450" rIns="0" bIns="0" rtlCol="0">
            <a:spAutoFit/>
          </a:bodyPr>
          <a:lstStyle/>
          <a:p>
            <a:pPr marL="469900">
              <a:lnSpc>
                <a:spcPct val="100000"/>
              </a:lnSpc>
              <a:spcBef>
                <a:spcPts val="350"/>
              </a:spcBef>
            </a:pPr>
            <a:r>
              <a:rPr sz="1600" b="1" dirty="0">
                <a:latin typeface="Arial"/>
                <a:cs typeface="Arial"/>
              </a:rPr>
              <a:t>if</a:t>
            </a:r>
            <a:r>
              <a:rPr sz="1600" b="1" spc="10" dirty="0">
                <a:latin typeface="Arial"/>
                <a:cs typeface="Arial"/>
              </a:rPr>
              <a:t> </a:t>
            </a:r>
            <a:r>
              <a:rPr sz="1600" b="1" spc="-5" dirty="0">
                <a:latin typeface="Arial"/>
                <a:cs typeface="Arial"/>
              </a:rPr>
              <a:t>they</a:t>
            </a:r>
            <a:r>
              <a:rPr sz="1600" b="1" dirty="0">
                <a:latin typeface="Arial"/>
                <a:cs typeface="Arial"/>
              </a:rPr>
              <a:t> </a:t>
            </a:r>
            <a:r>
              <a:rPr sz="1600" b="1" spc="-5" dirty="0">
                <a:latin typeface="Arial"/>
                <a:cs typeface="Arial"/>
              </a:rPr>
              <a:t>respond</a:t>
            </a:r>
            <a:r>
              <a:rPr sz="1600" spc="-5" dirty="0">
                <a:latin typeface="Arial MT"/>
                <a:cs typeface="Arial MT"/>
              </a:rPr>
              <a:t>,</a:t>
            </a:r>
            <a:r>
              <a:rPr sz="1600" spc="10" dirty="0">
                <a:latin typeface="Arial MT"/>
                <a:cs typeface="Arial MT"/>
              </a:rPr>
              <a:t> </a:t>
            </a:r>
            <a:r>
              <a:rPr sz="1600" spc="-5" dirty="0">
                <a:latin typeface="Arial MT"/>
                <a:cs typeface="Arial MT"/>
              </a:rPr>
              <a:t>they</a:t>
            </a:r>
            <a:r>
              <a:rPr sz="1600" spc="5" dirty="0">
                <a:latin typeface="Arial MT"/>
                <a:cs typeface="Arial MT"/>
              </a:rPr>
              <a:t> </a:t>
            </a:r>
            <a:r>
              <a:rPr sz="1600" spc="-5" dirty="0">
                <a:latin typeface="Arial MT"/>
                <a:cs typeface="Arial MT"/>
              </a:rPr>
              <a:t>are</a:t>
            </a:r>
            <a:r>
              <a:rPr sz="1600" dirty="0">
                <a:latin typeface="Arial MT"/>
                <a:cs typeface="Arial MT"/>
              </a:rPr>
              <a:t> a </a:t>
            </a:r>
            <a:r>
              <a:rPr sz="1600" b="1" spc="-5" dirty="0">
                <a:solidFill>
                  <a:srgbClr val="BC8642"/>
                </a:solidFill>
                <a:latin typeface="Arial"/>
                <a:cs typeface="Arial"/>
              </a:rPr>
              <a:t>P</a:t>
            </a:r>
            <a:r>
              <a:rPr sz="1600" spc="-5" dirty="0">
                <a:latin typeface="Arial MT"/>
                <a:cs typeface="Arial MT"/>
              </a:rPr>
              <a:t>,</a:t>
            </a:r>
            <a:r>
              <a:rPr sz="1600" spc="10" dirty="0">
                <a:latin typeface="Arial MT"/>
                <a:cs typeface="Arial MT"/>
              </a:rPr>
              <a:t> </a:t>
            </a:r>
            <a:r>
              <a:rPr sz="1600" spc="-5" dirty="0">
                <a:latin typeface="Arial MT"/>
                <a:cs typeface="Arial MT"/>
              </a:rPr>
              <a:t>or</a:t>
            </a:r>
            <a:r>
              <a:rPr sz="1600" spc="10" dirty="0">
                <a:latin typeface="Arial MT"/>
                <a:cs typeface="Arial MT"/>
              </a:rPr>
              <a:t> </a:t>
            </a:r>
            <a:r>
              <a:rPr sz="1600" spc="-5" dirty="0">
                <a:latin typeface="Arial MT"/>
                <a:cs typeface="Arial MT"/>
              </a:rPr>
              <a:t>responds</a:t>
            </a:r>
            <a:r>
              <a:rPr sz="1600" spc="5" dirty="0">
                <a:latin typeface="Arial MT"/>
                <a:cs typeface="Arial MT"/>
              </a:rPr>
              <a:t> </a:t>
            </a:r>
            <a:r>
              <a:rPr sz="1600" dirty="0">
                <a:latin typeface="Arial MT"/>
                <a:cs typeface="Arial MT"/>
              </a:rPr>
              <a:t>to </a:t>
            </a:r>
            <a:r>
              <a:rPr sz="1600" b="1" spc="-5" dirty="0">
                <a:solidFill>
                  <a:srgbClr val="BC8642"/>
                </a:solidFill>
                <a:latin typeface="Arial"/>
                <a:cs typeface="Arial"/>
              </a:rPr>
              <a:t>Pain</a:t>
            </a:r>
            <a:endParaRPr sz="1600">
              <a:latin typeface="Arial"/>
              <a:cs typeface="Arial"/>
            </a:endParaRPr>
          </a:p>
          <a:p>
            <a:pPr marL="12700">
              <a:lnSpc>
                <a:spcPct val="100000"/>
              </a:lnSpc>
              <a:spcBef>
                <a:spcPts val="375"/>
              </a:spcBef>
            </a:pPr>
            <a:r>
              <a:rPr sz="2400" b="1" dirty="0">
                <a:solidFill>
                  <a:srgbClr val="BC8642"/>
                </a:solidFill>
                <a:latin typeface="Arial"/>
                <a:cs typeface="Arial"/>
              </a:rPr>
              <a:t>U</a:t>
            </a:r>
            <a:r>
              <a:rPr sz="2400" b="1" spc="-215" dirty="0">
                <a:solidFill>
                  <a:srgbClr val="BC8642"/>
                </a:solidFill>
                <a:latin typeface="Arial"/>
                <a:cs typeface="Arial"/>
              </a:rPr>
              <a:t> </a:t>
            </a:r>
            <a:r>
              <a:rPr sz="1600" b="1" dirty="0">
                <a:solidFill>
                  <a:srgbClr val="BC8642"/>
                </a:solidFill>
                <a:latin typeface="Arial"/>
                <a:cs typeface="Arial"/>
              </a:rPr>
              <a:t>-</a:t>
            </a:r>
            <a:r>
              <a:rPr sz="1600" b="1" spc="10" dirty="0">
                <a:solidFill>
                  <a:srgbClr val="BC8642"/>
                </a:solidFill>
                <a:latin typeface="Arial"/>
                <a:cs typeface="Arial"/>
              </a:rPr>
              <a:t> </a:t>
            </a:r>
            <a:r>
              <a:rPr sz="1600" b="1" spc="-10" dirty="0">
                <a:latin typeface="Arial"/>
                <a:cs typeface="Arial"/>
              </a:rPr>
              <a:t>UNRESP</a:t>
            </a:r>
            <a:r>
              <a:rPr sz="1600" b="1" spc="5" dirty="0">
                <a:latin typeface="Arial"/>
                <a:cs typeface="Arial"/>
              </a:rPr>
              <a:t>O</a:t>
            </a:r>
            <a:r>
              <a:rPr sz="1600" b="1" spc="-10" dirty="0">
                <a:latin typeface="Arial"/>
                <a:cs typeface="Arial"/>
              </a:rPr>
              <a:t>NS</a:t>
            </a:r>
            <a:r>
              <a:rPr sz="1600" b="1" spc="5" dirty="0">
                <a:latin typeface="Arial"/>
                <a:cs typeface="Arial"/>
              </a:rPr>
              <a:t>I</a:t>
            </a:r>
            <a:r>
              <a:rPr sz="1600" b="1" spc="-10" dirty="0">
                <a:latin typeface="Arial"/>
                <a:cs typeface="Arial"/>
              </a:rPr>
              <a:t>VE</a:t>
            </a:r>
            <a:endParaRPr sz="1600">
              <a:latin typeface="Arial"/>
              <a:cs typeface="Arial"/>
            </a:endParaRPr>
          </a:p>
          <a:p>
            <a:pPr marL="469900">
              <a:lnSpc>
                <a:spcPct val="100000"/>
              </a:lnSpc>
              <a:spcBef>
                <a:spcPts val="415"/>
              </a:spcBef>
            </a:pPr>
            <a:r>
              <a:rPr sz="1600" b="1" dirty="0">
                <a:latin typeface="Arial"/>
                <a:cs typeface="Arial"/>
              </a:rPr>
              <a:t>If</a:t>
            </a:r>
            <a:r>
              <a:rPr sz="1600" b="1" spc="5" dirty="0">
                <a:latin typeface="Arial"/>
                <a:cs typeface="Arial"/>
              </a:rPr>
              <a:t> </a:t>
            </a:r>
            <a:r>
              <a:rPr sz="1600" b="1" spc="-5" dirty="0">
                <a:latin typeface="Arial"/>
                <a:cs typeface="Arial"/>
              </a:rPr>
              <a:t>there</a:t>
            </a:r>
            <a:r>
              <a:rPr sz="1600" b="1" dirty="0">
                <a:latin typeface="Arial"/>
                <a:cs typeface="Arial"/>
              </a:rPr>
              <a:t> is </a:t>
            </a:r>
            <a:r>
              <a:rPr sz="1600" b="1" spc="-5" dirty="0">
                <a:latin typeface="Arial"/>
                <a:cs typeface="Arial"/>
              </a:rPr>
              <a:t>no</a:t>
            </a:r>
            <a:r>
              <a:rPr sz="1600" b="1" dirty="0">
                <a:latin typeface="Arial"/>
                <a:cs typeface="Arial"/>
              </a:rPr>
              <a:t> </a:t>
            </a:r>
            <a:r>
              <a:rPr sz="1600" b="1" spc="-5" dirty="0">
                <a:latin typeface="Arial"/>
                <a:cs typeface="Arial"/>
              </a:rPr>
              <a:t>response</a:t>
            </a:r>
            <a:r>
              <a:rPr sz="1600" spc="-5" dirty="0">
                <a:latin typeface="Arial MT"/>
                <a:cs typeface="Arial MT"/>
              </a:rPr>
              <a:t>,</a:t>
            </a:r>
            <a:r>
              <a:rPr sz="1600" spc="10" dirty="0">
                <a:latin typeface="Arial MT"/>
                <a:cs typeface="Arial MT"/>
              </a:rPr>
              <a:t> </a:t>
            </a:r>
            <a:r>
              <a:rPr sz="1600" spc="-5" dirty="0">
                <a:latin typeface="Arial MT"/>
                <a:cs typeface="Arial MT"/>
              </a:rPr>
              <a:t>they</a:t>
            </a:r>
            <a:r>
              <a:rPr sz="1600" spc="5" dirty="0">
                <a:latin typeface="Arial MT"/>
                <a:cs typeface="Arial MT"/>
              </a:rPr>
              <a:t> </a:t>
            </a:r>
            <a:r>
              <a:rPr sz="1600" spc="-5" dirty="0">
                <a:latin typeface="Arial MT"/>
                <a:cs typeface="Arial MT"/>
              </a:rPr>
              <a:t>are</a:t>
            </a:r>
            <a:r>
              <a:rPr sz="1600" dirty="0">
                <a:latin typeface="Arial MT"/>
                <a:cs typeface="Arial MT"/>
              </a:rPr>
              <a:t> </a:t>
            </a:r>
            <a:r>
              <a:rPr sz="1600" b="1" spc="-5" dirty="0">
                <a:solidFill>
                  <a:srgbClr val="BC8642"/>
                </a:solidFill>
                <a:latin typeface="Arial"/>
                <a:cs typeface="Arial"/>
              </a:rPr>
              <a:t>U</a:t>
            </a:r>
            <a:r>
              <a:rPr sz="1600" spc="-5" dirty="0">
                <a:latin typeface="Arial MT"/>
                <a:cs typeface="Arial MT"/>
              </a:rPr>
              <a:t>,</a:t>
            </a:r>
            <a:r>
              <a:rPr sz="1600" spc="10" dirty="0">
                <a:latin typeface="Arial MT"/>
                <a:cs typeface="Arial MT"/>
              </a:rPr>
              <a:t> </a:t>
            </a:r>
            <a:r>
              <a:rPr sz="1600" spc="-5" dirty="0">
                <a:latin typeface="Arial MT"/>
                <a:cs typeface="Arial MT"/>
              </a:rPr>
              <a:t>or</a:t>
            </a:r>
            <a:r>
              <a:rPr sz="1600" spc="10" dirty="0">
                <a:latin typeface="Arial MT"/>
                <a:cs typeface="Arial MT"/>
              </a:rPr>
              <a:t> </a:t>
            </a:r>
            <a:r>
              <a:rPr sz="1600" b="1" spc="-5" dirty="0">
                <a:solidFill>
                  <a:srgbClr val="BC8642"/>
                </a:solidFill>
                <a:latin typeface="Arial"/>
                <a:cs typeface="Arial"/>
              </a:rPr>
              <a:t>Unresponsive</a:t>
            </a:r>
            <a:endParaRPr sz="1600">
              <a:latin typeface="Arial"/>
              <a:cs typeface="Arial"/>
            </a:endParaRPr>
          </a:p>
        </p:txBody>
      </p:sp>
      <p:grpSp>
        <p:nvGrpSpPr>
          <p:cNvPr id="9" name="object 9"/>
          <p:cNvGrpSpPr/>
          <p:nvPr/>
        </p:nvGrpSpPr>
        <p:grpSpPr>
          <a:xfrm>
            <a:off x="821698" y="5323009"/>
            <a:ext cx="4222750" cy="1052195"/>
            <a:chOff x="821698" y="5323009"/>
            <a:chExt cx="4222750" cy="1052195"/>
          </a:xfrm>
        </p:grpSpPr>
        <p:sp>
          <p:nvSpPr>
            <p:cNvPr id="10" name="object 10"/>
            <p:cNvSpPr/>
            <p:nvPr/>
          </p:nvSpPr>
          <p:spPr>
            <a:xfrm>
              <a:off x="831223" y="5332534"/>
              <a:ext cx="4203700" cy="1033144"/>
            </a:xfrm>
            <a:custGeom>
              <a:avLst/>
              <a:gdLst/>
              <a:ahLst/>
              <a:cxnLst/>
              <a:rect l="l" t="t" r="r" b="b"/>
              <a:pathLst>
                <a:path w="4203700" h="1033145">
                  <a:moveTo>
                    <a:pt x="4084932" y="0"/>
                  </a:moveTo>
                  <a:lnTo>
                    <a:pt x="118594" y="0"/>
                  </a:lnTo>
                  <a:lnTo>
                    <a:pt x="72432" y="9319"/>
                  </a:lnTo>
                  <a:lnTo>
                    <a:pt x="34735" y="34735"/>
                  </a:lnTo>
                  <a:lnTo>
                    <a:pt x="9319" y="72431"/>
                  </a:lnTo>
                  <a:lnTo>
                    <a:pt x="0" y="118593"/>
                  </a:lnTo>
                  <a:lnTo>
                    <a:pt x="0" y="914356"/>
                  </a:lnTo>
                  <a:lnTo>
                    <a:pt x="9319" y="960519"/>
                  </a:lnTo>
                  <a:lnTo>
                    <a:pt x="34735" y="998215"/>
                  </a:lnTo>
                  <a:lnTo>
                    <a:pt x="72432" y="1023631"/>
                  </a:lnTo>
                  <a:lnTo>
                    <a:pt x="118594" y="1032951"/>
                  </a:lnTo>
                  <a:lnTo>
                    <a:pt x="4084932" y="1032951"/>
                  </a:lnTo>
                  <a:lnTo>
                    <a:pt x="4131094" y="1023631"/>
                  </a:lnTo>
                  <a:lnTo>
                    <a:pt x="4168790" y="998215"/>
                  </a:lnTo>
                  <a:lnTo>
                    <a:pt x="4194206" y="960519"/>
                  </a:lnTo>
                  <a:lnTo>
                    <a:pt x="4203526" y="914356"/>
                  </a:lnTo>
                  <a:lnTo>
                    <a:pt x="4203526" y="118593"/>
                  </a:lnTo>
                  <a:lnTo>
                    <a:pt x="4194206" y="72431"/>
                  </a:lnTo>
                  <a:lnTo>
                    <a:pt x="4168790" y="34735"/>
                  </a:lnTo>
                  <a:lnTo>
                    <a:pt x="4131094" y="9319"/>
                  </a:lnTo>
                  <a:lnTo>
                    <a:pt x="4084932" y="0"/>
                  </a:lnTo>
                  <a:close/>
                </a:path>
              </a:pathLst>
            </a:custGeom>
            <a:solidFill>
              <a:srgbClr val="FFF4D2"/>
            </a:solidFill>
          </p:spPr>
          <p:txBody>
            <a:bodyPr wrap="square" lIns="0" tIns="0" rIns="0" bIns="0" rtlCol="0"/>
            <a:lstStyle/>
            <a:p>
              <a:endParaRPr/>
            </a:p>
          </p:txBody>
        </p:sp>
        <p:sp>
          <p:nvSpPr>
            <p:cNvPr id="11" name="object 11"/>
            <p:cNvSpPr/>
            <p:nvPr/>
          </p:nvSpPr>
          <p:spPr>
            <a:xfrm>
              <a:off x="831223" y="5332534"/>
              <a:ext cx="4203700" cy="1033144"/>
            </a:xfrm>
            <a:custGeom>
              <a:avLst/>
              <a:gdLst/>
              <a:ahLst/>
              <a:cxnLst/>
              <a:rect l="l" t="t" r="r" b="b"/>
              <a:pathLst>
                <a:path w="4203700" h="1033145">
                  <a:moveTo>
                    <a:pt x="0" y="118594"/>
                  </a:moveTo>
                  <a:lnTo>
                    <a:pt x="9319" y="72432"/>
                  </a:lnTo>
                  <a:lnTo>
                    <a:pt x="34735" y="34735"/>
                  </a:lnTo>
                  <a:lnTo>
                    <a:pt x="72431" y="9319"/>
                  </a:lnTo>
                  <a:lnTo>
                    <a:pt x="118594" y="0"/>
                  </a:lnTo>
                  <a:lnTo>
                    <a:pt x="4084932" y="0"/>
                  </a:lnTo>
                  <a:lnTo>
                    <a:pt x="4131094" y="9319"/>
                  </a:lnTo>
                  <a:lnTo>
                    <a:pt x="4168790" y="34735"/>
                  </a:lnTo>
                  <a:lnTo>
                    <a:pt x="4194206" y="72432"/>
                  </a:lnTo>
                  <a:lnTo>
                    <a:pt x="4203526" y="118594"/>
                  </a:lnTo>
                  <a:lnTo>
                    <a:pt x="4203526" y="914357"/>
                  </a:lnTo>
                  <a:lnTo>
                    <a:pt x="4194206" y="960519"/>
                  </a:lnTo>
                  <a:lnTo>
                    <a:pt x="4168790" y="998216"/>
                  </a:lnTo>
                  <a:lnTo>
                    <a:pt x="4131094" y="1023632"/>
                  </a:lnTo>
                  <a:lnTo>
                    <a:pt x="4084932" y="1032952"/>
                  </a:lnTo>
                  <a:lnTo>
                    <a:pt x="118594" y="1032952"/>
                  </a:lnTo>
                  <a:lnTo>
                    <a:pt x="72431" y="1023632"/>
                  </a:lnTo>
                  <a:lnTo>
                    <a:pt x="34735" y="998216"/>
                  </a:lnTo>
                  <a:lnTo>
                    <a:pt x="9319" y="960519"/>
                  </a:lnTo>
                  <a:lnTo>
                    <a:pt x="0" y="914357"/>
                  </a:lnTo>
                  <a:lnTo>
                    <a:pt x="0" y="118594"/>
                  </a:lnTo>
                  <a:close/>
                </a:path>
              </a:pathLst>
            </a:custGeom>
            <a:ln w="19050">
              <a:solidFill>
                <a:srgbClr val="BC8642"/>
              </a:solidFill>
            </a:ln>
          </p:spPr>
          <p:txBody>
            <a:bodyPr wrap="square" lIns="0" tIns="0" rIns="0" bIns="0" rtlCol="0"/>
            <a:lstStyle/>
            <a:p>
              <a:endParaRPr/>
            </a:p>
          </p:txBody>
        </p:sp>
        <p:pic>
          <p:nvPicPr>
            <p:cNvPr id="12" name="object 12"/>
            <p:cNvPicPr/>
            <p:nvPr/>
          </p:nvPicPr>
          <p:blipFill>
            <a:blip r:embed="rId6" cstate="print"/>
            <a:stretch>
              <a:fillRect/>
            </a:stretch>
          </p:blipFill>
          <p:spPr>
            <a:xfrm>
              <a:off x="1039367" y="5526024"/>
              <a:ext cx="734568" cy="643128"/>
            </a:xfrm>
            <a:prstGeom prst="rect">
              <a:avLst/>
            </a:prstGeom>
          </p:spPr>
        </p:pic>
      </p:grpSp>
      <p:sp>
        <p:nvSpPr>
          <p:cNvPr id="13" name="object 13"/>
          <p:cNvSpPr txBox="1"/>
          <p:nvPr/>
        </p:nvSpPr>
        <p:spPr>
          <a:xfrm>
            <a:off x="1851643" y="5468620"/>
            <a:ext cx="2916555" cy="754380"/>
          </a:xfrm>
          <a:prstGeom prst="rect">
            <a:avLst/>
          </a:prstGeom>
        </p:spPr>
        <p:txBody>
          <a:bodyPr vert="horz" wrap="square" lIns="0" tIns="13970" rIns="0" bIns="0" rtlCol="0">
            <a:spAutoFit/>
          </a:bodyPr>
          <a:lstStyle/>
          <a:p>
            <a:pPr marL="12700" marR="5080">
              <a:lnSpc>
                <a:spcPct val="99400"/>
              </a:lnSpc>
              <a:spcBef>
                <a:spcPts val="110"/>
              </a:spcBef>
            </a:pPr>
            <a:r>
              <a:rPr sz="1600" b="1" spc="-10" dirty="0">
                <a:latin typeface="Arial"/>
                <a:cs typeface="Arial"/>
              </a:rPr>
              <a:t>AVPU </a:t>
            </a:r>
            <a:r>
              <a:rPr sz="1600" spc="-5" dirty="0">
                <a:latin typeface="Arial MT"/>
                <a:cs typeface="Arial MT"/>
              </a:rPr>
              <a:t>may</a:t>
            </a:r>
            <a:r>
              <a:rPr sz="1600" dirty="0">
                <a:latin typeface="Arial MT"/>
                <a:cs typeface="Arial MT"/>
              </a:rPr>
              <a:t> </a:t>
            </a:r>
            <a:r>
              <a:rPr sz="1600" spc="-5" dirty="0">
                <a:latin typeface="Arial MT"/>
                <a:cs typeface="Arial MT"/>
              </a:rPr>
              <a:t>be</a:t>
            </a:r>
            <a:r>
              <a:rPr sz="1600" spc="-10" dirty="0">
                <a:latin typeface="Arial MT"/>
                <a:cs typeface="Arial MT"/>
              </a:rPr>
              <a:t> </a:t>
            </a:r>
            <a:r>
              <a:rPr sz="1600" spc="-5" dirty="0">
                <a:latin typeface="Arial MT"/>
                <a:cs typeface="Arial MT"/>
              </a:rPr>
              <a:t>difficult</a:t>
            </a:r>
            <a:r>
              <a:rPr sz="1600" spc="5" dirty="0">
                <a:latin typeface="Arial MT"/>
                <a:cs typeface="Arial MT"/>
              </a:rPr>
              <a:t> </a:t>
            </a:r>
            <a:r>
              <a:rPr sz="1600" dirty="0">
                <a:latin typeface="Arial MT"/>
                <a:cs typeface="Arial MT"/>
              </a:rPr>
              <a:t>to</a:t>
            </a:r>
            <a:r>
              <a:rPr sz="1600" spc="-5" dirty="0">
                <a:latin typeface="Arial MT"/>
                <a:cs typeface="Arial MT"/>
              </a:rPr>
              <a:t> assess </a:t>
            </a:r>
            <a:r>
              <a:rPr sz="1600" spc="-430" dirty="0">
                <a:latin typeface="Arial MT"/>
                <a:cs typeface="Arial MT"/>
              </a:rPr>
              <a:t> </a:t>
            </a:r>
            <a:r>
              <a:rPr sz="1600" spc="-5" dirty="0">
                <a:latin typeface="Arial MT"/>
                <a:cs typeface="Arial MT"/>
              </a:rPr>
              <a:t>depending on </a:t>
            </a:r>
            <a:r>
              <a:rPr sz="1600" dirty="0">
                <a:latin typeface="Arial MT"/>
                <a:cs typeface="Arial MT"/>
              </a:rPr>
              <a:t>the </a:t>
            </a:r>
            <a:r>
              <a:rPr sz="1600" spc="-5" dirty="0">
                <a:latin typeface="Arial MT"/>
                <a:cs typeface="Arial MT"/>
              </a:rPr>
              <a:t>environment </a:t>
            </a:r>
            <a:r>
              <a:rPr sz="1600" dirty="0">
                <a:latin typeface="Arial MT"/>
                <a:cs typeface="Arial MT"/>
              </a:rPr>
              <a:t> </a:t>
            </a:r>
            <a:r>
              <a:rPr sz="1600" spc="-5" dirty="0">
                <a:latin typeface="Arial MT"/>
                <a:cs typeface="Arial MT"/>
              </a:rPr>
              <a:t>and </a:t>
            </a:r>
            <a:r>
              <a:rPr sz="1600" dirty="0">
                <a:latin typeface="Arial MT"/>
                <a:cs typeface="Arial MT"/>
              </a:rPr>
              <a:t>the</a:t>
            </a:r>
            <a:r>
              <a:rPr sz="1600" spc="-5" dirty="0">
                <a:latin typeface="Arial MT"/>
                <a:cs typeface="Arial MT"/>
              </a:rPr>
              <a:t> mission situation</a:t>
            </a:r>
            <a:endParaRPr sz="1600">
              <a:latin typeface="Arial MT"/>
              <a:cs typeface="Arial MT"/>
            </a:endParaRPr>
          </a:p>
        </p:txBody>
      </p:sp>
      <p:sp>
        <p:nvSpPr>
          <p:cNvPr id="15" name="object 15"/>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16" name="object 16"/>
          <p:cNvSpPr txBox="1"/>
          <p:nvPr/>
        </p:nvSpPr>
        <p:spPr>
          <a:xfrm>
            <a:off x="11699669" y="6567128"/>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dirty="0">
                <a:latin typeface="Arial MT"/>
                <a:cs typeface="Arial MT"/>
              </a:rPr>
              <a:t>7</a:t>
            </a:fld>
            <a:endParaRPr sz="1200">
              <a:latin typeface="Arial MT"/>
              <a:cs typeface="Arial MT"/>
            </a:endParaRPr>
          </a:p>
        </p:txBody>
      </p:sp>
      <p:sp>
        <p:nvSpPr>
          <p:cNvPr id="14" name="object 14"/>
          <p:cNvSpPr txBox="1"/>
          <p:nvPr/>
        </p:nvSpPr>
        <p:spPr>
          <a:xfrm>
            <a:off x="5544053" y="1754293"/>
            <a:ext cx="5979795" cy="3834765"/>
          </a:xfrm>
          <a:prstGeom prst="rect">
            <a:avLst/>
          </a:prstGeom>
        </p:spPr>
        <p:txBody>
          <a:bodyPr vert="horz" wrap="square" lIns="0" tIns="53975" rIns="0" bIns="0" rtlCol="0">
            <a:spAutoFit/>
          </a:bodyPr>
          <a:lstStyle/>
          <a:p>
            <a:pPr marL="12700">
              <a:lnSpc>
                <a:spcPct val="100000"/>
              </a:lnSpc>
              <a:spcBef>
                <a:spcPts val="425"/>
              </a:spcBef>
            </a:pPr>
            <a:r>
              <a:rPr sz="2800" b="1" spc="-5" dirty="0">
                <a:solidFill>
                  <a:srgbClr val="BC8642"/>
                </a:solidFill>
                <a:latin typeface="Arial"/>
                <a:cs typeface="Arial"/>
              </a:rPr>
              <a:t>AVPU</a:t>
            </a:r>
            <a:endParaRPr sz="2800">
              <a:latin typeface="Arial"/>
              <a:cs typeface="Arial"/>
            </a:endParaRPr>
          </a:p>
          <a:p>
            <a:pPr marL="12700">
              <a:lnSpc>
                <a:spcPct val="100000"/>
              </a:lnSpc>
              <a:spcBef>
                <a:spcPts val="280"/>
              </a:spcBef>
            </a:pPr>
            <a:r>
              <a:rPr sz="2400" b="1" dirty="0">
                <a:solidFill>
                  <a:srgbClr val="BC8642"/>
                </a:solidFill>
                <a:latin typeface="Arial"/>
                <a:cs typeface="Arial"/>
              </a:rPr>
              <a:t>A</a:t>
            </a:r>
            <a:r>
              <a:rPr sz="2400" b="1" spc="-165" dirty="0">
                <a:solidFill>
                  <a:srgbClr val="BC8642"/>
                </a:solidFill>
                <a:latin typeface="Arial"/>
                <a:cs typeface="Arial"/>
              </a:rPr>
              <a:t> </a:t>
            </a:r>
            <a:r>
              <a:rPr sz="1800" b="1" dirty="0">
                <a:solidFill>
                  <a:srgbClr val="BC8642"/>
                </a:solidFill>
                <a:latin typeface="Arial"/>
                <a:cs typeface="Arial"/>
              </a:rPr>
              <a:t>–</a:t>
            </a:r>
            <a:r>
              <a:rPr sz="1800" b="1" spc="-5" dirty="0">
                <a:solidFill>
                  <a:srgbClr val="BC8642"/>
                </a:solidFill>
                <a:latin typeface="Arial"/>
                <a:cs typeface="Arial"/>
              </a:rPr>
              <a:t> </a:t>
            </a:r>
            <a:r>
              <a:rPr sz="1800" b="1" dirty="0">
                <a:latin typeface="Arial"/>
                <a:cs typeface="Arial"/>
              </a:rPr>
              <a:t>AL</a:t>
            </a:r>
            <a:r>
              <a:rPr sz="1800" b="1" spc="-5" dirty="0">
                <a:latin typeface="Arial"/>
                <a:cs typeface="Arial"/>
              </a:rPr>
              <a:t>E</a:t>
            </a:r>
            <a:r>
              <a:rPr sz="1800" b="1" dirty="0">
                <a:latin typeface="Arial"/>
                <a:cs typeface="Arial"/>
              </a:rPr>
              <a:t>RT</a:t>
            </a:r>
            <a:endParaRPr sz="1800">
              <a:latin typeface="Arial"/>
              <a:cs typeface="Arial"/>
            </a:endParaRPr>
          </a:p>
          <a:p>
            <a:pPr marL="469900" marR="307975">
              <a:lnSpc>
                <a:spcPct val="103699"/>
              </a:lnSpc>
              <a:spcBef>
                <a:spcPts val="345"/>
              </a:spcBef>
            </a:pPr>
            <a:r>
              <a:rPr sz="1600" b="1" spc="-5" dirty="0">
                <a:latin typeface="Arial"/>
                <a:cs typeface="Arial"/>
              </a:rPr>
              <a:t>Ask </a:t>
            </a:r>
            <a:r>
              <a:rPr sz="1600" b="1" i="1" spc="-5" dirty="0">
                <a:latin typeface="Arial"/>
                <a:cs typeface="Arial"/>
              </a:rPr>
              <a:t>“Are you</a:t>
            </a:r>
            <a:r>
              <a:rPr sz="1600" b="1" i="1" dirty="0">
                <a:latin typeface="Arial"/>
                <a:cs typeface="Arial"/>
              </a:rPr>
              <a:t> </a:t>
            </a:r>
            <a:r>
              <a:rPr sz="1600" b="1" i="1" spc="-5" dirty="0">
                <a:latin typeface="Arial"/>
                <a:cs typeface="Arial"/>
              </a:rPr>
              <a:t>okay?” </a:t>
            </a:r>
            <a:r>
              <a:rPr sz="1600" spc="-5" dirty="0">
                <a:latin typeface="Arial MT"/>
                <a:cs typeface="Arial MT"/>
              </a:rPr>
              <a:t>if</a:t>
            </a:r>
            <a:r>
              <a:rPr sz="1600" spc="5" dirty="0">
                <a:latin typeface="Arial MT"/>
                <a:cs typeface="Arial MT"/>
              </a:rPr>
              <a:t> </a:t>
            </a:r>
            <a:r>
              <a:rPr sz="1600" dirty="0">
                <a:latin typeface="Arial MT"/>
                <a:cs typeface="Arial MT"/>
              </a:rPr>
              <a:t>the </a:t>
            </a:r>
            <a:r>
              <a:rPr sz="1600" spc="-5" dirty="0">
                <a:latin typeface="Arial MT"/>
                <a:cs typeface="Arial MT"/>
              </a:rPr>
              <a:t>casualty</a:t>
            </a:r>
            <a:r>
              <a:rPr sz="1600" dirty="0">
                <a:latin typeface="Arial MT"/>
                <a:cs typeface="Arial MT"/>
              </a:rPr>
              <a:t> </a:t>
            </a:r>
            <a:r>
              <a:rPr sz="1600" spc="-5" dirty="0">
                <a:latin typeface="Arial MT"/>
                <a:cs typeface="Arial MT"/>
              </a:rPr>
              <a:t>answers</a:t>
            </a:r>
            <a:r>
              <a:rPr sz="1600" spc="5" dirty="0">
                <a:latin typeface="Arial MT"/>
                <a:cs typeface="Arial MT"/>
              </a:rPr>
              <a:t> </a:t>
            </a:r>
            <a:r>
              <a:rPr sz="1600" spc="-5" dirty="0">
                <a:latin typeface="Arial MT"/>
                <a:cs typeface="Arial MT"/>
              </a:rPr>
              <a:t>coherently, </a:t>
            </a:r>
            <a:r>
              <a:rPr sz="1600" spc="-430" dirty="0">
                <a:latin typeface="Arial MT"/>
                <a:cs typeface="Arial MT"/>
              </a:rPr>
              <a:t> </a:t>
            </a:r>
            <a:r>
              <a:rPr sz="1600" spc="-5" dirty="0">
                <a:latin typeface="Arial MT"/>
                <a:cs typeface="Arial MT"/>
              </a:rPr>
              <a:t>then they</a:t>
            </a:r>
            <a:r>
              <a:rPr sz="1600" spc="5" dirty="0">
                <a:latin typeface="Arial MT"/>
                <a:cs typeface="Arial MT"/>
              </a:rPr>
              <a:t> </a:t>
            </a:r>
            <a:r>
              <a:rPr sz="1600" spc="-5" dirty="0">
                <a:latin typeface="Arial MT"/>
                <a:cs typeface="Arial MT"/>
              </a:rPr>
              <a:t>are</a:t>
            </a:r>
            <a:r>
              <a:rPr sz="1600" dirty="0">
                <a:latin typeface="Arial MT"/>
                <a:cs typeface="Arial MT"/>
              </a:rPr>
              <a:t> </a:t>
            </a:r>
            <a:r>
              <a:rPr sz="1600" spc="-5" dirty="0">
                <a:latin typeface="Arial MT"/>
                <a:cs typeface="Arial MT"/>
              </a:rPr>
              <a:t>an</a:t>
            </a:r>
            <a:r>
              <a:rPr sz="1600" dirty="0">
                <a:latin typeface="Arial MT"/>
                <a:cs typeface="Arial MT"/>
              </a:rPr>
              <a:t> </a:t>
            </a:r>
            <a:r>
              <a:rPr sz="1600" b="1" spc="-5" dirty="0">
                <a:solidFill>
                  <a:srgbClr val="BC8642"/>
                </a:solidFill>
                <a:latin typeface="Arial"/>
                <a:cs typeface="Arial"/>
              </a:rPr>
              <a:t>A</a:t>
            </a:r>
            <a:r>
              <a:rPr sz="1600" spc="-5" dirty="0">
                <a:latin typeface="Arial MT"/>
                <a:cs typeface="Arial MT"/>
              </a:rPr>
              <a:t>,</a:t>
            </a:r>
            <a:r>
              <a:rPr sz="1600" spc="10" dirty="0">
                <a:latin typeface="Arial MT"/>
                <a:cs typeface="Arial MT"/>
              </a:rPr>
              <a:t> </a:t>
            </a:r>
            <a:r>
              <a:rPr sz="1600" spc="-5" dirty="0">
                <a:latin typeface="Arial MT"/>
                <a:cs typeface="Arial MT"/>
              </a:rPr>
              <a:t>or</a:t>
            </a:r>
            <a:r>
              <a:rPr sz="1600" spc="10" dirty="0">
                <a:latin typeface="Arial MT"/>
                <a:cs typeface="Arial MT"/>
              </a:rPr>
              <a:t> </a:t>
            </a:r>
            <a:r>
              <a:rPr sz="1600" b="1" spc="-5" dirty="0">
                <a:solidFill>
                  <a:srgbClr val="BC8642"/>
                </a:solidFill>
                <a:latin typeface="Arial"/>
                <a:cs typeface="Arial"/>
              </a:rPr>
              <a:t>Alert</a:t>
            </a:r>
            <a:endParaRPr sz="1600">
              <a:latin typeface="Arial"/>
              <a:cs typeface="Arial"/>
            </a:endParaRPr>
          </a:p>
          <a:p>
            <a:pPr marL="12700">
              <a:lnSpc>
                <a:spcPct val="100000"/>
              </a:lnSpc>
              <a:spcBef>
                <a:spcPts val="400"/>
              </a:spcBef>
            </a:pPr>
            <a:r>
              <a:rPr sz="2400" b="1" dirty="0">
                <a:solidFill>
                  <a:srgbClr val="BC8642"/>
                </a:solidFill>
                <a:latin typeface="Arial"/>
                <a:cs typeface="Arial"/>
              </a:rPr>
              <a:t>V</a:t>
            </a:r>
            <a:r>
              <a:rPr sz="2400" b="1" spc="-170" dirty="0">
                <a:solidFill>
                  <a:srgbClr val="BC8642"/>
                </a:solidFill>
                <a:latin typeface="Arial"/>
                <a:cs typeface="Arial"/>
              </a:rPr>
              <a:t> </a:t>
            </a:r>
            <a:r>
              <a:rPr sz="1800" b="1" dirty="0">
                <a:solidFill>
                  <a:srgbClr val="BC8642"/>
                </a:solidFill>
                <a:latin typeface="Arial"/>
                <a:cs typeface="Arial"/>
              </a:rPr>
              <a:t>- </a:t>
            </a:r>
            <a:r>
              <a:rPr sz="1800" b="1" spc="-5" dirty="0">
                <a:latin typeface="Arial"/>
                <a:cs typeface="Arial"/>
              </a:rPr>
              <a:t>VE</a:t>
            </a:r>
            <a:r>
              <a:rPr sz="1800" b="1" dirty="0">
                <a:latin typeface="Arial"/>
                <a:cs typeface="Arial"/>
              </a:rPr>
              <a:t>RBAL</a:t>
            </a:r>
            <a:endParaRPr sz="1800">
              <a:latin typeface="Arial"/>
              <a:cs typeface="Arial"/>
            </a:endParaRPr>
          </a:p>
          <a:p>
            <a:pPr marL="469900">
              <a:lnSpc>
                <a:spcPts val="1910"/>
              </a:lnSpc>
              <a:spcBef>
                <a:spcPts val="415"/>
              </a:spcBef>
            </a:pPr>
            <a:r>
              <a:rPr sz="1600" b="1" spc="-5" dirty="0">
                <a:latin typeface="Arial"/>
                <a:cs typeface="Arial"/>
              </a:rPr>
              <a:t>Ask</a:t>
            </a:r>
            <a:r>
              <a:rPr sz="1600" b="1" spc="-25" dirty="0">
                <a:latin typeface="Arial"/>
                <a:cs typeface="Arial"/>
              </a:rPr>
              <a:t> </a:t>
            </a:r>
            <a:r>
              <a:rPr sz="1600" b="1" spc="-5" dirty="0">
                <a:latin typeface="Arial"/>
                <a:cs typeface="Arial"/>
              </a:rPr>
              <a:t>“</a:t>
            </a:r>
            <a:r>
              <a:rPr sz="1600" b="1" i="1" spc="-5" dirty="0">
                <a:latin typeface="Arial"/>
                <a:cs typeface="Arial"/>
              </a:rPr>
              <a:t>Are</a:t>
            </a:r>
            <a:r>
              <a:rPr sz="1600" b="1" i="1" spc="-20" dirty="0">
                <a:latin typeface="Arial"/>
                <a:cs typeface="Arial"/>
              </a:rPr>
              <a:t> </a:t>
            </a:r>
            <a:r>
              <a:rPr sz="1600" b="1" i="1" spc="-5" dirty="0">
                <a:latin typeface="Arial"/>
                <a:cs typeface="Arial"/>
              </a:rPr>
              <a:t>you</a:t>
            </a:r>
            <a:r>
              <a:rPr sz="1600" b="1" i="1" spc="-20" dirty="0">
                <a:latin typeface="Arial"/>
                <a:cs typeface="Arial"/>
              </a:rPr>
              <a:t> </a:t>
            </a:r>
            <a:r>
              <a:rPr sz="1600" b="1" i="1" spc="-5" dirty="0">
                <a:latin typeface="Arial"/>
                <a:cs typeface="Arial"/>
              </a:rPr>
              <a:t>okay?”</a:t>
            </a:r>
            <a:endParaRPr sz="1600">
              <a:latin typeface="Arial"/>
              <a:cs typeface="Arial"/>
            </a:endParaRPr>
          </a:p>
          <a:p>
            <a:pPr marL="469900" marR="5080">
              <a:lnSpc>
                <a:spcPts val="1900"/>
              </a:lnSpc>
              <a:spcBef>
                <a:spcPts val="70"/>
              </a:spcBef>
            </a:pPr>
            <a:r>
              <a:rPr sz="1600" spc="-5" dirty="0">
                <a:latin typeface="Arial MT"/>
                <a:cs typeface="Arial MT"/>
              </a:rPr>
              <a:t>if</a:t>
            </a:r>
            <a:r>
              <a:rPr sz="1600" spc="5" dirty="0">
                <a:latin typeface="Arial MT"/>
                <a:cs typeface="Arial MT"/>
              </a:rPr>
              <a:t> </a:t>
            </a:r>
            <a:r>
              <a:rPr sz="1600" dirty="0">
                <a:latin typeface="Arial MT"/>
                <a:cs typeface="Arial MT"/>
              </a:rPr>
              <a:t>the </a:t>
            </a:r>
            <a:r>
              <a:rPr sz="1600" spc="-5" dirty="0">
                <a:latin typeface="Arial MT"/>
                <a:cs typeface="Arial MT"/>
              </a:rPr>
              <a:t>answer</a:t>
            </a:r>
            <a:r>
              <a:rPr sz="1600" spc="10" dirty="0">
                <a:latin typeface="Arial MT"/>
                <a:cs typeface="Arial MT"/>
              </a:rPr>
              <a:t> </a:t>
            </a:r>
            <a:r>
              <a:rPr sz="1600" spc="-5" dirty="0">
                <a:latin typeface="Arial MT"/>
                <a:cs typeface="Arial MT"/>
              </a:rPr>
              <a:t>is</a:t>
            </a:r>
            <a:r>
              <a:rPr sz="1600" dirty="0">
                <a:latin typeface="Arial MT"/>
                <a:cs typeface="Arial MT"/>
              </a:rPr>
              <a:t> </a:t>
            </a:r>
            <a:r>
              <a:rPr sz="1600" spc="-5" dirty="0">
                <a:latin typeface="Arial MT"/>
                <a:cs typeface="Arial MT"/>
              </a:rPr>
              <a:t>not</a:t>
            </a:r>
            <a:r>
              <a:rPr sz="1600" spc="10" dirty="0">
                <a:latin typeface="Arial MT"/>
                <a:cs typeface="Arial MT"/>
              </a:rPr>
              <a:t> </a:t>
            </a:r>
            <a:r>
              <a:rPr sz="1600" spc="-5" dirty="0">
                <a:latin typeface="Arial MT"/>
                <a:cs typeface="Arial MT"/>
              </a:rPr>
              <a:t>clear,</a:t>
            </a:r>
            <a:r>
              <a:rPr sz="1600" spc="10" dirty="0">
                <a:latin typeface="Arial MT"/>
                <a:cs typeface="Arial MT"/>
              </a:rPr>
              <a:t> </a:t>
            </a:r>
            <a:r>
              <a:rPr sz="1600" spc="-5" dirty="0">
                <a:latin typeface="Arial MT"/>
                <a:cs typeface="Arial MT"/>
              </a:rPr>
              <a:t>ask</a:t>
            </a:r>
            <a:r>
              <a:rPr sz="1600" spc="5" dirty="0">
                <a:latin typeface="Arial MT"/>
                <a:cs typeface="Arial MT"/>
              </a:rPr>
              <a:t> </a:t>
            </a:r>
            <a:r>
              <a:rPr sz="1600" dirty="0">
                <a:latin typeface="Arial MT"/>
                <a:cs typeface="Arial MT"/>
              </a:rPr>
              <a:t>the</a:t>
            </a:r>
            <a:r>
              <a:rPr sz="1600" spc="-5" dirty="0">
                <a:latin typeface="Arial MT"/>
                <a:cs typeface="Arial MT"/>
              </a:rPr>
              <a:t> casualty</a:t>
            </a:r>
            <a:r>
              <a:rPr sz="1600" spc="5" dirty="0">
                <a:latin typeface="Arial MT"/>
                <a:cs typeface="Arial MT"/>
              </a:rPr>
              <a:t> </a:t>
            </a:r>
            <a:r>
              <a:rPr sz="1600" dirty="0">
                <a:latin typeface="Arial MT"/>
                <a:cs typeface="Arial MT"/>
              </a:rPr>
              <a:t>to </a:t>
            </a:r>
            <a:r>
              <a:rPr sz="1600" spc="-5" dirty="0">
                <a:latin typeface="Arial MT"/>
                <a:cs typeface="Arial MT"/>
              </a:rPr>
              <a:t>squeeze</a:t>
            </a:r>
            <a:r>
              <a:rPr sz="1600" dirty="0">
                <a:latin typeface="Arial MT"/>
                <a:cs typeface="Arial MT"/>
              </a:rPr>
              <a:t> </a:t>
            </a:r>
            <a:r>
              <a:rPr sz="1600" spc="-5" dirty="0">
                <a:latin typeface="Arial MT"/>
                <a:cs typeface="Arial MT"/>
              </a:rPr>
              <a:t>your </a:t>
            </a:r>
            <a:r>
              <a:rPr sz="1600" dirty="0">
                <a:latin typeface="Arial MT"/>
                <a:cs typeface="Arial MT"/>
              </a:rPr>
              <a:t> </a:t>
            </a:r>
            <a:r>
              <a:rPr sz="1600" spc="-5" dirty="0">
                <a:latin typeface="Arial MT"/>
                <a:cs typeface="Arial MT"/>
              </a:rPr>
              <a:t>finger</a:t>
            </a:r>
            <a:r>
              <a:rPr sz="1600" spc="10" dirty="0">
                <a:latin typeface="Arial MT"/>
                <a:cs typeface="Arial MT"/>
              </a:rPr>
              <a:t> </a:t>
            </a:r>
            <a:r>
              <a:rPr sz="1600" spc="-5" dirty="0">
                <a:latin typeface="Arial MT"/>
                <a:cs typeface="Arial MT"/>
              </a:rPr>
              <a:t>or</a:t>
            </a:r>
            <a:r>
              <a:rPr sz="1600" spc="10" dirty="0">
                <a:latin typeface="Arial MT"/>
                <a:cs typeface="Arial MT"/>
              </a:rPr>
              <a:t> </a:t>
            </a:r>
            <a:r>
              <a:rPr sz="1600" spc="-5" dirty="0">
                <a:latin typeface="Arial MT"/>
                <a:cs typeface="Arial MT"/>
              </a:rPr>
              <a:t>move</a:t>
            </a:r>
            <a:r>
              <a:rPr sz="1600" dirty="0">
                <a:latin typeface="Arial MT"/>
                <a:cs typeface="Arial MT"/>
              </a:rPr>
              <a:t> </a:t>
            </a:r>
            <a:r>
              <a:rPr sz="1600" spc="-5" dirty="0">
                <a:latin typeface="Arial MT"/>
                <a:cs typeface="Arial MT"/>
              </a:rPr>
              <a:t>an</a:t>
            </a:r>
            <a:r>
              <a:rPr sz="1600" dirty="0">
                <a:latin typeface="Arial MT"/>
                <a:cs typeface="Arial MT"/>
              </a:rPr>
              <a:t> </a:t>
            </a:r>
            <a:r>
              <a:rPr sz="1600" spc="-5" dirty="0">
                <a:latin typeface="Arial MT"/>
                <a:cs typeface="Arial MT"/>
              </a:rPr>
              <a:t>arm</a:t>
            </a:r>
            <a:r>
              <a:rPr sz="1600" spc="15" dirty="0">
                <a:latin typeface="Arial MT"/>
                <a:cs typeface="Arial MT"/>
              </a:rPr>
              <a:t> </a:t>
            </a:r>
            <a:r>
              <a:rPr sz="1600" spc="-5" dirty="0">
                <a:latin typeface="Arial MT"/>
                <a:cs typeface="Arial MT"/>
              </a:rPr>
              <a:t>or</a:t>
            </a:r>
            <a:r>
              <a:rPr sz="1600" spc="10" dirty="0">
                <a:latin typeface="Arial MT"/>
                <a:cs typeface="Arial MT"/>
              </a:rPr>
              <a:t> </a:t>
            </a:r>
            <a:r>
              <a:rPr sz="1600" spc="-5" dirty="0">
                <a:latin typeface="Arial MT"/>
                <a:cs typeface="Arial MT"/>
              </a:rPr>
              <a:t>leg;</a:t>
            </a:r>
            <a:r>
              <a:rPr sz="1600" spc="10" dirty="0">
                <a:latin typeface="Arial MT"/>
                <a:cs typeface="Arial MT"/>
              </a:rPr>
              <a:t> </a:t>
            </a:r>
            <a:r>
              <a:rPr sz="1600" spc="-5" dirty="0">
                <a:latin typeface="Arial MT"/>
                <a:cs typeface="Arial MT"/>
              </a:rPr>
              <a:t>and</a:t>
            </a:r>
            <a:r>
              <a:rPr sz="1600" dirty="0">
                <a:latin typeface="Arial MT"/>
                <a:cs typeface="Arial MT"/>
              </a:rPr>
              <a:t> </a:t>
            </a:r>
            <a:r>
              <a:rPr sz="1600" spc="-5" dirty="0">
                <a:latin typeface="Arial MT"/>
                <a:cs typeface="Arial MT"/>
              </a:rPr>
              <a:t>if</a:t>
            </a:r>
            <a:r>
              <a:rPr sz="1600" spc="15" dirty="0">
                <a:latin typeface="Arial MT"/>
                <a:cs typeface="Arial MT"/>
              </a:rPr>
              <a:t> </a:t>
            </a:r>
            <a:r>
              <a:rPr sz="1600" spc="-5" dirty="0">
                <a:latin typeface="Arial MT"/>
                <a:cs typeface="Arial MT"/>
              </a:rPr>
              <a:t>they</a:t>
            </a:r>
            <a:r>
              <a:rPr sz="1600" spc="5" dirty="0">
                <a:latin typeface="Arial MT"/>
                <a:cs typeface="Arial MT"/>
              </a:rPr>
              <a:t> </a:t>
            </a:r>
            <a:r>
              <a:rPr sz="1600" spc="-5" dirty="0">
                <a:latin typeface="Arial MT"/>
                <a:cs typeface="Arial MT"/>
              </a:rPr>
              <a:t>respond,</a:t>
            </a:r>
            <a:r>
              <a:rPr sz="1600" spc="10" dirty="0">
                <a:latin typeface="Arial MT"/>
                <a:cs typeface="Arial MT"/>
              </a:rPr>
              <a:t> </a:t>
            </a:r>
            <a:r>
              <a:rPr sz="1600" spc="-5" dirty="0">
                <a:latin typeface="Arial MT"/>
                <a:cs typeface="Arial MT"/>
              </a:rPr>
              <a:t>they</a:t>
            </a:r>
            <a:r>
              <a:rPr sz="1600" spc="5" dirty="0">
                <a:latin typeface="Arial MT"/>
                <a:cs typeface="Arial MT"/>
              </a:rPr>
              <a:t> </a:t>
            </a:r>
            <a:r>
              <a:rPr sz="1600" spc="-5" dirty="0">
                <a:latin typeface="Arial MT"/>
                <a:cs typeface="Arial MT"/>
              </a:rPr>
              <a:t>are</a:t>
            </a:r>
            <a:r>
              <a:rPr sz="1600" dirty="0">
                <a:latin typeface="Arial MT"/>
                <a:cs typeface="Arial MT"/>
              </a:rPr>
              <a:t> </a:t>
            </a:r>
            <a:r>
              <a:rPr sz="1600" b="1" spc="-5" dirty="0">
                <a:solidFill>
                  <a:srgbClr val="BC8642"/>
                </a:solidFill>
                <a:latin typeface="Arial"/>
                <a:cs typeface="Arial"/>
              </a:rPr>
              <a:t>V</a:t>
            </a:r>
            <a:r>
              <a:rPr sz="1600" spc="-5" dirty="0">
                <a:latin typeface="Arial MT"/>
                <a:cs typeface="Arial MT"/>
              </a:rPr>
              <a:t>, </a:t>
            </a:r>
            <a:r>
              <a:rPr sz="1600" spc="-425" dirty="0">
                <a:latin typeface="Arial MT"/>
                <a:cs typeface="Arial MT"/>
              </a:rPr>
              <a:t> </a:t>
            </a:r>
            <a:r>
              <a:rPr sz="1600" spc="-5" dirty="0">
                <a:latin typeface="Arial MT"/>
                <a:cs typeface="Arial MT"/>
              </a:rPr>
              <a:t>or</a:t>
            </a:r>
            <a:r>
              <a:rPr sz="1600" spc="5" dirty="0">
                <a:latin typeface="Arial MT"/>
                <a:cs typeface="Arial MT"/>
              </a:rPr>
              <a:t> </a:t>
            </a:r>
            <a:r>
              <a:rPr sz="1600" spc="-5" dirty="0">
                <a:latin typeface="Arial MT"/>
                <a:cs typeface="Arial MT"/>
              </a:rPr>
              <a:t>responds</a:t>
            </a:r>
            <a:r>
              <a:rPr sz="1600" spc="5" dirty="0">
                <a:latin typeface="Arial MT"/>
                <a:cs typeface="Arial MT"/>
              </a:rPr>
              <a:t> </a:t>
            </a:r>
            <a:r>
              <a:rPr sz="1600" dirty="0">
                <a:latin typeface="Arial MT"/>
                <a:cs typeface="Arial MT"/>
              </a:rPr>
              <a:t>to </a:t>
            </a:r>
            <a:r>
              <a:rPr sz="1600" b="1" spc="-5" dirty="0">
                <a:solidFill>
                  <a:srgbClr val="BC8642"/>
                </a:solidFill>
                <a:latin typeface="Arial"/>
                <a:cs typeface="Arial"/>
              </a:rPr>
              <a:t>Verbal</a:t>
            </a:r>
            <a:endParaRPr sz="1600">
              <a:latin typeface="Arial"/>
              <a:cs typeface="Arial"/>
            </a:endParaRPr>
          </a:p>
          <a:p>
            <a:pPr marL="12700">
              <a:lnSpc>
                <a:spcPct val="100000"/>
              </a:lnSpc>
              <a:spcBef>
                <a:spcPts val="305"/>
              </a:spcBef>
            </a:pPr>
            <a:r>
              <a:rPr sz="2400" b="1" dirty="0">
                <a:solidFill>
                  <a:srgbClr val="BC8642"/>
                </a:solidFill>
                <a:latin typeface="Arial"/>
                <a:cs typeface="Arial"/>
              </a:rPr>
              <a:t>P</a:t>
            </a:r>
            <a:r>
              <a:rPr sz="2400" b="1" spc="-170" dirty="0">
                <a:solidFill>
                  <a:srgbClr val="BC8642"/>
                </a:solidFill>
                <a:latin typeface="Arial"/>
                <a:cs typeface="Arial"/>
              </a:rPr>
              <a:t> </a:t>
            </a:r>
            <a:r>
              <a:rPr sz="1800" b="1" dirty="0">
                <a:solidFill>
                  <a:srgbClr val="BC8642"/>
                </a:solidFill>
                <a:latin typeface="Arial"/>
                <a:cs typeface="Arial"/>
              </a:rPr>
              <a:t>–</a:t>
            </a:r>
            <a:r>
              <a:rPr sz="1800" b="1" spc="-5" dirty="0">
                <a:solidFill>
                  <a:srgbClr val="BC8642"/>
                </a:solidFill>
                <a:latin typeface="Arial"/>
                <a:cs typeface="Arial"/>
              </a:rPr>
              <a:t> </a:t>
            </a:r>
            <a:r>
              <a:rPr sz="1800" b="1" spc="-5" dirty="0">
                <a:latin typeface="Arial"/>
                <a:cs typeface="Arial"/>
              </a:rPr>
              <a:t>P</a:t>
            </a:r>
            <a:r>
              <a:rPr sz="1800" b="1" dirty="0">
                <a:latin typeface="Arial"/>
                <a:cs typeface="Arial"/>
              </a:rPr>
              <a:t>A</a:t>
            </a:r>
            <a:r>
              <a:rPr sz="1800" b="1" spc="-5" dirty="0">
                <a:latin typeface="Arial"/>
                <a:cs typeface="Arial"/>
              </a:rPr>
              <a:t>IN</a:t>
            </a:r>
            <a:endParaRPr sz="1800">
              <a:latin typeface="Arial"/>
              <a:cs typeface="Arial"/>
            </a:endParaRPr>
          </a:p>
          <a:p>
            <a:pPr marL="469900" marR="108585">
              <a:lnSpc>
                <a:spcPts val="1900"/>
              </a:lnSpc>
              <a:spcBef>
                <a:spcPts val="520"/>
              </a:spcBef>
            </a:pPr>
            <a:r>
              <a:rPr sz="1600" b="1" dirty="0">
                <a:latin typeface="Arial"/>
                <a:cs typeface="Arial"/>
              </a:rPr>
              <a:t>If</a:t>
            </a:r>
            <a:r>
              <a:rPr sz="1600" b="1" spc="5" dirty="0">
                <a:latin typeface="Arial"/>
                <a:cs typeface="Arial"/>
              </a:rPr>
              <a:t> </a:t>
            </a:r>
            <a:r>
              <a:rPr sz="1600" b="1" spc="-5" dirty="0">
                <a:latin typeface="Arial"/>
                <a:cs typeface="Arial"/>
              </a:rPr>
              <a:t>no</a:t>
            </a:r>
            <a:r>
              <a:rPr sz="1600" b="1" dirty="0">
                <a:latin typeface="Arial"/>
                <a:cs typeface="Arial"/>
              </a:rPr>
              <a:t> </a:t>
            </a:r>
            <a:r>
              <a:rPr sz="1600" b="1" spc="-5" dirty="0">
                <a:latin typeface="Arial"/>
                <a:cs typeface="Arial"/>
              </a:rPr>
              <a:t>response</a:t>
            </a:r>
            <a:r>
              <a:rPr sz="1600" spc="-5" dirty="0">
                <a:latin typeface="Arial MT"/>
                <a:cs typeface="Arial MT"/>
              </a:rPr>
              <a:t>,</a:t>
            </a:r>
            <a:r>
              <a:rPr sz="1600" spc="5" dirty="0">
                <a:latin typeface="Arial MT"/>
                <a:cs typeface="Arial MT"/>
              </a:rPr>
              <a:t> </a:t>
            </a:r>
            <a:r>
              <a:rPr sz="1600" spc="-5" dirty="0">
                <a:latin typeface="Arial MT"/>
                <a:cs typeface="Arial MT"/>
              </a:rPr>
              <a:t>rub</a:t>
            </a:r>
            <a:r>
              <a:rPr sz="1600" dirty="0">
                <a:latin typeface="Arial MT"/>
                <a:cs typeface="Arial MT"/>
              </a:rPr>
              <a:t> the </a:t>
            </a:r>
            <a:r>
              <a:rPr sz="1600" spc="-5" dirty="0">
                <a:latin typeface="Arial MT"/>
                <a:cs typeface="Arial MT"/>
              </a:rPr>
              <a:t>breastbone,</a:t>
            </a:r>
            <a:r>
              <a:rPr sz="1600" spc="5" dirty="0">
                <a:latin typeface="Arial MT"/>
                <a:cs typeface="Arial MT"/>
              </a:rPr>
              <a:t> </a:t>
            </a:r>
            <a:r>
              <a:rPr sz="1600" spc="-5" dirty="0">
                <a:latin typeface="Arial MT"/>
                <a:cs typeface="Arial MT"/>
              </a:rPr>
              <a:t>squeeze</a:t>
            </a:r>
            <a:r>
              <a:rPr sz="1600" dirty="0">
                <a:latin typeface="Arial MT"/>
                <a:cs typeface="Arial MT"/>
              </a:rPr>
              <a:t> a</a:t>
            </a:r>
            <a:r>
              <a:rPr sz="1600" spc="-5" dirty="0">
                <a:latin typeface="Arial MT"/>
                <a:cs typeface="Arial MT"/>
              </a:rPr>
              <a:t> </a:t>
            </a:r>
            <a:r>
              <a:rPr sz="1600" dirty="0">
                <a:latin typeface="Arial MT"/>
                <a:cs typeface="Arial MT"/>
              </a:rPr>
              <a:t>toe </a:t>
            </a:r>
            <a:r>
              <a:rPr sz="1600" spc="-5" dirty="0">
                <a:latin typeface="Arial MT"/>
                <a:cs typeface="Arial MT"/>
              </a:rPr>
              <a:t>over</a:t>
            </a:r>
            <a:r>
              <a:rPr sz="1600" spc="10" dirty="0">
                <a:latin typeface="Arial MT"/>
                <a:cs typeface="Arial MT"/>
              </a:rPr>
              <a:t> </a:t>
            </a:r>
            <a:r>
              <a:rPr sz="1600" dirty="0">
                <a:latin typeface="Arial MT"/>
                <a:cs typeface="Arial MT"/>
              </a:rPr>
              <a:t>the </a:t>
            </a:r>
            <a:r>
              <a:rPr sz="1600" spc="-430" dirty="0">
                <a:latin typeface="Arial MT"/>
                <a:cs typeface="Arial MT"/>
              </a:rPr>
              <a:t> </a:t>
            </a:r>
            <a:r>
              <a:rPr sz="1600" spc="-5" dirty="0">
                <a:latin typeface="Arial MT"/>
                <a:cs typeface="Arial MT"/>
              </a:rPr>
              <a:t>toenail,</a:t>
            </a:r>
            <a:r>
              <a:rPr sz="1600" spc="5" dirty="0">
                <a:latin typeface="Arial MT"/>
                <a:cs typeface="Arial MT"/>
              </a:rPr>
              <a:t> </a:t>
            </a:r>
            <a:r>
              <a:rPr sz="1600" spc="-5" dirty="0">
                <a:latin typeface="Arial MT"/>
                <a:cs typeface="Arial MT"/>
              </a:rPr>
              <a:t>or</a:t>
            </a:r>
            <a:r>
              <a:rPr sz="1600" spc="10" dirty="0">
                <a:latin typeface="Arial MT"/>
                <a:cs typeface="Arial MT"/>
              </a:rPr>
              <a:t> </a:t>
            </a:r>
            <a:r>
              <a:rPr sz="1600" spc="-5" dirty="0">
                <a:latin typeface="Arial MT"/>
                <a:cs typeface="Arial MT"/>
              </a:rPr>
              <a:t>pinch their</a:t>
            </a:r>
            <a:r>
              <a:rPr sz="1600" spc="10" dirty="0">
                <a:latin typeface="Arial MT"/>
                <a:cs typeface="Arial MT"/>
              </a:rPr>
              <a:t> </a:t>
            </a:r>
            <a:r>
              <a:rPr sz="1600" spc="-5" dirty="0">
                <a:latin typeface="Arial MT"/>
                <a:cs typeface="Arial MT"/>
              </a:rPr>
              <a:t>nose or</a:t>
            </a:r>
            <a:r>
              <a:rPr sz="1600" spc="10" dirty="0">
                <a:latin typeface="Arial MT"/>
                <a:cs typeface="Arial MT"/>
              </a:rPr>
              <a:t> </a:t>
            </a:r>
            <a:r>
              <a:rPr sz="1600" spc="-5" dirty="0">
                <a:latin typeface="Arial MT"/>
                <a:cs typeface="Arial MT"/>
              </a:rPr>
              <a:t>earlobe (avoid</a:t>
            </a:r>
            <a:r>
              <a:rPr sz="1600" dirty="0">
                <a:latin typeface="Arial MT"/>
                <a:cs typeface="Arial MT"/>
              </a:rPr>
              <a:t> </a:t>
            </a:r>
            <a:r>
              <a:rPr sz="1600" spc="-5" dirty="0">
                <a:latin typeface="Arial MT"/>
                <a:cs typeface="Arial MT"/>
              </a:rPr>
              <a:t>injured areas);</a:t>
            </a:r>
            <a:endParaRPr sz="1600">
              <a:latin typeface="Arial MT"/>
              <a:cs typeface="Arial M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65600" y="297179"/>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5" cstate="print"/>
          <a:stretch>
            <a:fillRect/>
          </a:stretch>
        </p:blipFill>
        <p:spPr>
          <a:xfrm>
            <a:off x="307847" y="252984"/>
            <a:ext cx="1176528" cy="661416"/>
          </a:xfrm>
          <a:prstGeom prst="rect">
            <a:avLst/>
          </a:prstGeom>
        </p:spPr>
      </p:pic>
      <p:sp>
        <p:nvSpPr>
          <p:cNvPr id="4" name="object 4"/>
          <p:cNvSpPr txBox="1"/>
          <p:nvPr/>
        </p:nvSpPr>
        <p:spPr>
          <a:xfrm>
            <a:off x="3940341" y="810259"/>
            <a:ext cx="4570095" cy="574040"/>
          </a:xfrm>
          <a:prstGeom prst="rect">
            <a:avLst/>
          </a:prstGeom>
        </p:spPr>
        <p:txBody>
          <a:bodyPr vert="horz" wrap="square" lIns="0" tIns="12700" rIns="0" bIns="0" rtlCol="0">
            <a:spAutoFit/>
          </a:bodyPr>
          <a:lstStyle/>
          <a:p>
            <a:pPr marL="12700">
              <a:lnSpc>
                <a:spcPct val="100000"/>
              </a:lnSpc>
              <a:spcBef>
                <a:spcPts val="100"/>
              </a:spcBef>
            </a:pPr>
            <a:r>
              <a:rPr sz="3600" b="1" spc="-5" dirty="0">
                <a:solidFill>
                  <a:srgbClr val="FFFFFF"/>
                </a:solidFill>
                <a:latin typeface="Arial"/>
                <a:cs typeface="Arial"/>
              </a:rPr>
              <a:t>AVPU</a:t>
            </a:r>
            <a:r>
              <a:rPr sz="3600" b="1" spc="-65" dirty="0">
                <a:solidFill>
                  <a:srgbClr val="FFFFFF"/>
                </a:solidFill>
                <a:latin typeface="Arial"/>
                <a:cs typeface="Arial"/>
              </a:rPr>
              <a:t> </a:t>
            </a:r>
            <a:r>
              <a:rPr sz="3600" b="1" spc="-5" dirty="0">
                <a:solidFill>
                  <a:srgbClr val="FFFFFF"/>
                </a:solidFill>
                <a:latin typeface="Arial"/>
                <a:cs typeface="Arial"/>
              </a:rPr>
              <a:t>ASSESSMENT</a:t>
            </a:r>
            <a:endParaRPr sz="3600">
              <a:latin typeface="Arial"/>
              <a:cs typeface="Arial"/>
            </a:endParaRPr>
          </a:p>
        </p:txBody>
      </p:sp>
      <p:grpSp>
        <p:nvGrpSpPr>
          <p:cNvPr id="5" name="object 5"/>
          <p:cNvGrpSpPr/>
          <p:nvPr/>
        </p:nvGrpSpPr>
        <p:grpSpPr>
          <a:xfrm>
            <a:off x="2935884" y="2250349"/>
            <a:ext cx="6320790" cy="3580765"/>
            <a:chOff x="2935884" y="2250349"/>
            <a:chExt cx="6320790" cy="3580765"/>
          </a:xfrm>
        </p:grpSpPr>
        <p:sp>
          <p:nvSpPr>
            <p:cNvPr id="6" name="object 6"/>
            <p:cNvSpPr/>
            <p:nvPr/>
          </p:nvSpPr>
          <p:spPr>
            <a:xfrm>
              <a:off x="2945409" y="2259874"/>
              <a:ext cx="6301740" cy="3561715"/>
            </a:xfrm>
            <a:custGeom>
              <a:avLst/>
              <a:gdLst/>
              <a:ahLst/>
              <a:cxnLst/>
              <a:rect l="l" t="t" r="r" b="b"/>
              <a:pathLst>
                <a:path w="6301740" h="3561715">
                  <a:moveTo>
                    <a:pt x="0" y="0"/>
                  </a:moveTo>
                  <a:lnTo>
                    <a:pt x="6301179" y="0"/>
                  </a:lnTo>
                  <a:lnTo>
                    <a:pt x="6301179" y="3561134"/>
                  </a:lnTo>
                  <a:lnTo>
                    <a:pt x="0" y="3561134"/>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38" y="3445381"/>
              <a:ext cx="1190625" cy="1190625"/>
            </a:xfrm>
            <a:custGeom>
              <a:avLst/>
              <a:gdLst/>
              <a:ahLst/>
              <a:cxnLst/>
              <a:rect l="l" t="t" r="r" b="b"/>
              <a:pathLst>
                <a:path w="1190625" h="1190625">
                  <a:moveTo>
                    <a:pt x="595059" y="0"/>
                  </a:moveTo>
                  <a:lnTo>
                    <a:pt x="546255" y="1972"/>
                  </a:lnTo>
                  <a:lnTo>
                    <a:pt x="498537" y="7788"/>
                  </a:lnTo>
                  <a:lnTo>
                    <a:pt x="452059" y="17294"/>
                  </a:lnTo>
                  <a:lnTo>
                    <a:pt x="406974" y="30336"/>
                  </a:lnTo>
                  <a:lnTo>
                    <a:pt x="363435" y="46762"/>
                  </a:lnTo>
                  <a:lnTo>
                    <a:pt x="321595" y="66419"/>
                  </a:lnTo>
                  <a:lnTo>
                    <a:pt x="281607" y="89153"/>
                  </a:lnTo>
                  <a:lnTo>
                    <a:pt x="243624" y="114812"/>
                  </a:lnTo>
                  <a:lnTo>
                    <a:pt x="207801" y="143241"/>
                  </a:lnTo>
                  <a:lnTo>
                    <a:pt x="174288" y="174289"/>
                  </a:lnTo>
                  <a:lnTo>
                    <a:pt x="143241" y="207801"/>
                  </a:lnTo>
                  <a:lnTo>
                    <a:pt x="114811" y="243625"/>
                  </a:lnTo>
                  <a:lnTo>
                    <a:pt x="89153" y="281608"/>
                  </a:lnTo>
                  <a:lnTo>
                    <a:pt x="66419" y="321595"/>
                  </a:lnTo>
                  <a:lnTo>
                    <a:pt x="46762" y="363435"/>
                  </a:lnTo>
                  <a:lnTo>
                    <a:pt x="30336" y="406975"/>
                  </a:lnTo>
                  <a:lnTo>
                    <a:pt x="17293" y="452060"/>
                  </a:lnTo>
                  <a:lnTo>
                    <a:pt x="7788" y="498538"/>
                  </a:lnTo>
                  <a:lnTo>
                    <a:pt x="1972" y="546255"/>
                  </a:lnTo>
                  <a:lnTo>
                    <a:pt x="0" y="595059"/>
                  </a:lnTo>
                  <a:lnTo>
                    <a:pt x="1972" y="643863"/>
                  </a:lnTo>
                  <a:lnTo>
                    <a:pt x="7788" y="691581"/>
                  </a:lnTo>
                  <a:lnTo>
                    <a:pt x="17293" y="738059"/>
                  </a:lnTo>
                  <a:lnTo>
                    <a:pt x="30336" y="783144"/>
                  </a:lnTo>
                  <a:lnTo>
                    <a:pt x="46762" y="826684"/>
                  </a:lnTo>
                  <a:lnTo>
                    <a:pt x="66419" y="868524"/>
                  </a:lnTo>
                  <a:lnTo>
                    <a:pt x="89153" y="908512"/>
                  </a:lnTo>
                  <a:lnTo>
                    <a:pt x="114811" y="946494"/>
                  </a:lnTo>
                  <a:lnTo>
                    <a:pt x="143241" y="982318"/>
                  </a:lnTo>
                  <a:lnTo>
                    <a:pt x="174288" y="1015830"/>
                  </a:lnTo>
                  <a:lnTo>
                    <a:pt x="207801" y="1046878"/>
                  </a:lnTo>
                  <a:lnTo>
                    <a:pt x="243624" y="1075307"/>
                  </a:lnTo>
                  <a:lnTo>
                    <a:pt x="281607" y="1100966"/>
                  </a:lnTo>
                  <a:lnTo>
                    <a:pt x="321595" y="1123700"/>
                  </a:lnTo>
                  <a:lnTo>
                    <a:pt x="363435" y="1143356"/>
                  </a:lnTo>
                  <a:lnTo>
                    <a:pt x="406974" y="1159783"/>
                  </a:lnTo>
                  <a:lnTo>
                    <a:pt x="452059" y="1172825"/>
                  </a:lnTo>
                  <a:lnTo>
                    <a:pt x="498537" y="1182331"/>
                  </a:lnTo>
                  <a:lnTo>
                    <a:pt x="546255" y="1188146"/>
                  </a:lnTo>
                  <a:lnTo>
                    <a:pt x="595059" y="1190119"/>
                  </a:lnTo>
                  <a:lnTo>
                    <a:pt x="643863" y="1188146"/>
                  </a:lnTo>
                  <a:lnTo>
                    <a:pt x="691581" y="1182331"/>
                  </a:lnTo>
                  <a:lnTo>
                    <a:pt x="738059" y="1172825"/>
                  </a:lnTo>
                  <a:lnTo>
                    <a:pt x="783144" y="1159783"/>
                  </a:lnTo>
                  <a:lnTo>
                    <a:pt x="826684" y="1143356"/>
                  </a:lnTo>
                  <a:lnTo>
                    <a:pt x="868524" y="1123700"/>
                  </a:lnTo>
                  <a:lnTo>
                    <a:pt x="908512" y="1100966"/>
                  </a:lnTo>
                  <a:lnTo>
                    <a:pt x="946494" y="1075307"/>
                  </a:lnTo>
                  <a:lnTo>
                    <a:pt x="982318" y="1046878"/>
                  </a:lnTo>
                  <a:lnTo>
                    <a:pt x="1015830" y="1015830"/>
                  </a:lnTo>
                  <a:lnTo>
                    <a:pt x="1046878" y="982318"/>
                  </a:lnTo>
                  <a:lnTo>
                    <a:pt x="1075307" y="946494"/>
                  </a:lnTo>
                  <a:lnTo>
                    <a:pt x="1100966" y="908512"/>
                  </a:lnTo>
                  <a:lnTo>
                    <a:pt x="1123700" y="868524"/>
                  </a:lnTo>
                  <a:lnTo>
                    <a:pt x="1143356" y="826684"/>
                  </a:lnTo>
                  <a:lnTo>
                    <a:pt x="1159783" y="783144"/>
                  </a:lnTo>
                  <a:lnTo>
                    <a:pt x="1172825" y="738059"/>
                  </a:lnTo>
                  <a:lnTo>
                    <a:pt x="1182331" y="691581"/>
                  </a:lnTo>
                  <a:lnTo>
                    <a:pt x="1188146" y="643863"/>
                  </a:lnTo>
                  <a:lnTo>
                    <a:pt x="1190119" y="595059"/>
                  </a:lnTo>
                  <a:lnTo>
                    <a:pt x="1188146" y="546255"/>
                  </a:lnTo>
                  <a:lnTo>
                    <a:pt x="1182331" y="498538"/>
                  </a:lnTo>
                  <a:lnTo>
                    <a:pt x="1172825" y="452060"/>
                  </a:lnTo>
                  <a:lnTo>
                    <a:pt x="1159783" y="406975"/>
                  </a:lnTo>
                  <a:lnTo>
                    <a:pt x="1143356" y="363435"/>
                  </a:lnTo>
                  <a:lnTo>
                    <a:pt x="1123700" y="321595"/>
                  </a:lnTo>
                  <a:lnTo>
                    <a:pt x="1100966" y="281608"/>
                  </a:lnTo>
                  <a:lnTo>
                    <a:pt x="1075307" y="243625"/>
                  </a:lnTo>
                  <a:lnTo>
                    <a:pt x="1046878" y="207801"/>
                  </a:lnTo>
                  <a:lnTo>
                    <a:pt x="1015830" y="174289"/>
                  </a:lnTo>
                  <a:lnTo>
                    <a:pt x="982318" y="143241"/>
                  </a:lnTo>
                  <a:lnTo>
                    <a:pt x="946494" y="114812"/>
                  </a:lnTo>
                  <a:lnTo>
                    <a:pt x="908512" y="89153"/>
                  </a:lnTo>
                  <a:lnTo>
                    <a:pt x="868524" y="66419"/>
                  </a:lnTo>
                  <a:lnTo>
                    <a:pt x="826684" y="46762"/>
                  </a:lnTo>
                  <a:lnTo>
                    <a:pt x="783144" y="30336"/>
                  </a:lnTo>
                  <a:lnTo>
                    <a:pt x="738059" y="17294"/>
                  </a:lnTo>
                  <a:lnTo>
                    <a:pt x="691581" y="7788"/>
                  </a:lnTo>
                  <a:lnTo>
                    <a:pt x="643863" y="1972"/>
                  </a:lnTo>
                  <a:lnTo>
                    <a:pt x="595059" y="0"/>
                  </a:lnTo>
                  <a:close/>
                </a:path>
              </a:pathLst>
            </a:custGeom>
            <a:solidFill>
              <a:srgbClr val="616667"/>
            </a:solidFill>
          </p:spPr>
          <p:txBody>
            <a:bodyPr wrap="square" lIns="0" tIns="0" rIns="0" bIns="0" rtlCol="0"/>
            <a:lstStyle/>
            <a:p>
              <a:endParaRPr/>
            </a:p>
          </p:txBody>
        </p:sp>
        <p:sp>
          <p:nvSpPr>
            <p:cNvPr id="8" name="object 8"/>
            <p:cNvSpPr/>
            <p:nvPr/>
          </p:nvSpPr>
          <p:spPr>
            <a:xfrm>
              <a:off x="5898122" y="3735993"/>
              <a:ext cx="525145" cy="608965"/>
            </a:xfrm>
            <a:custGeom>
              <a:avLst/>
              <a:gdLst/>
              <a:ahLst/>
              <a:cxnLst/>
              <a:rect l="l" t="t" r="r" b="b"/>
              <a:pathLst>
                <a:path w="525145" h="608964">
                  <a:moveTo>
                    <a:pt x="0" y="0"/>
                  </a:moveTo>
                  <a:lnTo>
                    <a:pt x="0" y="608897"/>
                  </a:lnTo>
                  <a:lnTo>
                    <a:pt x="524912" y="30444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37579"/>
            <a:ext cx="4712335" cy="299720"/>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A8C8C"/>
                </a:solidFill>
                <a:latin typeface="Arial"/>
                <a:cs typeface="Arial"/>
              </a:rPr>
              <a:t>Video</a:t>
            </a:r>
            <a:r>
              <a:rPr sz="1800" i="1" spc="-10"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11" name="object 11"/>
          <p:cNvSpPr txBox="1"/>
          <p:nvPr/>
        </p:nvSpPr>
        <p:spPr>
          <a:xfrm>
            <a:off x="11699669" y="6567128"/>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dirty="0">
                <a:latin typeface="Arial MT"/>
                <a:cs typeface="Arial MT"/>
              </a:rPr>
              <a:t>8</a:t>
            </a:fld>
            <a:endParaRPr sz="1200">
              <a:latin typeface="Arial MT"/>
              <a:cs typeface="Arial MT"/>
            </a:endParaRPr>
          </a:p>
        </p:txBody>
      </p:sp>
      <p:pic>
        <p:nvPicPr>
          <p:cNvPr id="12" name="20. AVPU Assessment">
            <a:hlinkClick r:id="" action="ppaction://media"/>
            <a:extLst>
              <a:ext uri="{FF2B5EF4-FFF2-40B4-BE49-F238E27FC236}">
                <a16:creationId xmlns:a16="http://schemas.microsoft.com/office/drawing/2014/main" id="{C97BC24F-3761-0071-8BB1-50707503C2E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11750" y="1644747"/>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13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64135" rIns="0" bIns="0" rtlCol="0">
            <a:spAutoFit/>
          </a:bodyPr>
          <a:lstStyle/>
          <a:p>
            <a:pPr algn="ctr">
              <a:lnSpc>
                <a:spcPct val="100000"/>
              </a:lnSpc>
              <a:spcBef>
                <a:spcPts val="50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725"/>
              </a:spcBef>
            </a:pPr>
            <a:r>
              <a:rPr sz="3600" spc="-5" dirty="0">
                <a:solidFill>
                  <a:srgbClr val="BC8642"/>
                </a:solidFill>
              </a:rPr>
              <a:t>PULSE</a:t>
            </a:r>
            <a:r>
              <a:rPr sz="3600" spc="-55" dirty="0">
                <a:solidFill>
                  <a:srgbClr val="BC8642"/>
                </a:solidFill>
              </a:rPr>
              <a:t> </a:t>
            </a:r>
            <a:r>
              <a:rPr sz="3600" spc="-5" dirty="0">
                <a:solidFill>
                  <a:srgbClr val="000000"/>
                </a:solidFill>
              </a:rPr>
              <a:t>ASSESSMENT</a:t>
            </a:r>
            <a:endParaRPr sz="3600"/>
          </a:p>
        </p:txBody>
      </p:sp>
      <p:pic>
        <p:nvPicPr>
          <p:cNvPr id="3" name="object 3"/>
          <p:cNvPicPr/>
          <p:nvPr/>
        </p:nvPicPr>
        <p:blipFill>
          <a:blip r:embed="rId3" cstate="print"/>
          <a:stretch>
            <a:fillRect/>
          </a:stretch>
        </p:blipFill>
        <p:spPr>
          <a:xfrm>
            <a:off x="307847" y="252984"/>
            <a:ext cx="1176528" cy="661416"/>
          </a:xfrm>
          <a:prstGeom prst="rect">
            <a:avLst/>
          </a:prstGeom>
        </p:spPr>
      </p:pic>
      <p:pic>
        <p:nvPicPr>
          <p:cNvPr id="4" name="object 4"/>
          <p:cNvPicPr/>
          <p:nvPr/>
        </p:nvPicPr>
        <p:blipFill>
          <a:blip r:embed="rId4" cstate="print"/>
          <a:stretch>
            <a:fillRect/>
          </a:stretch>
        </p:blipFill>
        <p:spPr>
          <a:xfrm>
            <a:off x="7293864" y="1402080"/>
            <a:ext cx="4593335" cy="3910584"/>
          </a:xfrm>
          <a:prstGeom prst="rect">
            <a:avLst/>
          </a:prstGeom>
        </p:spPr>
      </p:pic>
      <p:graphicFrame>
        <p:nvGraphicFramePr>
          <p:cNvPr id="5" name="object 5"/>
          <p:cNvGraphicFramePr>
            <a:graphicFrameLocks noGrp="1"/>
          </p:cNvGraphicFramePr>
          <p:nvPr/>
        </p:nvGraphicFramePr>
        <p:xfrm>
          <a:off x="7401362" y="1504148"/>
          <a:ext cx="4357370" cy="3688080"/>
        </p:xfrm>
        <a:graphic>
          <a:graphicData uri="http://schemas.openxmlformats.org/drawingml/2006/table">
            <a:tbl>
              <a:tblPr firstRow="1" bandRow="1">
                <a:tableStyleId>{2D5ABB26-0587-4C30-8999-92F81FD0307C}</a:tableStyleId>
              </a:tblPr>
              <a:tblGrid>
                <a:gridCol w="4357370">
                  <a:extLst>
                    <a:ext uri="{9D8B030D-6E8A-4147-A177-3AD203B41FA5}">
                      <a16:colId xmlns:a16="http://schemas.microsoft.com/office/drawing/2014/main" val="20000"/>
                    </a:ext>
                  </a:extLst>
                </a:gridCol>
              </a:tblGrid>
              <a:tr h="396240">
                <a:tc>
                  <a:txBody>
                    <a:bodyPr/>
                    <a:lstStyle/>
                    <a:p>
                      <a:pPr marL="91440">
                        <a:lnSpc>
                          <a:spcPct val="100000"/>
                        </a:lnSpc>
                        <a:spcBef>
                          <a:spcPts val="265"/>
                        </a:spcBef>
                      </a:pPr>
                      <a:r>
                        <a:rPr sz="2000" b="1" spc="-5" dirty="0">
                          <a:latin typeface="Arial"/>
                          <a:cs typeface="Arial"/>
                        </a:rPr>
                        <a:t>Pulse</a:t>
                      </a:r>
                      <a:r>
                        <a:rPr sz="2000" b="1" spc="-35" dirty="0">
                          <a:latin typeface="Arial"/>
                          <a:cs typeface="Arial"/>
                        </a:rPr>
                        <a:t> </a:t>
                      </a:r>
                      <a:r>
                        <a:rPr sz="2000" b="1" spc="-5" dirty="0">
                          <a:latin typeface="Arial"/>
                          <a:cs typeface="Arial"/>
                        </a:rPr>
                        <a:t>Assessment</a:t>
                      </a:r>
                      <a:r>
                        <a:rPr sz="2000" b="1" spc="-35" dirty="0">
                          <a:latin typeface="Arial"/>
                          <a:cs typeface="Arial"/>
                        </a:rPr>
                        <a:t> </a:t>
                      </a:r>
                      <a:r>
                        <a:rPr sz="2000" b="1" spc="-5" dirty="0">
                          <a:latin typeface="Arial"/>
                          <a:cs typeface="Arial"/>
                        </a:rPr>
                        <a:t>Principles:</a:t>
                      </a:r>
                      <a:endParaRPr sz="2000">
                        <a:latin typeface="Arial"/>
                        <a:cs typeface="Arial"/>
                      </a:endParaRPr>
                    </a:p>
                  </a:txBody>
                  <a:tcPr marL="0" marR="0" marT="33655"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tcPr>
                </a:tc>
                <a:extLst>
                  <a:ext uri="{0D108BD9-81ED-4DB2-BD59-A6C34878D82A}">
                    <a16:rowId xmlns:a16="http://schemas.microsoft.com/office/drawing/2014/main" val="10000"/>
                  </a:ext>
                </a:extLst>
              </a:tr>
              <a:tr h="822960">
                <a:tc>
                  <a:txBody>
                    <a:bodyPr/>
                    <a:lstStyle/>
                    <a:p>
                      <a:pPr marL="377190" marR="146050" indent="-285750">
                        <a:lnSpc>
                          <a:spcPct val="99400"/>
                        </a:lnSpc>
                        <a:spcBef>
                          <a:spcPts val="365"/>
                        </a:spcBef>
                        <a:buClr>
                          <a:srgbClr val="BC8642"/>
                        </a:buClr>
                        <a:buFont typeface="Wingdings"/>
                        <a:buChar char=""/>
                        <a:tabLst>
                          <a:tab pos="376555" algn="l"/>
                          <a:tab pos="377190" algn="l"/>
                        </a:tabLst>
                      </a:pPr>
                      <a:r>
                        <a:rPr sz="1600" b="1" spc="-5" dirty="0">
                          <a:latin typeface="Arial"/>
                          <a:cs typeface="Arial"/>
                        </a:rPr>
                        <a:t>Presence or absence </a:t>
                      </a:r>
                      <a:r>
                        <a:rPr sz="1600" spc="-5" dirty="0">
                          <a:latin typeface="Arial MT"/>
                          <a:cs typeface="Arial MT"/>
                        </a:rPr>
                        <a:t>of radial pulses is </a:t>
                      </a:r>
                      <a:r>
                        <a:rPr sz="1600" dirty="0">
                          <a:latin typeface="Arial MT"/>
                          <a:cs typeface="Arial MT"/>
                        </a:rPr>
                        <a:t>a </a:t>
                      </a:r>
                      <a:r>
                        <a:rPr sz="1600" spc="-430" dirty="0">
                          <a:latin typeface="Arial MT"/>
                          <a:cs typeface="Arial MT"/>
                        </a:rPr>
                        <a:t> </a:t>
                      </a:r>
                      <a:r>
                        <a:rPr sz="1600" spc="-5" dirty="0">
                          <a:latin typeface="Arial MT"/>
                          <a:cs typeface="Arial MT"/>
                        </a:rPr>
                        <a:t>sign of</a:t>
                      </a:r>
                      <a:r>
                        <a:rPr sz="1600" spc="5" dirty="0">
                          <a:latin typeface="Arial MT"/>
                          <a:cs typeface="Arial MT"/>
                        </a:rPr>
                        <a:t> </a:t>
                      </a:r>
                      <a:r>
                        <a:rPr sz="1600" b="1" spc="-5" dirty="0">
                          <a:latin typeface="Arial"/>
                          <a:cs typeface="Arial"/>
                        </a:rPr>
                        <a:t>hypotension/shock</a:t>
                      </a:r>
                      <a:r>
                        <a:rPr sz="1600" b="1" dirty="0">
                          <a:latin typeface="Arial"/>
                          <a:cs typeface="Arial"/>
                        </a:rPr>
                        <a:t> </a:t>
                      </a:r>
                      <a:r>
                        <a:rPr sz="1600" spc="-5" dirty="0">
                          <a:latin typeface="Arial MT"/>
                          <a:cs typeface="Arial MT"/>
                        </a:rPr>
                        <a:t>and need for </a:t>
                      </a:r>
                      <a:r>
                        <a:rPr sz="1600" dirty="0">
                          <a:latin typeface="Arial MT"/>
                          <a:cs typeface="Arial MT"/>
                        </a:rPr>
                        <a:t> </a:t>
                      </a:r>
                      <a:r>
                        <a:rPr sz="1600" spc="-5" dirty="0">
                          <a:latin typeface="Arial MT"/>
                          <a:cs typeface="Arial MT"/>
                        </a:rPr>
                        <a:t>fluid resuscitation</a:t>
                      </a:r>
                      <a:endParaRPr sz="1600">
                        <a:latin typeface="Arial MT"/>
                        <a:cs typeface="Arial MT"/>
                      </a:endParaRPr>
                    </a:p>
                  </a:txBody>
                  <a:tcPr marL="0" marR="0" marT="46355"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solidFill>
                      <a:srgbClr val="FEF2CC"/>
                    </a:solidFill>
                  </a:tcPr>
                </a:tc>
                <a:extLst>
                  <a:ext uri="{0D108BD9-81ED-4DB2-BD59-A6C34878D82A}">
                    <a16:rowId xmlns:a16="http://schemas.microsoft.com/office/drawing/2014/main" val="10001"/>
                  </a:ext>
                </a:extLst>
              </a:tr>
              <a:tr h="822960">
                <a:tc>
                  <a:txBody>
                    <a:bodyPr/>
                    <a:lstStyle/>
                    <a:p>
                      <a:pPr marL="377190" marR="227329" indent="-285750">
                        <a:lnSpc>
                          <a:spcPct val="99400"/>
                        </a:lnSpc>
                        <a:spcBef>
                          <a:spcPts val="365"/>
                        </a:spcBef>
                        <a:buClr>
                          <a:srgbClr val="BC8642"/>
                        </a:buClr>
                        <a:buFont typeface="Wingdings"/>
                        <a:buChar char=""/>
                        <a:tabLst>
                          <a:tab pos="376555" algn="l"/>
                          <a:tab pos="377190" algn="l"/>
                        </a:tabLst>
                      </a:pPr>
                      <a:r>
                        <a:rPr sz="1600" b="1" spc="-5" dirty="0">
                          <a:latin typeface="Arial"/>
                          <a:cs typeface="Arial"/>
                        </a:rPr>
                        <a:t>PRACTICE </a:t>
                      </a:r>
                      <a:r>
                        <a:rPr sz="1600" spc="-5" dirty="0">
                          <a:latin typeface="Arial MT"/>
                          <a:cs typeface="Arial MT"/>
                        </a:rPr>
                        <a:t>assessing pulses on </a:t>
                      </a:r>
                      <a:r>
                        <a:rPr sz="1600" dirty="0">
                          <a:latin typeface="Arial MT"/>
                          <a:cs typeface="Arial MT"/>
                        </a:rPr>
                        <a:t>a </a:t>
                      </a:r>
                      <a:r>
                        <a:rPr sz="1600" spc="-5" dirty="0">
                          <a:latin typeface="Arial MT"/>
                          <a:cs typeface="Arial MT"/>
                        </a:rPr>
                        <a:t>variety </a:t>
                      </a:r>
                      <a:r>
                        <a:rPr sz="1600" spc="-430" dirty="0">
                          <a:latin typeface="Arial MT"/>
                          <a:cs typeface="Arial MT"/>
                        </a:rPr>
                        <a:t> </a:t>
                      </a:r>
                      <a:r>
                        <a:rPr sz="1600" spc="-5" dirty="0">
                          <a:latin typeface="Arial MT"/>
                          <a:cs typeface="Arial MT"/>
                        </a:rPr>
                        <a:t>of</a:t>
                      </a:r>
                      <a:r>
                        <a:rPr sz="1600" spc="5" dirty="0">
                          <a:latin typeface="Arial MT"/>
                          <a:cs typeface="Arial MT"/>
                        </a:rPr>
                        <a:t> </a:t>
                      </a:r>
                      <a:r>
                        <a:rPr sz="1600" spc="-5" dirty="0">
                          <a:latin typeface="Arial MT"/>
                          <a:cs typeface="Arial MT"/>
                        </a:rPr>
                        <a:t>people </a:t>
                      </a:r>
                      <a:r>
                        <a:rPr sz="1600" dirty="0">
                          <a:latin typeface="Arial MT"/>
                          <a:cs typeface="Arial MT"/>
                        </a:rPr>
                        <a:t>to</a:t>
                      </a:r>
                      <a:r>
                        <a:rPr sz="1600" spc="-5" dirty="0">
                          <a:latin typeface="Arial MT"/>
                          <a:cs typeface="Arial MT"/>
                        </a:rPr>
                        <a:t> develop techniques</a:t>
                      </a:r>
                      <a:r>
                        <a:rPr sz="1600" dirty="0">
                          <a:latin typeface="Arial MT"/>
                          <a:cs typeface="Arial MT"/>
                        </a:rPr>
                        <a:t> for </a:t>
                      </a:r>
                      <a:r>
                        <a:rPr sz="1600" spc="5" dirty="0">
                          <a:latin typeface="Arial MT"/>
                          <a:cs typeface="Arial MT"/>
                        </a:rPr>
                        <a:t> </a:t>
                      </a:r>
                      <a:r>
                        <a:rPr sz="1600" spc="-5" dirty="0">
                          <a:latin typeface="Arial MT"/>
                          <a:cs typeface="Arial MT"/>
                        </a:rPr>
                        <a:t>discovering anatomical</a:t>
                      </a:r>
                      <a:r>
                        <a:rPr sz="1600" dirty="0">
                          <a:latin typeface="Arial MT"/>
                          <a:cs typeface="Arial MT"/>
                        </a:rPr>
                        <a:t> </a:t>
                      </a:r>
                      <a:r>
                        <a:rPr sz="1600" spc="-5" dirty="0">
                          <a:latin typeface="Arial MT"/>
                          <a:cs typeface="Arial MT"/>
                        </a:rPr>
                        <a:t>variants</a:t>
                      </a:r>
                      <a:endParaRPr sz="1600">
                        <a:latin typeface="Arial MT"/>
                        <a:cs typeface="Arial MT"/>
                      </a:endParaRPr>
                    </a:p>
                  </a:txBody>
                  <a:tcPr marL="0" marR="0" marT="46355"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tcPr>
                </a:tc>
                <a:extLst>
                  <a:ext uri="{0D108BD9-81ED-4DB2-BD59-A6C34878D82A}">
                    <a16:rowId xmlns:a16="http://schemas.microsoft.com/office/drawing/2014/main" val="10002"/>
                  </a:ext>
                </a:extLst>
              </a:tr>
              <a:tr h="822960">
                <a:tc>
                  <a:txBody>
                    <a:bodyPr/>
                    <a:lstStyle/>
                    <a:p>
                      <a:pPr marL="377190" marR="288925" indent="-285750" algn="just">
                        <a:lnSpc>
                          <a:spcPct val="99400"/>
                        </a:lnSpc>
                        <a:spcBef>
                          <a:spcPts val="365"/>
                        </a:spcBef>
                        <a:buClr>
                          <a:srgbClr val="BC8642"/>
                        </a:buClr>
                        <a:buFont typeface="Wingdings"/>
                        <a:buChar char=""/>
                        <a:tabLst>
                          <a:tab pos="377190" algn="l"/>
                        </a:tabLst>
                      </a:pPr>
                      <a:r>
                        <a:rPr sz="1600" b="1" spc="-5" dirty="0">
                          <a:latin typeface="Arial"/>
                          <a:cs typeface="Arial"/>
                        </a:rPr>
                        <a:t>PRESS </a:t>
                      </a:r>
                      <a:r>
                        <a:rPr sz="1600" spc="-5" dirty="0">
                          <a:latin typeface="Arial MT"/>
                          <a:cs typeface="Arial MT"/>
                        </a:rPr>
                        <a:t>firmly at </a:t>
                      </a:r>
                      <a:r>
                        <a:rPr sz="1600" dirty="0">
                          <a:latin typeface="Arial MT"/>
                          <a:cs typeface="Arial MT"/>
                        </a:rPr>
                        <a:t>the </a:t>
                      </a:r>
                      <a:r>
                        <a:rPr sz="1600" spc="-5" dirty="0">
                          <a:latin typeface="Arial MT"/>
                          <a:cs typeface="Arial MT"/>
                        </a:rPr>
                        <a:t>pulse site, but avoid </a:t>
                      </a:r>
                      <a:r>
                        <a:rPr sz="1600" spc="-430" dirty="0">
                          <a:latin typeface="Arial MT"/>
                          <a:cs typeface="Arial MT"/>
                        </a:rPr>
                        <a:t> </a:t>
                      </a:r>
                      <a:r>
                        <a:rPr sz="1600" spc="-5" dirty="0">
                          <a:latin typeface="Arial MT"/>
                          <a:cs typeface="Arial MT"/>
                        </a:rPr>
                        <a:t>causing harm </a:t>
                      </a:r>
                      <a:r>
                        <a:rPr sz="1600" dirty="0">
                          <a:latin typeface="Arial MT"/>
                          <a:cs typeface="Arial MT"/>
                        </a:rPr>
                        <a:t>to the </a:t>
                      </a:r>
                      <a:r>
                        <a:rPr sz="1600" spc="-5" dirty="0">
                          <a:latin typeface="Arial MT"/>
                          <a:cs typeface="Arial MT"/>
                        </a:rPr>
                        <a:t>casualty by pressing </a:t>
                      </a:r>
                      <a:r>
                        <a:rPr sz="1600" spc="-430" dirty="0">
                          <a:latin typeface="Arial MT"/>
                          <a:cs typeface="Arial MT"/>
                        </a:rPr>
                        <a:t> </a:t>
                      </a:r>
                      <a:r>
                        <a:rPr sz="1600" dirty="0">
                          <a:latin typeface="Arial MT"/>
                          <a:cs typeface="Arial MT"/>
                        </a:rPr>
                        <a:t>too</a:t>
                      </a:r>
                      <a:r>
                        <a:rPr sz="1600" spc="-5" dirty="0">
                          <a:latin typeface="Arial MT"/>
                          <a:cs typeface="Arial MT"/>
                        </a:rPr>
                        <a:t> </a:t>
                      </a:r>
                      <a:r>
                        <a:rPr sz="1600" dirty="0">
                          <a:latin typeface="Arial MT"/>
                          <a:cs typeface="Arial MT"/>
                        </a:rPr>
                        <a:t>hard</a:t>
                      </a:r>
                      <a:endParaRPr sz="1600">
                        <a:latin typeface="Arial MT"/>
                        <a:cs typeface="Arial MT"/>
                      </a:endParaRPr>
                    </a:p>
                  </a:txBody>
                  <a:tcPr marL="0" marR="0" marT="46355"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solidFill>
                      <a:srgbClr val="FEF2CC"/>
                    </a:solidFill>
                  </a:tcPr>
                </a:tc>
                <a:extLst>
                  <a:ext uri="{0D108BD9-81ED-4DB2-BD59-A6C34878D82A}">
                    <a16:rowId xmlns:a16="http://schemas.microsoft.com/office/drawing/2014/main" val="10003"/>
                  </a:ext>
                </a:extLst>
              </a:tr>
              <a:tr h="822960">
                <a:tc>
                  <a:txBody>
                    <a:bodyPr/>
                    <a:lstStyle/>
                    <a:p>
                      <a:pPr marL="377190" marR="88900" indent="-285750" algn="just">
                        <a:lnSpc>
                          <a:spcPct val="99400"/>
                        </a:lnSpc>
                        <a:spcBef>
                          <a:spcPts val="365"/>
                        </a:spcBef>
                        <a:buClr>
                          <a:srgbClr val="BC8642"/>
                        </a:buClr>
                        <a:buFont typeface="Wingdings"/>
                        <a:buChar char=""/>
                        <a:tabLst>
                          <a:tab pos="377190" algn="l"/>
                        </a:tabLst>
                      </a:pPr>
                      <a:r>
                        <a:rPr sz="1600" b="1" spc="-10" dirty="0">
                          <a:latin typeface="Arial"/>
                          <a:cs typeface="Arial"/>
                        </a:rPr>
                        <a:t>DOCUMENT </a:t>
                      </a:r>
                      <a:r>
                        <a:rPr sz="1600" spc="-5" dirty="0">
                          <a:latin typeface="Arial MT"/>
                          <a:cs typeface="Arial MT"/>
                        </a:rPr>
                        <a:t>all findings and treatments on </a:t>
                      </a:r>
                      <a:r>
                        <a:rPr sz="1600" spc="-430" dirty="0">
                          <a:latin typeface="Arial MT"/>
                          <a:cs typeface="Arial MT"/>
                        </a:rPr>
                        <a:t> </a:t>
                      </a:r>
                      <a:r>
                        <a:rPr sz="1600" dirty="0">
                          <a:latin typeface="Arial MT"/>
                          <a:cs typeface="Arial MT"/>
                        </a:rPr>
                        <a:t>a </a:t>
                      </a:r>
                      <a:r>
                        <a:rPr sz="1600" spc="-5" dirty="0">
                          <a:latin typeface="Arial MT"/>
                          <a:cs typeface="Arial MT"/>
                        </a:rPr>
                        <a:t>DD Form 1380 </a:t>
                      </a:r>
                      <a:r>
                        <a:rPr sz="1600" spc="-10" dirty="0">
                          <a:latin typeface="Arial MT"/>
                          <a:cs typeface="Arial MT"/>
                        </a:rPr>
                        <a:t>TCCC </a:t>
                      </a:r>
                      <a:r>
                        <a:rPr sz="1600" spc="-5" dirty="0">
                          <a:latin typeface="Arial MT"/>
                          <a:cs typeface="Arial MT"/>
                        </a:rPr>
                        <a:t>Casualty Card and </a:t>
                      </a:r>
                      <a:r>
                        <a:rPr sz="1600" spc="-430" dirty="0">
                          <a:latin typeface="Arial MT"/>
                          <a:cs typeface="Arial MT"/>
                        </a:rPr>
                        <a:t> </a:t>
                      </a:r>
                      <a:r>
                        <a:rPr sz="1600" dirty="0">
                          <a:latin typeface="Arial MT"/>
                          <a:cs typeface="Arial MT"/>
                        </a:rPr>
                        <a:t>attach</a:t>
                      </a:r>
                      <a:r>
                        <a:rPr sz="1600" spc="-5" dirty="0">
                          <a:latin typeface="Arial MT"/>
                          <a:cs typeface="Arial MT"/>
                        </a:rPr>
                        <a:t> it</a:t>
                      </a:r>
                      <a:r>
                        <a:rPr sz="1600" spc="10" dirty="0">
                          <a:latin typeface="Arial MT"/>
                          <a:cs typeface="Arial MT"/>
                        </a:rPr>
                        <a:t> </a:t>
                      </a:r>
                      <a:r>
                        <a:rPr sz="1600" dirty="0">
                          <a:latin typeface="Arial MT"/>
                          <a:cs typeface="Arial MT"/>
                        </a:rPr>
                        <a:t>to</a:t>
                      </a:r>
                      <a:r>
                        <a:rPr sz="1600" spc="-5" dirty="0">
                          <a:latin typeface="Arial MT"/>
                          <a:cs typeface="Arial MT"/>
                        </a:rPr>
                        <a:t> </a:t>
                      </a:r>
                      <a:r>
                        <a:rPr sz="1600" dirty="0">
                          <a:latin typeface="Arial MT"/>
                          <a:cs typeface="Arial MT"/>
                        </a:rPr>
                        <a:t>the </a:t>
                      </a:r>
                      <a:r>
                        <a:rPr sz="1600" spc="-5" dirty="0">
                          <a:latin typeface="Arial MT"/>
                          <a:cs typeface="Arial MT"/>
                        </a:rPr>
                        <a:t>casualty</a:t>
                      </a:r>
                      <a:endParaRPr sz="1600">
                        <a:latin typeface="Arial MT"/>
                        <a:cs typeface="Arial MT"/>
                      </a:endParaRPr>
                    </a:p>
                  </a:txBody>
                  <a:tcPr marL="0" marR="0" marT="46355" marB="0">
                    <a:lnL w="19050">
                      <a:solidFill>
                        <a:srgbClr val="BC8642"/>
                      </a:solidFill>
                      <a:prstDash val="solid"/>
                    </a:lnL>
                    <a:lnR w="19050">
                      <a:solidFill>
                        <a:srgbClr val="BC8642"/>
                      </a:solidFill>
                      <a:prstDash val="solid"/>
                    </a:lnR>
                    <a:lnT w="19050">
                      <a:solidFill>
                        <a:srgbClr val="BC8642"/>
                      </a:solidFill>
                      <a:prstDash val="solid"/>
                    </a:lnT>
                    <a:lnB w="19050">
                      <a:solidFill>
                        <a:srgbClr val="BC8642"/>
                      </a:solidFill>
                      <a:prstDash val="solid"/>
                    </a:lnB>
                  </a:tcPr>
                </a:tc>
                <a:extLst>
                  <a:ext uri="{0D108BD9-81ED-4DB2-BD59-A6C34878D82A}">
                    <a16:rowId xmlns:a16="http://schemas.microsoft.com/office/drawing/2014/main" val="10004"/>
                  </a:ext>
                </a:extLst>
              </a:tr>
            </a:tbl>
          </a:graphicData>
        </a:graphic>
      </p:graphicFrame>
      <p:sp>
        <p:nvSpPr>
          <p:cNvPr id="6" name="object 6"/>
          <p:cNvSpPr txBox="1"/>
          <p:nvPr/>
        </p:nvSpPr>
        <p:spPr>
          <a:xfrm>
            <a:off x="695515" y="1452371"/>
            <a:ext cx="2677795" cy="939800"/>
          </a:xfrm>
          <a:prstGeom prst="rect">
            <a:avLst/>
          </a:prstGeom>
        </p:spPr>
        <p:txBody>
          <a:bodyPr vert="horz" wrap="square" lIns="0" tIns="12700" rIns="0" bIns="0" rtlCol="0">
            <a:spAutoFit/>
          </a:bodyPr>
          <a:lstStyle/>
          <a:p>
            <a:pPr marL="12700" marR="5080">
              <a:lnSpc>
                <a:spcPct val="100000"/>
              </a:lnSpc>
              <a:spcBef>
                <a:spcPts val="100"/>
              </a:spcBef>
            </a:pPr>
            <a:r>
              <a:rPr sz="2000" b="1" spc="-5" dirty="0">
                <a:latin typeface="Arial"/>
                <a:cs typeface="Arial"/>
              </a:rPr>
              <a:t>Radial arteries </a:t>
            </a:r>
            <a:r>
              <a:rPr sz="2000" spc="-5" dirty="0">
                <a:latin typeface="Arial MT"/>
                <a:cs typeface="Arial MT"/>
              </a:rPr>
              <a:t>are the </a:t>
            </a:r>
            <a:r>
              <a:rPr sz="2000" spc="-545" dirty="0">
                <a:latin typeface="Arial MT"/>
                <a:cs typeface="Arial MT"/>
              </a:rPr>
              <a:t> </a:t>
            </a:r>
            <a:r>
              <a:rPr sz="2000" spc="-5" dirty="0">
                <a:latin typeface="Arial MT"/>
                <a:cs typeface="Arial MT"/>
              </a:rPr>
              <a:t>preferred </a:t>
            </a:r>
            <a:r>
              <a:rPr sz="2000" dirty="0">
                <a:latin typeface="Arial MT"/>
                <a:cs typeface="Arial MT"/>
              </a:rPr>
              <a:t>pulse </a:t>
            </a:r>
            <a:r>
              <a:rPr sz="2000" spc="5" dirty="0">
                <a:latin typeface="Arial MT"/>
                <a:cs typeface="Arial MT"/>
              </a:rPr>
              <a:t> </a:t>
            </a:r>
            <a:r>
              <a:rPr sz="2000" spc="-5" dirty="0">
                <a:latin typeface="Arial MT"/>
                <a:cs typeface="Arial MT"/>
              </a:rPr>
              <a:t>assessment</a:t>
            </a:r>
            <a:r>
              <a:rPr sz="2000" spc="-30" dirty="0">
                <a:latin typeface="Arial MT"/>
                <a:cs typeface="Arial MT"/>
              </a:rPr>
              <a:t> </a:t>
            </a:r>
            <a:r>
              <a:rPr sz="2000" spc="-5" dirty="0">
                <a:latin typeface="Arial MT"/>
                <a:cs typeface="Arial MT"/>
              </a:rPr>
              <a:t>site</a:t>
            </a:r>
            <a:r>
              <a:rPr sz="2000" spc="-20" dirty="0">
                <a:latin typeface="Arial MT"/>
                <a:cs typeface="Arial MT"/>
              </a:rPr>
              <a:t> </a:t>
            </a:r>
            <a:r>
              <a:rPr sz="2000" dirty="0">
                <a:latin typeface="Arial MT"/>
                <a:cs typeface="Arial MT"/>
              </a:rPr>
              <a:t>in</a:t>
            </a:r>
            <a:r>
              <a:rPr sz="2000" spc="-20" dirty="0">
                <a:latin typeface="Arial MT"/>
                <a:cs typeface="Arial MT"/>
              </a:rPr>
              <a:t> </a:t>
            </a:r>
            <a:r>
              <a:rPr sz="2000" dirty="0">
                <a:latin typeface="Arial MT"/>
                <a:cs typeface="Arial MT"/>
              </a:rPr>
              <a:t>TFC</a:t>
            </a:r>
            <a:endParaRPr sz="2000">
              <a:latin typeface="Arial MT"/>
              <a:cs typeface="Arial MT"/>
            </a:endParaRPr>
          </a:p>
        </p:txBody>
      </p:sp>
      <p:sp>
        <p:nvSpPr>
          <p:cNvPr id="7" name="object 7"/>
          <p:cNvSpPr/>
          <p:nvPr/>
        </p:nvSpPr>
        <p:spPr>
          <a:xfrm>
            <a:off x="542885" y="1487605"/>
            <a:ext cx="0" cy="868680"/>
          </a:xfrm>
          <a:custGeom>
            <a:avLst/>
            <a:gdLst/>
            <a:ahLst/>
            <a:cxnLst/>
            <a:rect l="l" t="t" r="r" b="b"/>
            <a:pathLst>
              <a:path h="868680">
                <a:moveTo>
                  <a:pt x="1" y="868680"/>
                </a:moveTo>
                <a:lnTo>
                  <a:pt x="0" y="0"/>
                </a:lnTo>
              </a:path>
            </a:pathLst>
          </a:custGeom>
          <a:ln w="101600">
            <a:solidFill>
              <a:srgbClr val="CD9147"/>
            </a:solidFill>
          </a:ln>
        </p:spPr>
        <p:txBody>
          <a:bodyPr wrap="square" lIns="0" tIns="0" rIns="0" bIns="0" rtlCol="0"/>
          <a:lstStyle/>
          <a:p>
            <a:endParaRPr/>
          </a:p>
        </p:txBody>
      </p:sp>
      <p:grpSp>
        <p:nvGrpSpPr>
          <p:cNvPr id="8" name="object 8"/>
          <p:cNvGrpSpPr/>
          <p:nvPr/>
        </p:nvGrpSpPr>
        <p:grpSpPr>
          <a:xfrm>
            <a:off x="7398187" y="5264815"/>
            <a:ext cx="4377055" cy="1092200"/>
            <a:chOff x="7398187" y="5264815"/>
            <a:chExt cx="4377055" cy="1092200"/>
          </a:xfrm>
        </p:grpSpPr>
        <p:sp>
          <p:nvSpPr>
            <p:cNvPr id="9" name="object 9"/>
            <p:cNvSpPr/>
            <p:nvPr/>
          </p:nvSpPr>
          <p:spPr>
            <a:xfrm>
              <a:off x="7407712" y="5274340"/>
              <a:ext cx="4358005" cy="1073150"/>
            </a:xfrm>
            <a:custGeom>
              <a:avLst/>
              <a:gdLst/>
              <a:ahLst/>
              <a:cxnLst/>
              <a:rect l="l" t="t" r="r" b="b"/>
              <a:pathLst>
                <a:path w="4358005" h="1073150">
                  <a:moveTo>
                    <a:pt x="4178853" y="0"/>
                  </a:moveTo>
                  <a:lnTo>
                    <a:pt x="178795" y="0"/>
                  </a:lnTo>
                  <a:lnTo>
                    <a:pt x="131264" y="6386"/>
                  </a:lnTo>
                  <a:lnTo>
                    <a:pt x="88553" y="24410"/>
                  </a:lnTo>
                  <a:lnTo>
                    <a:pt x="52367" y="52367"/>
                  </a:lnTo>
                  <a:lnTo>
                    <a:pt x="24410" y="88553"/>
                  </a:lnTo>
                  <a:lnTo>
                    <a:pt x="6386" y="131263"/>
                  </a:lnTo>
                  <a:lnTo>
                    <a:pt x="0" y="178794"/>
                  </a:lnTo>
                  <a:lnTo>
                    <a:pt x="0" y="893957"/>
                  </a:lnTo>
                  <a:lnTo>
                    <a:pt x="6386" y="941487"/>
                  </a:lnTo>
                  <a:lnTo>
                    <a:pt x="24410" y="984198"/>
                  </a:lnTo>
                  <a:lnTo>
                    <a:pt x="52367" y="1020384"/>
                  </a:lnTo>
                  <a:lnTo>
                    <a:pt x="88553" y="1048341"/>
                  </a:lnTo>
                  <a:lnTo>
                    <a:pt x="131264" y="1066365"/>
                  </a:lnTo>
                  <a:lnTo>
                    <a:pt x="178795" y="1072752"/>
                  </a:lnTo>
                  <a:lnTo>
                    <a:pt x="4178853" y="1072752"/>
                  </a:lnTo>
                  <a:lnTo>
                    <a:pt x="4226384" y="1066365"/>
                  </a:lnTo>
                  <a:lnTo>
                    <a:pt x="4269095" y="1048341"/>
                  </a:lnTo>
                  <a:lnTo>
                    <a:pt x="4305281" y="1020384"/>
                  </a:lnTo>
                  <a:lnTo>
                    <a:pt x="4333238" y="984198"/>
                  </a:lnTo>
                  <a:lnTo>
                    <a:pt x="4351262" y="941487"/>
                  </a:lnTo>
                  <a:lnTo>
                    <a:pt x="4357649" y="893957"/>
                  </a:lnTo>
                  <a:lnTo>
                    <a:pt x="4357649" y="178794"/>
                  </a:lnTo>
                  <a:lnTo>
                    <a:pt x="4351262" y="131263"/>
                  </a:lnTo>
                  <a:lnTo>
                    <a:pt x="4333238" y="88553"/>
                  </a:lnTo>
                  <a:lnTo>
                    <a:pt x="4305281" y="52367"/>
                  </a:lnTo>
                  <a:lnTo>
                    <a:pt x="4269095" y="24410"/>
                  </a:lnTo>
                  <a:lnTo>
                    <a:pt x="4226384" y="6386"/>
                  </a:lnTo>
                  <a:lnTo>
                    <a:pt x="4178853" y="0"/>
                  </a:lnTo>
                  <a:close/>
                </a:path>
              </a:pathLst>
            </a:custGeom>
            <a:solidFill>
              <a:srgbClr val="EFE2BC"/>
            </a:solidFill>
          </p:spPr>
          <p:txBody>
            <a:bodyPr wrap="square" lIns="0" tIns="0" rIns="0" bIns="0" rtlCol="0"/>
            <a:lstStyle/>
            <a:p>
              <a:endParaRPr/>
            </a:p>
          </p:txBody>
        </p:sp>
        <p:sp>
          <p:nvSpPr>
            <p:cNvPr id="10" name="object 10"/>
            <p:cNvSpPr/>
            <p:nvPr/>
          </p:nvSpPr>
          <p:spPr>
            <a:xfrm>
              <a:off x="7407712" y="5274340"/>
              <a:ext cx="4358005" cy="1073150"/>
            </a:xfrm>
            <a:custGeom>
              <a:avLst/>
              <a:gdLst/>
              <a:ahLst/>
              <a:cxnLst/>
              <a:rect l="l" t="t" r="r" b="b"/>
              <a:pathLst>
                <a:path w="4358005" h="1073150">
                  <a:moveTo>
                    <a:pt x="0" y="178795"/>
                  </a:moveTo>
                  <a:lnTo>
                    <a:pt x="6386" y="131264"/>
                  </a:lnTo>
                  <a:lnTo>
                    <a:pt x="24410" y="88553"/>
                  </a:lnTo>
                  <a:lnTo>
                    <a:pt x="52367" y="52367"/>
                  </a:lnTo>
                  <a:lnTo>
                    <a:pt x="88553" y="24410"/>
                  </a:lnTo>
                  <a:lnTo>
                    <a:pt x="131264" y="6386"/>
                  </a:lnTo>
                  <a:lnTo>
                    <a:pt x="178795" y="0"/>
                  </a:lnTo>
                  <a:lnTo>
                    <a:pt x="4178854" y="0"/>
                  </a:lnTo>
                  <a:lnTo>
                    <a:pt x="4226384" y="6386"/>
                  </a:lnTo>
                  <a:lnTo>
                    <a:pt x="4269095" y="24410"/>
                  </a:lnTo>
                  <a:lnTo>
                    <a:pt x="4305281" y="52367"/>
                  </a:lnTo>
                  <a:lnTo>
                    <a:pt x="4333238" y="88553"/>
                  </a:lnTo>
                  <a:lnTo>
                    <a:pt x="4351262" y="131264"/>
                  </a:lnTo>
                  <a:lnTo>
                    <a:pt x="4357649" y="178795"/>
                  </a:lnTo>
                  <a:lnTo>
                    <a:pt x="4357649" y="893957"/>
                  </a:lnTo>
                  <a:lnTo>
                    <a:pt x="4351262" y="941488"/>
                  </a:lnTo>
                  <a:lnTo>
                    <a:pt x="4333238" y="984199"/>
                  </a:lnTo>
                  <a:lnTo>
                    <a:pt x="4305281" y="1020385"/>
                  </a:lnTo>
                  <a:lnTo>
                    <a:pt x="4269095" y="1048342"/>
                  </a:lnTo>
                  <a:lnTo>
                    <a:pt x="4226384" y="1066366"/>
                  </a:lnTo>
                  <a:lnTo>
                    <a:pt x="4178854" y="1072753"/>
                  </a:lnTo>
                  <a:lnTo>
                    <a:pt x="178795" y="1072753"/>
                  </a:lnTo>
                  <a:lnTo>
                    <a:pt x="131264" y="1066366"/>
                  </a:lnTo>
                  <a:lnTo>
                    <a:pt x="88553" y="1048342"/>
                  </a:lnTo>
                  <a:lnTo>
                    <a:pt x="52367" y="1020385"/>
                  </a:lnTo>
                  <a:lnTo>
                    <a:pt x="24410" y="984199"/>
                  </a:lnTo>
                  <a:lnTo>
                    <a:pt x="6386" y="941488"/>
                  </a:lnTo>
                  <a:lnTo>
                    <a:pt x="0" y="893957"/>
                  </a:lnTo>
                  <a:lnTo>
                    <a:pt x="0" y="178795"/>
                  </a:lnTo>
                  <a:close/>
                </a:path>
              </a:pathLst>
            </a:custGeom>
            <a:ln w="19050">
              <a:solidFill>
                <a:srgbClr val="BC8642"/>
              </a:solidFill>
            </a:ln>
          </p:spPr>
          <p:txBody>
            <a:bodyPr wrap="square" lIns="0" tIns="0" rIns="0" bIns="0" rtlCol="0"/>
            <a:lstStyle/>
            <a:p>
              <a:endParaRPr/>
            </a:p>
          </p:txBody>
        </p:sp>
      </p:grpSp>
      <p:sp>
        <p:nvSpPr>
          <p:cNvPr id="11" name="object 11"/>
          <p:cNvSpPr txBox="1"/>
          <p:nvPr/>
        </p:nvSpPr>
        <p:spPr>
          <a:xfrm>
            <a:off x="7505133" y="5406644"/>
            <a:ext cx="4178935" cy="848360"/>
          </a:xfrm>
          <a:prstGeom prst="rect">
            <a:avLst/>
          </a:prstGeom>
        </p:spPr>
        <p:txBody>
          <a:bodyPr vert="horz" wrap="square" lIns="0" tIns="26670" rIns="0" bIns="0" rtlCol="0">
            <a:spAutoFit/>
          </a:bodyPr>
          <a:lstStyle/>
          <a:p>
            <a:pPr marL="12700" marR="5080" algn="ctr">
              <a:lnSpc>
                <a:spcPts val="2110"/>
              </a:lnSpc>
              <a:spcBef>
                <a:spcPts val="210"/>
              </a:spcBef>
            </a:pPr>
            <a:r>
              <a:rPr sz="1800" b="1" spc="-5" dirty="0">
                <a:latin typeface="Arial"/>
                <a:cs typeface="Arial"/>
              </a:rPr>
              <a:t>Using</a:t>
            </a:r>
            <a:r>
              <a:rPr sz="1800" b="1" spc="-10" dirty="0">
                <a:latin typeface="Arial"/>
                <a:cs typeface="Arial"/>
              </a:rPr>
              <a:t> </a:t>
            </a:r>
            <a:r>
              <a:rPr sz="1800" b="1" dirty="0">
                <a:latin typeface="Arial"/>
                <a:cs typeface="Arial"/>
              </a:rPr>
              <a:t>a</a:t>
            </a:r>
            <a:r>
              <a:rPr sz="1800" b="1" spc="-15" dirty="0">
                <a:latin typeface="Arial"/>
                <a:cs typeface="Arial"/>
              </a:rPr>
              <a:t> </a:t>
            </a:r>
            <a:r>
              <a:rPr sz="1800" b="1" dirty="0">
                <a:latin typeface="Arial"/>
                <a:cs typeface="Arial"/>
              </a:rPr>
              <a:t>timing</a:t>
            </a:r>
            <a:r>
              <a:rPr sz="1800" b="1" spc="-10" dirty="0">
                <a:latin typeface="Arial"/>
                <a:cs typeface="Arial"/>
              </a:rPr>
              <a:t> </a:t>
            </a:r>
            <a:r>
              <a:rPr sz="1800" b="1" spc="-5" dirty="0">
                <a:latin typeface="Arial"/>
                <a:cs typeface="Arial"/>
              </a:rPr>
              <a:t>device:</a:t>
            </a:r>
            <a:r>
              <a:rPr sz="1800" b="1" spc="-10" dirty="0">
                <a:latin typeface="Arial"/>
                <a:cs typeface="Arial"/>
              </a:rPr>
              <a:t> </a:t>
            </a:r>
            <a:r>
              <a:rPr sz="1800" b="1" dirty="0">
                <a:latin typeface="Arial"/>
                <a:cs typeface="Arial"/>
              </a:rPr>
              <a:t>Count</a:t>
            </a:r>
            <a:r>
              <a:rPr sz="1800" b="1" spc="-15" dirty="0">
                <a:latin typeface="Arial"/>
                <a:cs typeface="Arial"/>
              </a:rPr>
              <a:t> </a:t>
            </a:r>
            <a:r>
              <a:rPr sz="1800" dirty="0">
                <a:latin typeface="Arial MT"/>
                <a:cs typeface="Arial MT"/>
              </a:rPr>
              <a:t>the</a:t>
            </a:r>
            <a:r>
              <a:rPr sz="1800" spc="-10" dirty="0">
                <a:latin typeface="Arial MT"/>
                <a:cs typeface="Arial MT"/>
              </a:rPr>
              <a:t> </a:t>
            </a:r>
            <a:r>
              <a:rPr sz="1800" spc="-5" dirty="0">
                <a:latin typeface="Arial MT"/>
                <a:cs typeface="Arial MT"/>
              </a:rPr>
              <a:t>radial </a:t>
            </a:r>
            <a:r>
              <a:rPr sz="1800" spc="-484" dirty="0">
                <a:latin typeface="Arial MT"/>
                <a:cs typeface="Arial MT"/>
              </a:rPr>
              <a:t> </a:t>
            </a:r>
            <a:r>
              <a:rPr sz="1800" spc="-5" dirty="0">
                <a:latin typeface="Arial MT"/>
                <a:cs typeface="Arial MT"/>
              </a:rPr>
              <a:t>pulse</a:t>
            </a:r>
            <a:r>
              <a:rPr sz="1800" spc="-10" dirty="0">
                <a:latin typeface="Arial MT"/>
                <a:cs typeface="Arial MT"/>
              </a:rPr>
              <a:t> </a:t>
            </a:r>
            <a:r>
              <a:rPr sz="1800" spc="-5" dirty="0">
                <a:latin typeface="Arial MT"/>
                <a:cs typeface="Arial MT"/>
              </a:rPr>
              <a:t>bpm for</a:t>
            </a:r>
            <a:r>
              <a:rPr sz="1800" spc="-10" dirty="0">
                <a:latin typeface="Arial MT"/>
                <a:cs typeface="Arial MT"/>
              </a:rPr>
              <a:t> </a:t>
            </a:r>
            <a:r>
              <a:rPr sz="1800" b="1" spc="-5" dirty="0">
                <a:latin typeface="Arial"/>
                <a:cs typeface="Arial"/>
              </a:rPr>
              <a:t>15</a:t>
            </a:r>
            <a:r>
              <a:rPr sz="1800" b="1" spc="-10" dirty="0">
                <a:latin typeface="Arial"/>
                <a:cs typeface="Arial"/>
              </a:rPr>
              <a:t> </a:t>
            </a:r>
            <a:r>
              <a:rPr sz="1800" b="1" spc="-5" dirty="0">
                <a:latin typeface="Arial"/>
                <a:cs typeface="Arial"/>
              </a:rPr>
              <a:t>secs </a:t>
            </a:r>
            <a:r>
              <a:rPr sz="1800" dirty="0">
                <a:latin typeface="Arial MT"/>
                <a:cs typeface="Arial MT"/>
              </a:rPr>
              <a:t>x</a:t>
            </a:r>
            <a:r>
              <a:rPr sz="1800" spc="-10" dirty="0">
                <a:latin typeface="Arial MT"/>
                <a:cs typeface="Arial MT"/>
              </a:rPr>
              <a:t> </a:t>
            </a:r>
            <a:r>
              <a:rPr sz="1800" spc="-5" dirty="0">
                <a:latin typeface="Arial MT"/>
                <a:cs typeface="Arial MT"/>
              </a:rPr>
              <a:t>(</a:t>
            </a:r>
            <a:r>
              <a:rPr sz="1800" b="1" spc="-5" dirty="0">
                <a:latin typeface="Arial"/>
                <a:cs typeface="Arial"/>
              </a:rPr>
              <a:t>multiply</a:t>
            </a:r>
            <a:r>
              <a:rPr sz="1800" spc="-5" dirty="0">
                <a:latin typeface="Arial MT"/>
                <a:cs typeface="Arial MT"/>
              </a:rPr>
              <a:t>) by</a:t>
            </a:r>
            <a:r>
              <a:rPr sz="1800" spc="-10" dirty="0">
                <a:latin typeface="Arial MT"/>
                <a:cs typeface="Arial MT"/>
              </a:rPr>
              <a:t> </a:t>
            </a:r>
            <a:r>
              <a:rPr sz="1800" b="1" dirty="0">
                <a:latin typeface="Arial"/>
                <a:cs typeface="Arial"/>
              </a:rPr>
              <a:t>4</a:t>
            </a:r>
            <a:endParaRPr sz="1800">
              <a:latin typeface="Arial"/>
              <a:cs typeface="Arial"/>
            </a:endParaRPr>
          </a:p>
          <a:p>
            <a:pPr algn="ctr">
              <a:lnSpc>
                <a:spcPts val="2150"/>
              </a:lnSpc>
            </a:pPr>
            <a:r>
              <a:rPr sz="1800" dirty="0">
                <a:latin typeface="Arial MT"/>
                <a:cs typeface="Arial MT"/>
              </a:rPr>
              <a:t>=</a:t>
            </a:r>
            <a:r>
              <a:rPr sz="1800" spc="-15" dirty="0">
                <a:latin typeface="Arial MT"/>
                <a:cs typeface="Arial MT"/>
              </a:rPr>
              <a:t> </a:t>
            </a:r>
            <a:r>
              <a:rPr sz="1800" spc="-5" dirty="0">
                <a:latin typeface="Arial MT"/>
                <a:cs typeface="Arial MT"/>
              </a:rPr>
              <a:t>casualty’s</a:t>
            </a:r>
            <a:r>
              <a:rPr sz="1800" spc="-10" dirty="0">
                <a:latin typeface="Arial MT"/>
                <a:cs typeface="Arial MT"/>
              </a:rPr>
              <a:t> </a:t>
            </a:r>
            <a:r>
              <a:rPr sz="1800" spc="-5" dirty="0">
                <a:latin typeface="Arial MT"/>
                <a:cs typeface="Arial MT"/>
              </a:rPr>
              <a:t>pulse</a:t>
            </a:r>
            <a:r>
              <a:rPr sz="1800" spc="-10" dirty="0">
                <a:latin typeface="Arial MT"/>
                <a:cs typeface="Arial MT"/>
              </a:rPr>
              <a:t> </a:t>
            </a:r>
            <a:r>
              <a:rPr sz="1800" spc="-5" dirty="0">
                <a:latin typeface="Arial MT"/>
                <a:cs typeface="Arial MT"/>
              </a:rPr>
              <a:t>rate</a:t>
            </a:r>
            <a:r>
              <a:rPr sz="1800" spc="-15" dirty="0">
                <a:latin typeface="Arial MT"/>
                <a:cs typeface="Arial MT"/>
              </a:rPr>
              <a:t> </a:t>
            </a:r>
            <a:r>
              <a:rPr sz="1800" dirty="0">
                <a:latin typeface="Arial MT"/>
                <a:cs typeface="Arial MT"/>
              </a:rPr>
              <a:t>in</a:t>
            </a:r>
            <a:r>
              <a:rPr sz="1800" spc="-10" dirty="0">
                <a:latin typeface="Arial MT"/>
                <a:cs typeface="Arial MT"/>
              </a:rPr>
              <a:t> </a:t>
            </a:r>
            <a:r>
              <a:rPr sz="1800" spc="-5" dirty="0">
                <a:latin typeface="Arial MT"/>
                <a:cs typeface="Arial MT"/>
              </a:rPr>
              <a:t>bpm</a:t>
            </a:r>
            <a:endParaRPr sz="1800">
              <a:latin typeface="Arial MT"/>
              <a:cs typeface="Arial MT"/>
            </a:endParaRPr>
          </a:p>
        </p:txBody>
      </p:sp>
      <p:grpSp>
        <p:nvGrpSpPr>
          <p:cNvPr id="12" name="object 12"/>
          <p:cNvGrpSpPr/>
          <p:nvPr/>
        </p:nvGrpSpPr>
        <p:grpSpPr>
          <a:xfrm>
            <a:off x="545591" y="1429511"/>
            <a:ext cx="6334125" cy="5172710"/>
            <a:chOff x="545591" y="1429511"/>
            <a:chExt cx="6334125" cy="5172710"/>
          </a:xfrm>
        </p:grpSpPr>
        <p:pic>
          <p:nvPicPr>
            <p:cNvPr id="13" name="object 13"/>
            <p:cNvPicPr/>
            <p:nvPr/>
          </p:nvPicPr>
          <p:blipFill>
            <a:blip r:embed="rId5" cstate="print"/>
            <a:stretch>
              <a:fillRect/>
            </a:stretch>
          </p:blipFill>
          <p:spPr>
            <a:xfrm>
              <a:off x="3069336" y="1487423"/>
              <a:ext cx="2273808" cy="5114544"/>
            </a:xfrm>
            <a:prstGeom prst="rect">
              <a:avLst/>
            </a:prstGeom>
          </p:spPr>
        </p:pic>
        <p:sp>
          <p:nvSpPr>
            <p:cNvPr id="14" name="object 14"/>
            <p:cNvSpPr/>
            <p:nvPr/>
          </p:nvSpPr>
          <p:spPr>
            <a:xfrm>
              <a:off x="1925476" y="3572097"/>
              <a:ext cx="1560195" cy="280035"/>
            </a:xfrm>
            <a:custGeom>
              <a:avLst/>
              <a:gdLst/>
              <a:ahLst/>
              <a:cxnLst/>
              <a:rect l="l" t="t" r="r" b="b"/>
              <a:pathLst>
                <a:path w="1560195" h="280035">
                  <a:moveTo>
                    <a:pt x="1429107" y="227443"/>
                  </a:moveTo>
                  <a:lnTo>
                    <a:pt x="1429379" y="231237"/>
                  </a:lnTo>
                  <a:lnTo>
                    <a:pt x="1440855" y="254077"/>
                  </a:lnTo>
                  <a:lnTo>
                    <a:pt x="1460057" y="270947"/>
                  </a:lnTo>
                  <a:lnTo>
                    <a:pt x="1485132" y="279446"/>
                  </a:lnTo>
                  <a:lnTo>
                    <a:pt x="1511541" y="277552"/>
                  </a:lnTo>
                  <a:lnTo>
                    <a:pt x="1534380" y="266076"/>
                  </a:lnTo>
                  <a:lnTo>
                    <a:pt x="1551250" y="246873"/>
                  </a:lnTo>
                  <a:lnTo>
                    <a:pt x="1555154" y="235357"/>
                  </a:lnTo>
                  <a:lnTo>
                    <a:pt x="1490789" y="235357"/>
                  </a:lnTo>
                  <a:lnTo>
                    <a:pt x="1429107" y="227443"/>
                  </a:lnTo>
                  <a:close/>
                </a:path>
                <a:path w="1560195" h="280035">
                  <a:moveTo>
                    <a:pt x="1434763" y="183355"/>
                  </a:moveTo>
                  <a:lnTo>
                    <a:pt x="1427485" y="204828"/>
                  </a:lnTo>
                  <a:lnTo>
                    <a:pt x="1429107" y="227443"/>
                  </a:lnTo>
                  <a:lnTo>
                    <a:pt x="1490789" y="235357"/>
                  </a:lnTo>
                  <a:lnTo>
                    <a:pt x="1496446" y="191269"/>
                  </a:lnTo>
                  <a:lnTo>
                    <a:pt x="1434763" y="183355"/>
                  </a:lnTo>
                  <a:close/>
                </a:path>
                <a:path w="1560195" h="280035">
                  <a:moveTo>
                    <a:pt x="1502102" y="147180"/>
                  </a:moveTo>
                  <a:lnTo>
                    <a:pt x="1475694" y="149074"/>
                  </a:lnTo>
                  <a:lnTo>
                    <a:pt x="1452854" y="160550"/>
                  </a:lnTo>
                  <a:lnTo>
                    <a:pt x="1435984" y="179753"/>
                  </a:lnTo>
                  <a:lnTo>
                    <a:pt x="1434763" y="183355"/>
                  </a:lnTo>
                  <a:lnTo>
                    <a:pt x="1496446" y="191269"/>
                  </a:lnTo>
                  <a:lnTo>
                    <a:pt x="1490789" y="235357"/>
                  </a:lnTo>
                  <a:lnTo>
                    <a:pt x="1555154" y="235357"/>
                  </a:lnTo>
                  <a:lnTo>
                    <a:pt x="1559750" y="221797"/>
                  </a:lnTo>
                  <a:lnTo>
                    <a:pt x="1557856" y="195389"/>
                  </a:lnTo>
                  <a:lnTo>
                    <a:pt x="1546380" y="172549"/>
                  </a:lnTo>
                  <a:lnTo>
                    <a:pt x="1527177" y="155680"/>
                  </a:lnTo>
                  <a:lnTo>
                    <a:pt x="1502102" y="147180"/>
                  </a:lnTo>
                  <a:close/>
                </a:path>
                <a:path w="1560195" h="280035">
                  <a:moveTo>
                    <a:pt x="5656" y="0"/>
                  </a:moveTo>
                  <a:lnTo>
                    <a:pt x="0" y="44089"/>
                  </a:lnTo>
                  <a:lnTo>
                    <a:pt x="1429107" y="227443"/>
                  </a:lnTo>
                  <a:lnTo>
                    <a:pt x="1427485" y="204828"/>
                  </a:lnTo>
                  <a:lnTo>
                    <a:pt x="1434763" y="183355"/>
                  </a:lnTo>
                  <a:lnTo>
                    <a:pt x="5656" y="0"/>
                  </a:lnTo>
                  <a:close/>
                </a:path>
              </a:pathLst>
            </a:custGeom>
            <a:solidFill>
              <a:srgbClr val="C00000"/>
            </a:solidFill>
          </p:spPr>
          <p:txBody>
            <a:bodyPr wrap="square" lIns="0" tIns="0" rIns="0" bIns="0" rtlCol="0"/>
            <a:lstStyle/>
            <a:p>
              <a:endParaRPr/>
            </a:p>
          </p:txBody>
        </p:sp>
        <p:pic>
          <p:nvPicPr>
            <p:cNvPr id="15" name="object 15"/>
            <p:cNvPicPr/>
            <p:nvPr/>
          </p:nvPicPr>
          <p:blipFill>
            <a:blip r:embed="rId6" cstate="print"/>
            <a:stretch>
              <a:fillRect/>
            </a:stretch>
          </p:blipFill>
          <p:spPr>
            <a:xfrm>
              <a:off x="545591" y="2737103"/>
              <a:ext cx="1456944" cy="1560576"/>
            </a:xfrm>
            <a:prstGeom prst="rect">
              <a:avLst/>
            </a:prstGeom>
          </p:spPr>
        </p:pic>
        <p:sp>
          <p:nvSpPr>
            <p:cNvPr id="16" name="object 16"/>
            <p:cNvSpPr/>
            <p:nvPr/>
          </p:nvSpPr>
          <p:spPr>
            <a:xfrm>
              <a:off x="1936111" y="5395027"/>
              <a:ext cx="1909445" cy="901700"/>
            </a:xfrm>
            <a:custGeom>
              <a:avLst/>
              <a:gdLst/>
              <a:ahLst/>
              <a:cxnLst/>
              <a:rect l="l" t="t" r="r" b="b"/>
              <a:pathLst>
                <a:path w="1909445" h="901700">
                  <a:moveTo>
                    <a:pt x="1814701" y="849753"/>
                  </a:moveTo>
                  <a:lnTo>
                    <a:pt x="1826741" y="885938"/>
                  </a:lnTo>
                  <a:lnTo>
                    <a:pt x="1860522" y="901217"/>
                  </a:lnTo>
                  <a:lnTo>
                    <a:pt x="1878521" y="898157"/>
                  </a:lnTo>
                  <a:lnTo>
                    <a:pt x="1894059" y="888570"/>
                  </a:lnTo>
                  <a:lnTo>
                    <a:pt x="1905109" y="873222"/>
                  </a:lnTo>
                  <a:lnTo>
                    <a:pt x="1906293" y="868059"/>
                  </a:lnTo>
                  <a:lnTo>
                    <a:pt x="1855174" y="868059"/>
                  </a:lnTo>
                  <a:lnTo>
                    <a:pt x="1814701" y="849753"/>
                  </a:lnTo>
                  <a:close/>
                </a:path>
                <a:path w="1909445" h="901700">
                  <a:moveTo>
                    <a:pt x="1827786" y="820824"/>
                  </a:moveTo>
                  <a:lnTo>
                    <a:pt x="1818323" y="833968"/>
                  </a:lnTo>
                  <a:lnTo>
                    <a:pt x="1814701" y="849753"/>
                  </a:lnTo>
                  <a:lnTo>
                    <a:pt x="1855174" y="868059"/>
                  </a:lnTo>
                  <a:lnTo>
                    <a:pt x="1868258" y="839131"/>
                  </a:lnTo>
                  <a:lnTo>
                    <a:pt x="1827786" y="820824"/>
                  </a:lnTo>
                  <a:close/>
                </a:path>
                <a:path w="1909445" h="901700">
                  <a:moveTo>
                    <a:pt x="1862911" y="805973"/>
                  </a:moveTo>
                  <a:lnTo>
                    <a:pt x="1844912" y="809033"/>
                  </a:lnTo>
                  <a:lnTo>
                    <a:pt x="1829374" y="818620"/>
                  </a:lnTo>
                  <a:lnTo>
                    <a:pt x="1827786" y="820824"/>
                  </a:lnTo>
                  <a:lnTo>
                    <a:pt x="1868258" y="839131"/>
                  </a:lnTo>
                  <a:lnTo>
                    <a:pt x="1855174" y="868059"/>
                  </a:lnTo>
                  <a:lnTo>
                    <a:pt x="1906293" y="868059"/>
                  </a:lnTo>
                  <a:lnTo>
                    <a:pt x="1909338" y="854790"/>
                  </a:lnTo>
                  <a:lnTo>
                    <a:pt x="1906278" y="836790"/>
                  </a:lnTo>
                  <a:lnTo>
                    <a:pt x="1896691" y="821252"/>
                  </a:lnTo>
                  <a:lnTo>
                    <a:pt x="1881343" y="810202"/>
                  </a:lnTo>
                  <a:lnTo>
                    <a:pt x="1862911" y="805973"/>
                  </a:lnTo>
                  <a:close/>
                </a:path>
                <a:path w="1909445" h="901700">
                  <a:moveTo>
                    <a:pt x="13084" y="0"/>
                  </a:moveTo>
                  <a:lnTo>
                    <a:pt x="0" y="28928"/>
                  </a:lnTo>
                  <a:lnTo>
                    <a:pt x="1814701" y="849753"/>
                  </a:lnTo>
                  <a:lnTo>
                    <a:pt x="1818323" y="833968"/>
                  </a:lnTo>
                  <a:lnTo>
                    <a:pt x="1827786" y="820824"/>
                  </a:lnTo>
                  <a:lnTo>
                    <a:pt x="13084" y="0"/>
                  </a:lnTo>
                  <a:close/>
                </a:path>
              </a:pathLst>
            </a:custGeom>
            <a:solidFill>
              <a:srgbClr val="A9A4A2"/>
            </a:solidFill>
          </p:spPr>
          <p:txBody>
            <a:bodyPr wrap="square" lIns="0" tIns="0" rIns="0" bIns="0" rtlCol="0"/>
            <a:lstStyle/>
            <a:p>
              <a:endParaRPr/>
            </a:p>
          </p:txBody>
        </p:sp>
        <p:pic>
          <p:nvPicPr>
            <p:cNvPr id="17" name="object 17"/>
            <p:cNvPicPr/>
            <p:nvPr/>
          </p:nvPicPr>
          <p:blipFill>
            <a:blip r:embed="rId7" cstate="print"/>
            <a:stretch>
              <a:fillRect/>
            </a:stretch>
          </p:blipFill>
          <p:spPr>
            <a:xfrm>
              <a:off x="1271015" y="4651247"/>
              <a:ext cx="1456944" cy="1563624"/>
            </a:xfrm>
            <a:prstGeom prst="rect">
              <a:avLst/>
            </a:prstGeom>
          </p:spPr>
        </p:pic>
        <p:pic>
          <p:nvPicPr>
            <p:cNvPr id="18" name="object 18"/>
            <p:cNvPicPr/>
            <p:nvPr/>
          </p:nvPicPr>
          <p:blipFill>
            <a:blip r:embed="rId8" cstate="print"/>
            <a:stretch>
              <a:fillRect/>
            </a:stretch>
          </p:blipFill>
          <p:spPr>
            <a:xfrm>
              <a:off x="4243819" y="3897255"/>
              <a:ext cx="128765" cy="95250"/>
            </a:xfrm>
            <a:prstGeom prst="rect">
              <a:avLst/>
            </a:prstGeom>
          </p:spPr>
        </p:pic>
        <p:pic>
          <p:nvPicPr>
            <p:cNvPr id="19" name="object 19"/>
            <p:cNvPicPr/>
            <p:nvPr/>
          </p:nvPicPr>
          <p:blipFill>
            <a:blip r:embed="rId9" cstate="print"/>
            <a:stretch>
              <a:fillRect/>
            </a:stretch>
          </p:blipFill>
          <p:spPr>
            <a:xfrm>
              <a:off x="5419344" y="4980431"/>
              <a:ext cx="1456944" cy="1563624"/>
            </a:xfrm>
            <a:prstGeom prst="rect">
              <a:avLst/>
            </a:prstGeom>
          </p:spPr>
        </p:pic>
        <p:sp>
          <p:nvSpPr>
            <p:cNvPr id="20" name="object 20"/>
            <p:cNvSpPr/>
            <p:nvPr/>
          </p:nvSpPr>
          <p:spPr>
            <a:xfrm>
              <a:off x="4326954" y="5821417"/>
              <a:ext cx="1069340" cy="368300"/>
            </a:xfrm>
            <a:custGeom>
              <a:avLst/>
              <a:gdLst/>
              <a:ahLst/>
              <a:cxnLst/>
              <a:rect l="l" t="t" r="r" b="b"/>
              <a:pathLst>
                <a:path w="1069339" h="368300">
                  <a:moveTo>
                    <a:pt x="52501" y="273174"/>
                  </a:moveTo>
                  <a:lnTo>
                    <a:pt x="33670" y="274917"/>
                  </a:lnTo>
                  <a:lnTo>
                    <a:pt x="16990" y="283831"/>
                  </a:lnTo>
                  <a:lnTo>
                    <a:pt x="5424" y="297958"/>
                  </a:lnTo>
                  <a:lnTo>
                    <a:pt x="0" y="315391"/>
                  </a:lnTo>
                  <a:lnTo>
                    <a:pt x="1743" y="334222"/>
                  </a:lnTo>
                  <a:lnTo>
                    <a:pt x="10656" y="350902"/>
                  </a:lnTo>
                  <a:lnTo>
                    <a:pt x="24784" y="362467"/>
                  </a:lnTo>
                  <a:lnTo>
                    <a:pt x="42217" y="367892"/>
                  </a:lnTo>
                  <a:lnTo>
                    <a:pt x="61048" y="366148"/>
                  </a:lnTo>
                  <a:lnTo>
                    <a:pt x="77728" y="357234"/>
                  </a:lnTo>
                  <a:lnTo>
                    <a:pt x="89293" y="343107"/>
                  </a:lnTo>
                  <a:lnTo>
                    <a:pt x="91586" y="335738"/>
                  </a:lnTo>
                  <a:lnTo>
                    <a:pt x="51922" y="335738"/>
                  </a:lnTo>
                  <a:lnTo>
                    <a:pt x="42796" y="305328"/>
                  </a:lnTo>
                  <a:lnTo>
                    <a:pt x="85341" y="292559"/>
                  </a:lnTo>
                  <a:lnTo>
                    <a:pt x="84061" y="290163"/>
                  </a:lnTo>
                  <a:lnTo>
                    <a:pt x="69934" y="278598"/>
                  </a:lnTo>
                  <a:lnTo>
                    <a:pt x="52501" y="273174"/>
                  </a:lnTo>
                  <a:close/>
                </a:path>
                <a:path w="1069339" h="368300">
                  <a:moveTo>
                    <a:pt x="85341" y="292559"/>
                  </a:moveTo>
                  <a:lnTo>
                    <a:pt x="42796" y="305328"/>
                  </a:lnTo>
                  <a:lnTo>
                    <a:pt x="51922" y="335738"/>
                  </a:lnTo>
                  <a:lnTo>
                    <a:pt x="94467" y="322970"/>
                  </a:lnTo>
                  <a:lnTo>
                    <a:pt x="92974" y="306843"/>
                  </a:lnTo>
                  <a:lnTo>
                    <a:pt x="85341" y="292559"/>
                  </a:lnTo>
                  <a:close/>
                </a:path>
                <a:path w="1069339" h="368300">
                  <a:moveTo>
                    <a:pt x="94467" y="322970"/>
                  </a:moveTo>
                  <a:lnTo>
                    <a:pt x="51922" y="335738"/>
                  </a:lnTo>
                  <a:lnTo>
                    <a:pt x="91586" y="335738"/>
                  </a:lnTo>
                  <a:lnTo>
                    <a:pt x="94717" y="325674"/>
                  </a:lnTo>
                  <a:lnTo>
                    <a:pt x="94467" y="322970"/>
                  </a:lnTo>
                  <a:close/>
                </a:path>
                <a:path w="1069339" h="368300">
                  <a:moveTo>
                    <a:pt x="1060185" y="0"/>
                  </a:moveTo>
                  <a:lnTo>
                    <a:pt x="85341" y="292559"/>
                  </a:lnTo>
                  <a:lnTo>
                    <a:pt x="92974" y="306843"/>
                  </a:lnTo>
                  <a:lnTo>
                    <a:pt x="94467" y="322970"/>
                  </a:lnTo>
                  <a:lnTo>
                    <a:pt x="1069312" y="30410"/>
                  </a:lnTo>
                  <a:lnTo>
                    <a:pt x="1060185" y="0"/>
                  </a:lnTo>
                  <a:close/>
                </a:path>
              </a:pathLst>
            </a:custGeom>
            <a:solidFill>
              <a:srgbClr val="A9A4A2"/>
            </a:solidFill>
          </p:spPr>
          <p:txBody>
            <a:bodyPr wrap="square" lIns="0" tIns="0" rIns="0" bIns="0" rtlCol="0"/>
            <a:lstStyle/>
            <a:p>
              <a:endParaRPr/>
            </a:p>
          </p:txBody>
        </p:sp>
        <p:pic>
          <p:nvPicPr>
            <p:cNvPr id="21" name="object 21"/>
            <p:cNvPicPr/>
            <p:nvPr/>
          </p:nvPicPr>
          <p:blipFill>
            <a:blip r:embed="rId10" cstate="print"/>
            <a:stretch>
              <a:fillRect/>
            </a:stretch>
          </p:blipFill>
          <p:spPr>
            <a:xfrm>
              <a:off x="5422391" y="3215639"/>
              <a:ext cx="1447800" cy="1554480"/>
            </a:xfrm>
            <a:prstGeom prst="rect">
              <a:avLst/>
            </a:prstGeom>
          </p:spPr>
        </p:pic>
        <p:sp>
          <p:nvSpPr>
            <p:cNvPr id="22" name="object 22"/>
            <p:cNvSpPr/>
            <p:nvPr/>
          </p:nvSpPr>
          <p:spPr>
            <a:xfrm>
              <a:off x="4199162" y="2030647"/>
              <a:ext cx="1450340" cy="169545"/>
            </a:xfrm>
            <a:custGeom>
              <a:avLst/>
              <a:gdLst/>
              <a:ahLst/>
              <a:cxnLst/>
              <a:rect l="l" t="t" r="r" b="b"/>
              <a:pathLst>
                <a:path w="1450339" h="169544">
                  <a:moveTo>
                    <a:pt x="43892" y="74493"/>
                  </a:moveTo>
                  <a:lnTo>
                    <a:pt x="25689" y="79624"/>
                  </a:lnTo>
                  <a:lnTo>
                    <a:pt x="11365" y="90945"/>
                  </a:lnTo>
                  <a:lnTo>
                    <a:pt x="2331" y="106811"/>
                  </a:lnTo>
                  <a:lnTo>
                    <a:pt x="0" y="125578"/>
                  </a:lnTo>
                  <a:lnTo>
                    <a:pt x="5132" y="143780"/>
                  </a:lnTo>
                  <a:lnTo>
                    <a:pt x="16453" y="158104"/>
                  </a:lnTo>
                  <a:lnTo>
                    <a:pt x="32319" y="167138"/>
                  </a:lnTo>
                  <a:lnTo>
                    <a:pt x="51087" y="169470"/>
                  </a:lnTo>
                  <a:lnTo>
                    <a:pt x="69288" y="164338"/>
                  </a:lnTo>
                  <a:lnTo>
                    <a:pt x="83612" y="153017"/>
                  </a:lnTo>
                  <a:lnTo>
                    <a:pt x="92270" y="137811"/>
                  </a:lnTo>
                  <a:lnTo>
                    <a:pt x="48687" y="137811"/>
                  </a:lnTo>
                  <a:lnTo>
                    <a:pt x="46290" y="106151"/>
                  </a:lnTo>
                  <a:lnTo>
                    <a:pt x="90583" y="102796"/>
                  </a:lnTo>
                  <a:lnTo>
                    <a:pt x="89846" y="100182"/>
                  </a:lnTo>
                  <a:lnTo>
                    <a:pt x="78526" y="85858"/>
                  </a:lnTo>
                  <a:lnTo>
                    <a:pt x="62660" y="76824"/>
                  </a:lnTo>
                  <a:lnTo>
                    <a:pt x="43892" y="74493"/>
                  </a:lnTo>
                  <a:close/>
                </a:path>
                <a:path w="1450339" h="169544">
                  <a:moveTo>
                    <a:pt x="90583" y="102796"/>
                  </a:moveTo>
                  <a:lnTo>
                    <a:pt x="46290" y="106151"/>
                  </a:lnTo>
                  <a:lnTo>
                    <a:pt x="48687" y="137811"/>
                  </a:lnTo>
                  <a:lnTo>
                    <a:pt x="92981" y="134456"/>
                  </a:lnTo>
                  <a:lnTo>
                    <a:pt x="94978" y="118384"/>
                  </a:lnTo>
                  <a:lnTo>
                    <a:pt x="90583" y="102796"/>
                  </a:lnTo>
                  <a:close/>
                </a:path>
                <a:path w="1450339" h="169544">
                  <a:moveTo>
                    <a:pt x="92981" y="134456"/>
                  </a:moveTo>
                  <a:lnTo>
                    <a:pt x="48687" y="137811"/>
                  </a:lnTo>
                  <a:lnTo>
                    <a:pt x="92270" y="137811"/>
                  </a:lnTo>
                  <a:lnTo>
                    <a:pt x="92646" y="137152"/>
                  </a:lnTo>
                  <a:lnTo>
                    <a:pt x="92981" y="134456"/>
                  </a:lnTo>
                  <a:close/>
                </a:path>
                <a:path w="1450339" h="169544">
                  <a:moveTo>
                    <a:pt x="1447722" y="0"/>
                  </a:moveTo>
                  <a:lnTo>
                    <a:pt x="90583" y="102796"/>
                  </a:lnTo>
                  <a:lnTo>
                    <a:pt x="94978" y="118384"/>
                  </a:lnTo>
                  <a:lnTo>
                    <a:pt x="92981" y="134456"/>
                  </a:lnTo>
                  <a:lnTo>
                    <a:pt x="1450120" y="31658"/>
                  </a:lnTo>
                  <a:lnTo>
                    <a:pt x="1447722" y="0"/>
                  </a:lnTo>
                  <a:close/>
                </a:path>
              </a:pathLst>
            </a:custGeom>
            <a:solidFill>
              <a:srgbClr val="A9A4A2"/>
            </a:solidFill>
          </p:spPr>
          <p:txBody>
            <a:bodyPr wrap="square" lIns="0" tIns="0" rIns="0" bIns="0" rtlCol="0"/>
            <a:lstStyle/>
            <a:p>
              <a:endParaRPr/>
            </a:p>
          </p:txBody>
        </p:sp>
        <p:pic>
          <p:nvPicPr>
            <p:cNvPr id="23" name="object 23"/>
            <p:cNvPicPr/>
            <p:nvPr/>
          </p:nvPicPr>
          <p:blipFill>
            <a:blip r:embed="rId11" cstate="print"/>
            <a:stretch>
              <a:fillRect/>
            </a:stretch>
          </p:blipFill>
          <p:spPr>
            <a:xfrm>
              <a:off x="5416295" y="1429511"/>
              <a:ext cx="1463040" cy="1575815"/>
            </a:xfrm>
            <a:prstGeom prst="rect">
              <a:avLst/>
            </a:prstGeom>
          </p:spPr>
        </p:pic>
      </p:grpSp>
      <p:sp>
        <p:nvSpPr>
          <p:cNvPr id="24" name="object 24"/>
          <p:cNvSpPr txBox="1"/>
          <p:nvPr/>
        </p:nvSpPr>
        <p:spPr>
          <a:xfrm>
            <a:off x="2501431" y="3798316"/>
            <a:ext cx="635000" cy="510540"/>
          </a:xfrm>
          <a:prstGeom prst="rect">
            <a:avLst/>
          </a:prstGeom>
        </p:spPr>
        <p:txBody>
          <a:bodyPr vert="horz" wrap="square" lIns="0" tIns="22860" rIns="0" bIns="0" rtlCol="0">
            <a:spAutoFit/>
          </a:bodyPr>
          <a:lstStyle/>
          <a:p>
            <a:pPr marL="12700" marR="5080">
              <a:lnSpc>
                <a:spcPts val="1900"/>
              </a:lnSpc>
              <a:spcBef>
                <a:spcPts val="180"/>
              </a:spcBef>
            </a:pPr>
            <a:r>
              <a:rPr sz="1600" b="1" spc="-10" dirty="0">
                <a:latin typeface="Arial"/>
                <a:cs typeface="Arial"/>
              </a:rPr>
              <a:t>R</a:t>
            </a:r>
            <a:r>
              <a:rPr sz="1600" b="1" spc="-5" dirty="0">
                <a:latin typeface="Arial"/>
                <a:cs typeface="Arial"/>
              </a:rPr>
              <a:t>ad</a:t>
            </a:r>
            <a:r>
              <a:rPr sz="1600" b="1" spc="5" dirty="0">
                <a:latin typeface="Arial"/>
                <a:cs typeface="Arial"/>
              </a:rPr>
              <a:t>i</a:t>
            </a:r>
            <a:r>
              <a:rPr sz="1600" b="1" spc="-5" dirty="0">
                <a:latin typeface="Arial"/>
                <a:cs typeface="Arial"/>
              </a:rPr>
              <a:t>a</a:t>
            </a:r>
            <a:r>
              <a:rPr sz="1600" b="1" dirty="0">
                <a:latin typeface="Arial"/>
                <a:cs typeface="Arial"/>
              </a:rPr>
              <a:t>l  </a:t>
            </a:r>
            <a:r>
              <a:rPr sz="1600" b="1" spc="-5" dirty="0">
                <a:latin typeface="Arial"/>
                <a:cs typeface="Arial"/>
              </a:rPr>
              <a:t>Pulse</a:t>
            </a:r>
            <a:endParaRPr sz="1600">
              <a:latin typeface="Arial"/>
              <a:cs typeface="Arial"/>
            </a:endParaRPr>
          </a:p>
        </p:txBody>
      </p:sp>
      <p:sp>
        <p:nvSpPr>
          <p:cNvPr id="25" name="object 25"/>
          <p:cNvSpPr/>
          <p:nvPr/>
        </p:nvSpPr>
        <p:spPr>
          <a:xfrm>
            <a:off x="815840" y="6139898"/>
            <a:ext cx="2368550" cy="354330"/>
          </a:xfrm>
          <a:custGeom>
            <a:avLst/>
            <a:gdLst/>
            <a:ahLst/>
            <a:cxnLst/>
            <a:rect l="l" t="t" r="r" b="b"/>
            <a:pathLst>
              <a:path w="2368550" h="354329">
                <a:moveTo>
                  <a:pt x="2191497" y="0"/>
                </a:moveTo>
                <a:lnTo>
                  <a:pt x="177036" y="0"/>
                </a:lnTo>
                <a:lnTo>
                  <a:pt x="129972" y="6323"/>
                </a:lnTo>
                <a:lnTo>
                  <a:pt x="87682" y="24170"/>
                </a:lnTo>
                <a:lnTo>
                  <a:pt x="51852" y="51853"/>
                </a:lnTo>
                <a:lnTo>
                  <a:pt x="24170" y="87683"/>
                </a:lnTo>
                <a:lnTo>
                  <a:pt x="6323" y="129973"/>
                </a:lnTo>
                <a:lnTo>
                  <a:pt x="0" y="177034"/>
                </a:lnTo>
                <a:lnTo>
                  <a:pt x="6323" y="224098"/>
                </a:lnTo>
                <a:lnTo>
                  <a:pt x="24170" y="266388"/>
                </a:lnTo>
                <a:lnTo>
                  <a:pt x="51852" y="302219"/>
                </a:lnTo>
                <a:lnTo>
                  <a:pt x="87682" y="329901"/>
                </a:lnTo>
                <a:lnTo>
                  <a:pt x="129972" y="347748"/>
                </a:lnTo>
                <a:lnTo>
                  <a:pt x="177036" y="354072"/>
                </a:lnTo>
                <a:lnTo>
                  <a:pt x="2191494" y="354074"/>
                </a:lnTo>
                <a:lnTo>
                  <a:pt x="2238558" y="347750"/>
                </a:lnTo>
                <a:lnTo>
                  <a:pt x="2280848" y="329903"/>
                </a:lnTo>
                <a:lnTo>
                  <a:pt x="2316678" y="302221"/>
                </a:lnTo>
                <a:lnTo>
                  <a:pt x="2344360" y="266391"/>
                </a:lnTo>
                <a:lnTo>
                  <a:pt x="2362207" y="224100"/>
                </a:lnTo>
                <a:lnTo>
                  <a:pt x="2368533" y="177037"/>
                </a:lnTo>
                <a:lnTo>
                  <a:pt x="2362209" y="129973"/>
                </a:lnTo>
                <a:lnTo>
                  <a:pt x="2344363" y="87683"/>
                </a:lnTo>
                <a:lnTo>
                  <a:pt x="2316681" y="51853"/>
                </a:lnTo>
                <a:lnTo>
                  <a:pt x="2280851" y="24170"/>
                </a:lnTo>
                <a:lnTo>
                  <a:pt x="2238560" y="6323"/>
                </a:lnTo>
                <a:lnTo>
                  <a:pt x="2191497" y="0"/>
                </a:lnTo>
                <a:close/>
              </a:path>
            </a:pathLst>
          </a:custGeom>
          <a:solidFill>
            <a:srgbClr val="767171"/>
          </a:solidFill>
        </p:spPr>
        <p:txBody>
          <a:bodyPr wrap="square" lIns="0" tIns="0" rIns="0" bIns="0" rtlCol="0"/>
          <a:lstStyle/>
          <a:p>
            <a:endParaRPr/>
          </a:p>
        </p:txBody>
      </p:sp>
      <p:sp>
        <p:nvSpPr>
          <p:cNvPr id="26" name="object 26"/>
          <p:cNvSpPr txBox="1"/>
          <p:nvPr/>
        </p:nvSpPr>
        <p:spPr>
          <a:xfrm>
            <a:off x="1065861" y="6198108"/>
            <a:ext cx="1869439" cy="238760"/>
          </a:xfrm>
          <a:prstGeom prst="rect">
            <a:avLst/>
          </a:prstGeom>
        </p:spPr>
        <p:txBody>
          <a:bodyPr vert="horz" wrap="square" lIns="0" tIns="12700" rIns="0" bIns="0" rtlCol="0">
            <a:spAutoFit/>
          </a:bodyPr>
          <a:lstStyle/>
          <a:p>
            <a:pPr marL="12700">
              <a:lnSpc>
                <a:spcPct val="100000"/>
              </a:lnSpc>
              <a:spcBef>
                <a:spcPts val="100"/>
              </a:spcBef>
            </a:pPr>
            <a:r>
              <a:rPr sz="1400" b="1" spc="-5" dirty="0">
                <a:solidFill>
                  <a:srgbClr val="FFFFFF"/>
                </a:solidFill>
                <a:latin typeface="Arial"/>
                <a:cs typeface="Arial"/>
              </a:rPr>
              <a:t>Dorsalis</a:t>
            </a:r>
            <a:r>
              <a:rPr sz="1400" b="1" spc="-35" dirty="0">
                <a:solidFill>
                  <a:srgbClr val="FFFFFF"/>
                </a:solidFill>
                <a:latin typeface="Arial"/>
                <a:cs typeface="Arial"/>
              </a:rPr>
              <a:t> </a:t>
            </a:r>
            <a:r>
              <a:rPr sz="1400" b="1" spc="-5" dirty="0">
                <a:solidFill>
                  <a:srgbClr val="FFFFFF"/>
                </a:solidFill>
                <a:latin typeface="Arial"/>
                <a:cs typeface="Arial"/>
              </a:rPr>
              <a:t>Pedis</a:t>
            </a:r>
            <a:r>
              <a:rPr sz="1400" b="1" spc="-30" dirty="0">
                <a:solidFill>
                  <a:srgbClr val="FFFFFF"/>
                </a:solidFill>
                <a:latin typeface="Arial"/>
                <a:cs typeface="Arial"/>
              </a:rPr>
              <a:t> </a:t>
            </a:r>
            <a:r>
              <a:rPr sz="1400" spc="-5" dirty="0">
                <a:solidFill>
                  <a:srgbClr val="FFFFFF"/>
                </a:solidFill>
                <a:latin typeface="Arial MT"/>
                <a:cs typeface="Arial MT"/>
              </a:rPr>
              <a:t>(Pedal)</a:t>
            </a:r>
            <a:endParaRPr sz="1400">
              <a:latin typeface="Arial MT"/>
              <a:cs typeface="Arial MT"/>
            </a:endParaRPr>
          </a:p>
        </p:txBody>
      </p:sp>
      <p:sp>
        <p:nvSpPr>
          <p:cNvPr id="27" name="object 27"/>
          <p:cNvSpPr/>
          <p:nvPr/>
        </p:nvSpPr>
        <p:spPr>
          <a:xfrm>
            <a:off x="5228504" y="4540422"/>
            <a:ext cx="1781810" cy="354330"/>
          </a:xfrm>
          <a:custGeom>
            <a:avLst/>
            <a:gdLst/>
            <a:ahLst/>
            <a:cxnLst/>
            <a:rect l="l" t="t" r="r" b="b"/>
            <a:pathLst>
              <a:path w="1781809" h="354329">
                <a:moveTo>
                  <a:pt x="1604474" y="0"/>
                </a:moveTo>
                <a:lnTo>
                  <a:pt x="177036" y="0"/>
                </a:lnTo>
                <a:lnTo>
                  <a:pt x="129973" y="6323"/>
                </a:lnTo>
                <a:lnTo>
                  <a:pt x="87682" y="24170"/>
                </a:lnTo>
                <a:lnTo>
                  <a:pt x="51852" y="51852"/>
                </a:lnTo>
                <a:lnTo>
                  <a:pt x="24170" y="87682"/>
                </a:lnTo>
                <a:lnTo>
                  <a:pt x="6323" y="129973"/>
                </a:lnTo>
                <a:lnTo>
                  <a:pt x="0" y="177035"/>
                </a:lnTo>
                <a:lnTo>
                  <a:pt x="6323" y="224098"/>
                </a:lnTo>
                <a:lnTo>
                  <a:pt x="24170" y="266389"/>
                </a:lnTo>
                <a:lnTo>
                  <a:pt x="51852" y="302219"/>
                </a:lnTo>
                <a:lnTo>
                  <a:pt x="87682" y="329901"/>
                </a:lnTo>
                <a:lnTo>
                  <a:pt x="129973" y="347748"/>
                </a:lnTo>
                <a:lnTo>
                  <a:pt x="177036" y="354072"/>
                </a:lnTo>
                <a:lnTo>
                  <a:pt x="1604472" y="354074"/>
                </a:lnTo>
                <a:lnTo>
                  <a:pt x="1651535" y="347750"/>
                </a:lnTo>
                <a:lnTo>
                  <a:pt x="1693826" y="329903"/>
                </a:lnTo>
                <a:lnTo>
                  <a:pt x="1729656" y="302221"/>
                </a:lnTo>
                <a:lnTo>
                  <a:pt x="1757338" y="266390"/>
                </a:lnTo>
                <a:lnTo>
                  <a:pt x="1775185" y="224100"/>
                </a:lnTo>
                <a:lnTo>
                  <a:pt x="1781510" y="177036"/>
                </a:lnTo>
                <a:lnTo>
                  <a:pt x="1775186" y="129973"/>
                </a:lnTo>
                <a:lnTo>
                  <a:pt x="1757339" y="87682"/>
                </a:lnTo>
                <a:lnTo>
                  <a:pt x="1729657" y="51852"/>
                </a:lnTo>
                <a:lnTo>
                  <a:pt x="1693827" y="24170"/>
                </a:lnTo>
                <a:lnTo>
                  <a:pt x="1651537" y="6323"/>
                </a:lnTo>
                <a:lnTo>
                  <a:pt x="1604474" y="0"/>
                </a:lnTo>
                <a:close/>
              </a:path>
            </a:pathLst>
          </a:custGeom>
          <a:solidFill>
            <a:srgbClr val="767171"/>
          </a:solidFill>
        </p:spPr>
        <p:txBody>
          <a:bodyPr wrap="square" lIns="0" tIns="0" rIns="0" bIns="0" rtlCol="0"/>
          <a:lstStyle/>
          <a:p>
            <a:endParaRPr/>
          </a:p>
        </p:txBody>
      </p:sp>
      <p:sp>
        <p:nvSpPr>
          <p:cNvPr id="28" name="object 28"/>
          <p:cNvSpPr txBox="1"/>
          <p:nvPr/>
        </p:nvSpPr>
        <p:spPr>
          <a:xfrm>
            <a:off x="5500133" y="4597908"/>
            <a:ext cx="1239520" cy="238760"/>
          </a:xfrm>
          <a:prstGeom prst="rect">
            <a:avLst/>
          </a:prstGeom>
        </p:spPr>
        <p:txBody>
          <a:bodyPr vert="horz" wrap="square" lIns="0" tIns="12700" rIns="0" bIns="0" rtlCol="0">
            <a:spAutoFit/>
          </a:bodyPr>
          <a:lstStyle/>
          <a:p>
            <a:pPr marL="12700">
              <a:lnSpc>
                <a:spcPct val="100000"/>
              </a:lnSpc>
              <a:spcBef>
                <a:spcPts val="100"/>
              </a:spcBef>
            </a:pPr>
            <a:r>
              <a:rPr sz="1400" b="1" spc="-5" dirty="0">
                <a:solidFill>
                  <a:srgbClr val="FFFFFF"/>
                </a:solidFill>
                <a:latin typeface="Arial"/>
                <a:cs typeface="Arial"/>
              </a:rPr>
              <a:t>Femoral</a:t>
            </a:r>
            <a:r>
              <a:rPr sz="1400" b="1" spc="-65" dirty="0">
                <a:solidFill>
                  <a:srgbClr val="FFFFFF"/>
                </a:solidFill>
                <a:latin typeface="Arial"/>
                <a:cs typeface="Arial"/>
              </a:rPr>
              <a:t> </a:t>
            </a:r>
            <a:r>
              <a:rPr sz="1400" b="1" spc="-5" dirty="0">
                <a:solidFill>
                  <a:srgbClr val="FFFFFF"/>
                </a:solidFill>
                <a:latin typeface="Arial"/>
                <a:cs typeface="Arial"/>
              </a:rPr>
              <a:t>Pulse</a:t>
            </a:r>
            <a:endParaRPr sz="1400">
              <a:latin typeface="Arial"/>
              <a:cs typeface="Arial"/>
            </a:endParaRPr>
          </a:p>
        </p:txBody>
      </p:sp>
      <p:sp>
        <p:nvSpPr>
          <p:cNvPr id="29" name="object 29"/>
          <p:cNvSpPr/>
          <p:nvPr/>
        </p:nvSpPr>
        <p:spPr>
          <a:xfrm>
            <a:off x="5341337" y="2718517"/>
            <a:ext cx="1668780" cy="354330"/>
          </a:xfrm>
          <a:custGeom>
            <a:avLst/>
            <a:gdLst/>
            <a:ahLst/>
            <a:cxnLst/>
            <a:rect l="l" t="t" r="r" b="b"/>
            <a:pathLst>
              <a:path w="1668779" h="354330">
                <a:moveTo>
                  <a:pt x="1491640" y="0"/>
                </a:moveTo>
                <a:lnTo>
                  <a:pt x="177035" y="0"/>
                </a:lnTo>
                <a:lnTo>
                  <a:pt x="129972" y="6323"/>
                </a:lnTo>
                <a:lnTo>
                  <a:pt x="87682" y="24170"/>
                </a:lnTo>
                <a:lnTo>
                  <a:pt x="51852" y="51852"/>
                </a:lnTo>
                <a:lnTo>
                  <a:pt x="24170" y="87681"/>
                </a:lnTo>
                <a:lnTo>
                  <a:pt x="6323" y="129972"/>
                </a:lnTo>
                <a:lnTo>
                  <a:pt x="0" y="177035"/>
                </a:lnTo>
                <a:lnTo>
                  <a:pt x="6323" y="224098"/>
                </a:lnTo>
                <a:lnTo>
                  <a:pt x="24170" y="266388"/>
                </a:lnTo>
                <a:lnTo>
                  <a:pt x="51852" y="302218"/>
                </a:lnTo>
                <a:lnTo>
                  <a:pt x="87682" y="329900"/>
                </a:lnTo>
                <a:lnTo>
                  <a:pt x="129972" y="347747"/>
                </a:lnTo>
                <a:lnTo>
                  <a:pt x="177035" y="354070"/>
                </a:lnTo>
                <a:lnTo>
                  <a:pt x="1491640" y="354070"/>
                </a:lnTo>
                <a:lnTo>
                  <a:pt x="1538703" y="347747"/>
                </a:lnTo>
                <a:lnTo>
                  <a:pt x="1580993" y="329900"/>
                </a:lnTo>
                <a:lnTo>
                  <a:pt x="1616823" y="302218"/>
                </a:lnTo>
                <a:lnTo>
                  <a:pt x="1644505" y="266388"/>
                </a:lnTo>
                <a:lnTo>
                  <a:pt x="1662351" y="224098"/>
                </a:lnTo>
                <a:lnTo>
                  <a:pt x="1668675" y="177035"/>
                </a:lnTo>
                <a:lnTo>
                  <a:pt x="1662351" y="129972"/>
                </a:lnTo>
                <a:lnTo>
                  <a:pt x="1644505" y="87681"/>
                </a:lnTo>
                <a:lnTo>
                  <a:pt x="1616823" y="51852"/>
                </a:lnTo>
                <a:lnTo>
                  <a:pt x="1580993" y="24170"/>
                </a:lnTo>
                <a:lnTo>
                  <a:pt x="1538703" y="6323"/>
                </a:lnTo>
                <a:lnTo>
                  <a:pt x="1491640" y="0"/>
                </a:lnTo>
                <a:close/>
              </a:path>
            </a:pathLst>
          </a:custGeom>
          <a:solidFill>
            <a:srgbClr val="767171"/>
          </a:solidFill>
        </p:spPr>
        <p:txBody>
          <a:bodyPr wrap="square" lIns="0" tIns="0" rIns="0" bIns="0" rtlCol="0"/>
          <a:lstStyle/>
          <a:p>
            <a:endParaRPr/>
          </a:p>
        </p:txBody>
      </p:sp>
      <p:sp>
        <p:nvSpPr>
          <p:cNvPr id="30" name="object 30"/>
          <p:cNvSpPr txBox="1"/>
          <p:nvPr/>
        </p:nvSpPr>
        <p:spPr>
          <a:xfrm>
            <a:off x="5591476" y="2775203"/>
            <a:ext cx="1169035" cy="238760"/>
          </a:xfrm>
          <a:prstGeom prst="rect">
            <a:avLst/>
          </a:prstGeom>
        </p:spPr>
        <p:txBody>
          <a:bodyPr vert="horz" wrap="square" lIns="0" tIns="12700" rIns="0" bIns="0" rtlCol="0">
            <a:spAutoFit/>
          </a:bodyPr>
          <a:lstStyle/>
          <a:p>
            <a:pPr marL="12700">
              <a:lnSpc>
                <a:spcPct val="100000"/>
              </a:lnSpc>
              <a:spcBef>
                <a:spcPts val="100"/>
              </a:spcBef>
            </a:pPr>
            <a:r>
              <a:rPr sz="1400" b="1" spc="-5" dirty="0">
                <a:solidFill>
                  <a:srgbClr val="FFFFFF"/>
                </a:solidFill>
                <a:latin typeface="Arial"/>
                <a:cs typeface="Arial"/>
              </a:rPr>
              <a:t>Carotid</a:t>
            </a:r>
            <a:r>
              <a:rPr sz="1400" b="1" spc="-70" dirty="0">
                <a:solidFill>
                  <a:srgbClr val="FFFFFF"/>
                </a:solidFill>
                <a:latin typeface="Arial"/>
                <a:cs typeface="Arial"/>
              </a:rPr>
              <a:t> </a:t>
            </a:r>
            <a:r>
              <a:rPr sz="1400" b="1" spc="-5" dirty="0">
                <a:solidFill>
                  <a:srgbClr val="FFFFFF"/>
                </a:solidFill>
                <a:latin typeface="Arial"/>
                <a:cs typeface="Arial"/>
              </a:rPr>
              <a:t>Pulse</a:t>
            </a:r>
            <a:endParaRPr sz="1400">
              <a:latin typeface="Arial"/>
              <a:cs typeface="Arial"/>
            </a:endParaRPr>
          </a:p>
        </p:txBody>
      </p:sp>
      <p:sp>
        <p:nvSpPr>
          <p:cNvPr id="31" name="object 31"/>
          <p:cNvSpPr/>
          <p:nvPr/>
        </p:nvSpPr>
        <p:spPr>
          <a:xfrm>
            <a:off x="5284920" y="6303158"/>
            <a:ext cx="1781810" cy="354330"/>
          </a:xfrm>
          <a:custGeom>
            <a:avLst/>
            <a:gdLst/>
            <a:ahLst/>
            <a:cxnLst/>
            <a:rect l="l" t="t" r="r" b="b"/>
            <a:pathLst>
              <a:path w="1781809" h="354329">
                <a:moveTo>
                  <a:pt x="1604474" y="0"/>
                </a:moveTo>
                <a:lnTo>
                  <a:pt x="177036" y="0"/>
                </a:lnTo>
                <a:lnTo>
                  <a:pt x="129973" y="6323"/>
                </a:lnTo>
                <a:lnTo>
                  <a:pt x="87682" y="24170"/>
                </a:lnTo>
                <a:lnTo>
                  <a:pt x="51852" y="51852"/>
                </a:lnTo>
                <a:lnTo>
                  <a:pt x="24170" y="87683"/>
                </a:lnTo>
                <a:lnTo>
                  <a:pt x="6323" y="129973"/>
                </a:lnTo>
                <a:lnTo>
                  <a:pt x="0" y="177034"/>
                </a:lnTo>
                <a:lnTo>
                  <a:pt x="6323" y="224098"/>
                </a:lnTo>
                <a:lnTo>
                  <a:pt x="24170" y="266388"/>
                </a:lnTo>
                <a:lnTo>
                  <a:pt x="51852" y="302219"/>
                </a:lnTo>
                <a:lnTo>
                  <a:pt x="87682" y="329901"/>
                </a:lnTo>
                <a:lnTo>
                  <a:pt x="129973" y="347748"/>
                </a:lnTo>
                <a:lnTo>
                  <a:pt x="177036" y="354071"/>
                </a:lnTo>
                <a:lnTo>
                  <a:pt x="1604473" y="354073"/>
                </a:lnTo>
                <a:lnTo>
                  <a:pt x="1651536" y="347750"/>
                </a:lnTo>
                <a:lnTo>
                  <a:pt x="1693827" y="329903"/>
                </a:lnTo>
                <a:lnTo>
                  <a:pt x="1729657" y="302221"/>
                </a:lnTo>
                <a:lnTo>
                  <a:pt x="1757339" y="266390"/>
                </a:lnTo>
                <a:lnTo>
                  <a:pt x="1775186" y="224100"/>
                </a:lnTo>
                <a:lnTo>
                  <a:pt x="1781511" y="177036"/>
                </a:lnTo>
                <a:lnTo>
                  <a:pt x="1775187" y="129973"/>
                </a:lnTo>
                <a:lnTo>
                  <a:pt x="1757340" y="87683"/>
                </a:lnTo>
                <a:lnTo>
                  <a:pt x="1729658" y="51852"/>
                </a:lnTo>
                <a:lnTo>
                  <a:pt x="1693828" y="24170"/>
                </a:lnTo>
                <a:lnTo>
                  <a:pt x="1651538" y="6323"/>
                </a:lnTo>
                <a:lnTo>
                  <a:pt x="1604474" y="0"/>
                </a:lnTo>
                <a:close/>
              </a:path>
            </a:pathLst>
          </a:custGeom>
          <a:solidFill>
            <a:srgbClr val="767171"/>
          </a:solidFill>
        </p:spPr>
        <p:txBody>
          <a:bodyPr wrap="square" lIns="0" tIns="0" rIns="0" bIns="0" rtlCol="0"/>
          <a:lstStyle/>
          <a:p>
            <a:endParaRPr/>
          </a:p>
        </p:txBody>
      </p:sp>
      <p:sp>
        <p:nvSpPr>
          <p:cNvPr id="32" name="object 32"/>
          <p:cNvSpPr txBox="1"/>
          <p:nvPr/>
        </p:nvSpPr>
        <p:spPr>
          <a:xfrm>
            <a:off x="5517657" y="6359652"/>
            <a:ext cx="1315720" cy="238760"/>
          </a:xfrm>
          <a:prstGeom prst="rect">
            <a:avLst/>
          </a:prstGeom>
        </p:spPr>
        <p:txBody>
          <a:bodyPr vert="horz" wrap="square" lIns="0" tIns="12700" rIns="0" bIns="0" rtlCol="0">
            <a:spAutoFit/>
          </a:bodyPr>
          <a:lstStyle/>
          <a:p>
            <a:pPr marL="12700">
              <a:lnSpc>
                <a:spcPct val="100000"/>
              </a:lnSpc>
              <a:spcBef>
                <a:spcPts val="100"/>
              </a:spcBef>
            </a:pPr>
            <a:r>
              <a:rPr sz="1400" b="1" spc="-5" dirty="0">
                <a:solidFill>
                  <a:srgbClr val="FFFFFF"/>
                </a:solidFill>
                <a:latin typeface="Arial"/>
                <a:cs typeface="Arial"/>
              </a:rPr>
              <a:t>Posterior</a:t>
            </a:r>
            <a:r>
              <a:rPr sz="1400" b="1" spc="-55" dirty="0">
                <a:solidFill>
                  <a:srgbClr val="FFFFFF"/>
                </a:solidFill>
                <a:latin typeface="Arial"/>
                <a:cs typeface="Arial"/>
              </a:rPr>
              <a:t> </a:t>
            </a:r>
            <a:r>
              <a:rPr sz="1400" b="1" spc="-10" dirty="0">
                <a:solidFill>
                  <a:srgbClr val="FFFFFF"/>
                </a:solidFill>
                <a:latin typeface="Arial"/>
                <a:cs typeface="Arial"/>
              </a:rPr>
              <a:t>Tibial</a:t>
            </a:r>
            <a:endParaRPr sz="1400">
              <a:latin typeface="Arial"/>
              <a:cs typeface="Arial"/>
            </a:endParaRPr>
          </a:p>
        </p:txBody>
      </p:sp>
      <p:sp>
        <p:nvSpPr>
          <p:cNvPr id="33" name="object 33"/>
          <p:cNvSpPr/>
          <p:nvPr/>
        </p:nvSpPr>
        <p:spPr>
          <a:xfrm>
            <a:off x="426638" y="4128799"/>
            <a:ext cx="1722755" cy="354330"/>
          </a:xfrm>
          <a:custGeom>
            <a:avLst/>
            <a:gdLst/>
            <a:ahLst/>
            <a:cxnLst/>
            <a:rect l="l" t="t" r="r" b="b"/>
            <a:pathLst>
              <a:path w="1722755" h="354329">
                <a:moveTo>
                  <a:pt x="1545607" y="0"/>
                </a:moveTo>
                <a:lnTo>
                  <a:pt x="177036" y="0"/>
                </a:lnTo>
                <a:lnTo>
                  <a:pt x="129972" y="6324"/>
                </a:lnTo>
                <a:lnTo>
                  <a:pt x="87682" y="24171"/>
                </a:lnTo>
                <a:lnTo>
                  <a:pt x="51852" y="51853"/>
                </a:lnTo>
                <a:lnTo>
                  <a:pt x="24170" y="87683"/>
                </a:lnTo>
                <a:lnTo>
                  <a:pt x="6323" y="129974"/>
                </a:lnTo>
                <a:lnTo>
                  <a:pt x="0" y="177035"/>
                </a:lnTo>
                <a:lnTo>
                  <a:pt x="6323" y="224098"/>
                </a:lnTo>
                <a:lnTo>
                  <a:pt x="24170" y="266389"/>
                </a:lnTo>
                <a:lnTo>
                  <a:pt x="51852" y="302219"/>
                </a:lnTo>
                <a:lnTo>
                  <a:pt x="87682" y="329901"/>
                </a:lnTo>
                <a:lnTo>
                  <a:pt x="129972" y="347748"/>
                </a:lnTo>
                <a:lnTo>
                  <a:pt x="177036" y="354072"/>
                </a:lnTo>
                <a:lnTo>
                  <a:pt x="1545606" y="354074"/>
                </a:lnTo>
                <a:lnTo>
                  <a:pt x="1592669" y="347750"/>
                </a:lnTo>
                <a:lnTo>
                  <a:pt x="1634959" y="329904"/>
                </a:lnTo>
                <a:lnTo>
                  <a:pt x="1670789" y="302221"/>
                </a:lnTo>
                <a:lnTo>
                  <a:pt x="1698471" y="266391"/>
                </a:lnTo>
                <a:lnTo>
                  <a:pt x="1716317" y="224101"/>
                </a:lnTo>
                <a:lnTo>
                  <a:pt x="1722644" y="177037"/>
                </a:lnTo>
                <a:lnTo>
                  <a:pt x="1716320" y="129974"/>
                </a:lnTo>
                <a:lnTo>
                  <a:pt x="1698473" y="87683"/>
                </a:lnTo>
                <a:lnTo>
                  <a:pt x="1670791" y="51853"/>
                </a:lnTo>
                <a:lnTo>
                  <a:pt x="1634961" y="24171"/>
                </a:lnTo>
                <a:lnTo>
                  <a:pt x="1592670" y="6324"/>
                </a:lnTo>
                <a:lnTo>
                  <a:pt x="1545607" y="0"/>
                </a:lnTo>
                <a:close/>
              </a:path>
            </a:pathLst>
          </a:custGeom>
          <a:solidFill>
            <a:srgbClr val="C00000"/>
          </a:solidFill>
        </p:spPr>
        <p:txBody>
          <a:bodyPr wrap="square" lIns="0" tIns="0" rIns="0" bIns="0" rtlCol="0"/>
          <a:lstStyle/>
          <a:p>
            <a:endParaRPr/>
          </a:p>
        </p:txBody>
      </p:sp>
      <p:sp>
        <p:nvSpPr>
          <p:cNvPr id="34" name="object 34"/>
          <p:cNvSpPr txBox="1"/>
          <p:nvPr/>
        </p:nvSpPr>
        <p:spPr>
          <a:xfrm>
            <a:off x="748209" y="4186428"/>
            <a:ext cx="1080135" cy="238760"/>
          </a:xfrm>
          <a:prstGeom prst="rect">
            <a:avLst/>
          </a:prstGeom>
        </p:spPr>
        <p:txBody>
          <a:bodyPr vert="horz" wrap="square" lIns="0" tIns="12700" rIns="0" bIns="0" rtlCol="0">
            <a:spAutoFit/>
          </a:bodyPr>
          <a:lstStyle/>
          <a:p>
            <a:pPr marL="12700">
              <a:lnSpc>
                <a:spcPct val="100000"/>
              </a:lnSpc>
              <a:spcBef>
                <a:spcPts val="100"/>
              </a:spcBef>
            </a:pPr>
            <a:r>
              <a:rPr sz="1400" b="1" spc="-5" dirty="0">
                <a:solidFill>
                  <a:srgbClr val="FFFFFF"/>
                </a:solidFill>
                <a:latin typeface="Arial"/>
                <a:cs typeface="Arial"/>
              </a:rPr>
              <a:t>Radial</a:t>
            </a:r>
            <a:r>
              <a:rPr sz="1400" b="1" spc="-75" dirty="0">
                <a:solidFill>
                  <a:srgbClr val="FFFFFF"/>
                </a:solidFill>
                <a:latin typeface="Arial"/>
                <a:cs typeface="Arial"/>
              </a:rPr>
              <a:t> </a:t>
            </a:r>
            <a:r>
              <a:rPr sz="1400" b="1" spc="-5" dirty="0">
                <a:solidFill>
                  <a:srgbClr val="FFFFFF"/>
                </a:solidFill>
                <a:latin typeface="Arial"/>
                <a:cs typeface="Arial"/>
              </a:rPr>
              <a:t>Pulse</a:t>
            </a:r>
            <a:endParaRPr sz="1400">
              <a:latin typeface="Arial"/>
              <a:cs typeface="Arial"/>
            </a:endParaRPr>
          </a:p>
        </p:txBody>
      </p:sp>
      <p:sp>
        <p:nvSpPr>
          <p:cNvPr id="35" name="object 35"/>
          <p:cNvSpPr/>
          <p:nvPr/>
        </p:nvSpPr>
        <p:spPr>
          <a:xfrm>
            <a:off x="4330974" y="3641746"/>
            <a:ext cx="1324610" cy="400050"/>
          </a:xfrm>
          <a:custGeom>
            <a:avLst/>
            <a:gdLst/>
            <a:ahLst/>
            <a:cxnLst/>
            <a:rect l="l" t="t" r="r" b="b"/>
            <a:pathLst>
              <a:path w="1324610" h="400050">
                <a:moveTo>
                  <a:pt x="53840" y="305710"/>
                </a:moveTo>
                <a:lnTo>
                  <a:pt x="34962" y="306843"/>
                </a:lnTo>
                <a:lnTo>
                  <a:pt x="18003" y="315211"/>
                </a:lnTo>
                <a:lnTo>
                  <a:pt x="5986" y="328956"/>
                </a:lnTo>
                <a:lnTo>
                  <a:pt x="0" y="346205"/>
                </a:lnTo>
                <a:lnTo>
                  <a:pt x="1132" y="365083"/>
                </a:lnTo>
                <a:lnTo>
                  <a:pt x="9500" y="382042"/>
                </a:lnTo>
                <a:lnTo>
                  <a:pt x="23245" y="394059"/>
                </a:lnTo>
                <a:lnTo>
                  <a:pt x="40493" y="400046"/>
                </a:lnTo>
                <a:lnTo>
                  <a:pt x="59371" y="398913"/>
                </a:lnTo>
                <a:lnTo>
                  <a:pt x="76331" y="390545"/>
                </a:lnTo>
                <a:lnTo>
                  <a:pt x="88348" y="376800"/>
                </a:lnTo>
                <a:lnTo>
                  <a:pt x="91325" y="368223"/>
                </a:lnTo>
                <a:lnTo>
                  <a:pt x="51235" y="368223"/>
                </a:lnTo>
                <a:lnTo>
                  <a:pt x="43099" y="337532"/>
                </a:lnTo>
                <a:lnTo>
                  <a:pt x="86036" y="326150"/>
                </a:lnTo>
                <a:lnTo>
                  <a:pt x="84833" y="323714"/>
                </a:lnTo>
                <a:lnTo>
                  <a:pt x="71088" y="311697"/>
                </a:lnTo>
                <a:lnTo>
                  <a:pt x="53840" y="305710"/>
                </a:lnTo>
                <a:close/>
              </a:path>
              <a:path w="1324610" h="400050">
                <a:moveTo>
                  <a:pt x="86036" y="326150"/>
                </a:moveTo>
                <a:lnTo>
                  <a:pt x="43099" y="337532"/>
                </a:lnTo>
                <a:lnTo>
                  <a:pt x="51235" y="368223"/>
                </a:lnTo>
                <a:lnTo>
                  <a:pt x="94172" y="356840"/>
                </a:lnTo>
                <a:lnTo>
                  <a:pt x="93202" y="340673"/>
                </a:lnTo>
                <a:lnTo>
                  <a:pt x="86036" y="326150"/>
                </a:lnTo>
                <a:close/>
              </a:path>
              <a:path w="1324610" h="400050">
                <a:moveTo>
                  <a:pt x="94172" y="356840"/>
                </a:moveTo>
                <a:lnTo>
                  <a:pt x="51235" y="368223"/>
                </a:lnTo>
                <a:lnTo>
                  <a:pt x="91325" y="368223"/>
                </a:lnTo>
                <a:lnTo>
                  <a:pt x="94335" y="359551"/>
                </a:lnTo>
                <a:lnTo>
                  <a:pt x="94172" y="356840"/>
                </a:lnTo>
                <a:close/>
              </a:path>
              <a:path w="1324610" h="400050">
                <a:moveTo>
                  <a:pt x="1316278" y="0"/>
                </a:moveTo>
                <a:lnTo>
                  <a:pt x="86036" y="326150"/>
                </a:lnTo>
                <a:lnTo>
                  <a:pt x="93202" y="340673"/>
                </a:lnTo>
                <a:lnTo>
                  <a:pt x="94172" y="356840"/>
                </a:lnTo>
                <a:lnTo>
                  <a:pt x="1324414" y="30690"/>
                </a:lnTo>
                <a:lnTo>
                  <a:pt x="1316278" y="0"/>
                </a:lnTo>
                <a:close/>
              </a:path>
            </a:pathLst>
          </a:custGeom>
          <a:solidFill>
            <a:srgbClr val="A9A4A2"/>
          </a:solidFill>
        </p:spPr>
        <p:txBody>
          <a:bodyPr wrap="square" lIns="0" tIns="0" rIns="0" bIns="0" rtlCol="0"/>
          <a:lstStyle/>
          <a:p>
            <a:endParaRPr/>
          </a:p>
        </p:txBody>
      </p:sp>
      <p:sp>
        <p:nvSpPr>
          <p:cNvPr id="36" name="object 36"/>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37" name="object 37"/>
          <p:cNvSpPr txBox="1"/>
          <p:nvPr/>
        </p:nvSpPr>
        <p:spPr>
          <a:xfrm>
            <a:off x="11699669" y="6567128"/>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dirty="0">
                <a:latin typeface="Arial MT"/>
                <a:cs typeface="Arial MT"/>
              </a:rPr>
              <a:t>9</a:t>
            </a:fld>
            <a:endParaRPr sz="1200">
              <a:latin typeface="Arial MT"/>
              <a:cs typeface="Arial M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65600" y="297179"/>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5" cstate="print"/>
          <a:stretch>
            <a:fillRect/>
          </a:stretch>
        </p:blipFill>
        <p:spPr>
          <a:xfrm>
            <a:off x="307847" y="252984"/>
            <a:ext cx="1176528" cy="661416"/>
          </a:xfrm>
          <a:prstGeom prst="rect">
            <a:avLst/>
          </a:prstGeom>
        </p:spPr>
      </p:pic>
      <p:sp>
        <p:nvSpPr>
          <p:cNvPr id="4" name="object 4"/>
          <p:cNvSpPr txBox="1"/>
          <p:nvPr/>
        </p:nvSpPr>
        <p:spPr>
          <a:xfrm>
            <a:off x="2886241" y="807211"/>
            <a:ext cx="6677659" cy="574040"/>
          </a:xfrm>
          <a:prstGeom prst="rect">
            <a:avLst/>
          </a:prstGeom>
        </p:spPr>
        <p:txBody>
          <a:bodyPr vert="horz" wrap="square" lIns="0" tIns="12700" rIns="0" bIns="0" rtlCol="0">
            <a:spAutoFit/>
          </a:bodyPr>
          <a:lstStyle/>
          <a:p>
            <a:pPr marL="12700">
              <a:lnSpc>
                <a:spcPct val="100000"/>
              </a:lnSpc>
              <a:spcBef>
                <a:spcPts val="100"/>
              </a:spcBef>
            </a:pPr>
            <a:r>
              <a:rPr sz="3600" b="1" spc="-5" dirty="0">
                <a:solidFill>
                  <a:srgbClr val="FFFFFF"/>
                </a:solidFill>
                <a:latin typeface="Arial"/>
                <a:cs typeface="Arial"/>
              </a:rPr>
              <a:t>RADIAL</a:t>
            </a:r>
            <a:r>
              <a:rPr sz="3600" b="1" spc="-30" dirty="0">
                <a:solidFill>
                  <a:srgbClr val="FFFFFF"/>
                </a:solidFill>
                <a:latin typeface="Arial"/>
                <a:cs typeface="Arial"/>
              </a:rPr>
              <a:t> </a:t>
            </a:r>
            <a:r>
              <a:rPr sz="3600" b="1" spc="-5" dirty="0">
                <a:solidFill>
                  <a:srgbClr val="FFFFFF"/>
                </a:solidFill>
                <a:latin typeface="Arial"/>
                <a:cs typeface="Arial"/>
              </a:rPr>
              <a:t>PULSE</a:t>
            </a:r>
            <a:r>
              <a:rPr sz="3600" b="1" spc="-35" dirty="0">
                <a:solidFill>
                  <a:srgbClr val="FFFFFF"/>
                </a:solidFill>
                <a:latin typeface="Arial"/>
                <a:cs typeface="Arial"/>
              </a:rPr>
              <a:t> </a:t>
            </a:r>
            <a:r>
              <a:rPr sz="3600" b="1" spc="-5" dirty="0">
                <a:solidFill>
                  <a:srgbClr val="FFFFFF"/>
                </a:solidFill>
                <a:latin typeface="Arial"/>
                <a:cs typeface="Arial"/>
              </a:rPr>
              <a:t>ASSESSMENT</a:t>
            </a:r>
            <a:endParaRPr sz="3600" dirty="0">
              <a:latin typeface="Arial"/>
              <a:cs typeface="Arial"/>
            </a:endParaRPr>
          </a:p>
        </p:txBody>
      </p:sp>
      <p:grpSp>
        <p:nvGrpSpPr>
          <p:cNvPr id="5" name="object 5"/>
          <p:cNvGrpSpPr/>
          <p:nvPr/>
        </p:nvGrpSpPr>
        <p:grpSpPr>
          <a:xfrm>
            <a:off x="2935884" y="2250349"/>
            <a:ext cx="6320790" cy="3580765"/>
            <a:chOff x="2935884" y="2250349"/>
            <a:chExt cx="6320790" cy="3580765"/>
          </a:xfrm>
        </p:grpSpPr>
        <p:sp>
          <p:nvSpPr>
            <p:cNvPr id="6" name="object 6"/>
            <p:cNvSpPr/>
            <p:nvPr/>
          </p:nvSpPr>
          <p:spPr>
            <a:xfrm>
              <a:off x="2945409" y="2259874"/>
              <a:ext cx="6301740" cy="3561715"/>
            </a:xfrm>
            <a:custGeom>
              <a:avLst/>
              <a:gdLst/>
              <a:ahLst/>
              <a:cxnLst/>
              <a:rect l="l" t="t" r="r" b="b"/>
              <a:pathLst>
                <a:path w="6301740" h="3561715">
                  <a:moveTo>
                    <a:pt x="0" y="0"/>
                  </a:moveTo>
                  <a:lnTo>
                    <a:pt x="6301179" y="0"/>
                  </a:lnTo>
                  <a:lnTo>
                    <a:pt x="6301179" y="3561134"/>
                  </a:lnTo>
                  <a:lnTo>
                    <a:pt x="0" y="3561134"/>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38" y="3445381"/>
              <a:ext cx="1190625" cy="1190625"/>
            </a:xfrm>
            <a:custGeom>
              <a:avLst/>
              <a:gdLst/>
              <a:ahLst/>
              <a:cxnLst/>
              <a:rect l="l" t="t" r="r" b="b"/>
              <a:pathLst>
                <a:path w="1190625" h="1190625">
                  <a:moveTo>
                    <a:pt x="595059" y="0"/>
                  </a:moveTo>
                  <a:lnTo>
                    <a:pt x="546255" y="1972"/>
                  </a:lnTo>
                  <a:lnTo>
                    <a:pt x="498537" y="7788"/>
                  </a:lnTo>
                  <a:lnTo>
                    <a:pt x="452059" y="17294"/>
                  </a:lnTo>
                  <a:lnTo>
                    <a:pt x="406974" y="30336"/>
                  </a:lnTo>
                  <a:lnTo>
                    <a:pt x="363435" y="46762"/>
                  </a:lnTo>
                  <a:lnTo>
                    <a:pt x="321595" y="66419"/>
                  </a:lnTo>
                  <a:lnTo>
                    <a:pt x="281607" y="89153"/>
                  </a:lnTo>
                  <a:lnTo>
                    <a:pt x="243624" y="114812"/>
                  </a:lnTo>
                  <a:lnTo>
                    <a:pt x="207801" y="143241"/>
                  </a:lnTo>
                  <a:lnTo>
                    <a:pt x="174288" y="174289"/>
                  </a:lnTo>
                  <a:lnTo>
                    <a:pt x="143241" y="207801"/>
                  </a:lnTo>
                  <a:lnTo>
                    <a:pt x="114811" y="243625"/>
                  </a:lnTo>
                  <a:lnTo>
                    <a:pt x="89153" y="281608"/>
                  </a:lnTo>
                  <a:lnTo>
                    <a:pt x="66419" y="321595"/>
                  </a:lnTo>
                  <a:lnTo>
                    <a:pt x="46762" y="363435"/>
                  </a:lnTo>
                  <a:lnTo>
                    <a:pt x="30336" y="406975"/>
                  </a:lnTo>
                  <a:lnTo>
                    <a:pt x="17293" y="452060"/>
                  </a:lnTo>
                  <a:lnTo>
                    <a:pt x="7788" y="498538"/>
                  </a:lnTo>
                  <a:lnTo>
                    <a:pt x="1972" y="546255"/>
                  </a:lnTo>
                  <a:lnTo>
                    <a:pt x="0" y="595059"/>
                  </a:lnTo>
                  <a:lnTo>
                    <a:pt x="1972" y="643863"/>
                  </a:lnTo>
                  <a:lnTo>
                    <a:pt x="7788" y="691581"/>
                  </a:lnTo>
                  <a:lnTo>
                    <a:pt x="17293" y="738059"/>
                  </a:lnTo>
                  <a:lnTo>
                    <a:pt x="30336" y="783144"/>
                  </a:lnTo>
                  <a:lnTo>
                    <a:pt x="46762" y="826684"/>
                  </a:lnTo>
                  <a:lnTo>
                    <a:pt x="66419" y="868524"/>
                  </a:lnTo>
                  <a:lnTo>
                    <a:pt x="89153" y="908512"/>
                  </a:lnTo>
                  <a:lnTo>
                    <a:pt x="114811" y="946494"/>
                  </a:lnTo>
                  <a:lnTo>
                    <a:pt x="143241" y="982318"/>
                  </a:lnTo>
                  <a:lnTo>
                    <a:pt x="174288" y="1015830"/>
                  </a:lnTo>
                  <a:lnTo>
                    <a:pt x="207801" y="1046878"/>
                  </a:lnTo>
                  <a:lnTo>
                    <a:pt x="243624" y="1075307"/>
                  </a:lnTo>
                  <a:lnTo>
                    <a:pt x="281607" y="1100966"/>
                  </a:lnTo>
                  <a:lnTo>
                    <a:pt x="321595" y="1123700"/>
                  </a:lnTo>
                  <a:lnTo>
                    <a:pt x="363435" y="1143356"/>
                  </a:lnTo>
                  <a:lnTo>
                    <a:pt x="406974" y="1159783"/>
                  </a:lnTo>
                  <a:lnTo>
                    <a:pt x="452059" y="1172825"/>
                  </a:lnTo>
                  <a:lnTo>
                    <a:pt x="498537" y="1182331"/>
                  </a:lnTo>
                  <a:lnTo>
                    <a:pt x="546255" y="1188146"/>
                  </a:lnTo>
                  <a:lnTo>
                    <a:pt x="595059" y="1190119"/>
                  </a:lnTo>
                  <a:lnTo>
                    <a:pt x="643863" y="1188146"/>
                  </a:lnTo>
                  <a:lnTo>
                    <a:pt x="691581" y="1182331"/>
                  </a:lnTo>
                  <a:lnTo>
                    <a:pt x="738059" y="1172825"/>
                  </a:lnTo>
                  <a:lnTo>
                    <a:pt x="783144" y="1159783"/>
                  </a:lnTo>
                  <a:lnTo>
                    <a:pt x="826684" y="1143356"/>
                  </a:lnTo>
                  <a:lnTo>
                    <a:pt x="868524" y="1123700"/>
                  </a:lnTo>
                  <a:lnTo>
                    <a:pt x="908512" y="1100966"/>
                  </a:lnTo>
                  <a:lnTo>
                    <a:pt x="946494" y="1075307"/>
                  </a:lnTo>
                  <a:lnTo>
                    <a:pt x="982318" y="1046878"/>
                  </a:lnTo>
                  <a:lnTo>
                    <a:pt x="1015830" y="1015830"/>
                  </a:lnTo>
                  <a:lnTo>
                    <a:pt x="1046878" y="982318"/>
                  </a:lnTo>
                  <a:lnTo>
                    <a:pt x="1075307" y="946494"/>
                  </a:lnTo>
                  <a:lnTo>
                    <a:pt x="1100966" y="908512"/>
                  </a:lnTo>
                  <a:lnTo>
                    <a:pt x="1123700" y="868524"/>
                  </a:lnTo>
                  <a:lnTo>
                    <a:pt x="1143356" y="826684"/>
                  </a:lnTo>
                  <a:lnTo>
                    <a:pt x="1159783" y="783144"/>
                  </a:lnTo>
                  <a:lnTo>
                    <a:pt x="1172825" y="738059"/>
                  </a:lnTo>
                  <a:lnTo>
                    <a:pt x="1182331" y="691581"/>
                  </a:lnTo>
                  <a:lnTo>
                    <a:pt x="1188146" y="643863"/>
                  </a:lnTo>
                  <a:lnTo>
                    <a:pt x="1190119" y="595059"/>
                  </a:lnTo>
                  <a:lnTo>
                    <a:pt x="1188146" y="546255"/>
                  </a:lnTo>
                  <a:lnTo>
                    <a:pt x="1182331" y="498538"/>
                  </a:lnTo>
                  <a:lnTo>
                    <a:pt x="1172825" y="452060"/>
                  </a:lnTo>
                  <a:lnTo>
                    <a:pt x="1159783" y="406975"/>
                  </a:lnTo>
                  <a:lnTo>
                    <a:pt x="1143356" y="363435"/>
                  </a:lnTo>
                  <a:lnTo>
                    <a:pt x="1123700" y="321595"/>
                  </a:lnTo>
                  <a:lnTo>
                    <a:pt x="1100966" y="281608"/>
                  </a:lnTo>
                  <a:lnTo>
                    <a:pt x="1075307" y="243625"/>
                  </a:lnTo>
                  <a:lnTo>
                    <a:pt x="1046878" y="207801"/>
                  </a:lnTo>
                  <a:lnTo>
                    <a:pt x="1015830" y="174289"/>
                  </a:lnTo>
                  <a:lnTo>
                    <a:pt x="982318" y="143241"/>
                  </a:lnTo>
                  <a:lnTo>
                    <a:pt x="946494" y="114812"/>
                  </a:lnTo>
                  <a:lnTo>
                    <a:pt x="908512" y="89153"/>
                  </a:lnTo>
                  <a:lnTo>
                    <a:pt x="868524" y="66419"/>
                  </a:lnTo>
                  <a:lnTo>
                    <a:pt x="826684" y="46762"/>
                  </a:lnTo>
                  <a:lnTo>
                    <a:pt x="783144" y="30336"/>
                  </a:lnTo>
                  <a:lnTo>
                    <a:pt x="738059" y="17294"/>
                  </a:lnTo>
                  <a:lnTo>
                    <a:pt x="691581" y="7788"/>
                  </a:lnTo>
                  <a:lnTo>
                    <a:pt x="643863" y="1972"/>
                  </a:lnTo>
                  <a:lnTo>
                    <a:pt x="595059" y="0"/>
                  </a:lnTo>
                  <a:close/>
                </a:path>
              </a:pathLst>
            </a:custGeom>
            <a:solidFill>
              <a:srgbClr val="616667"/>
            </a:solidFill>
          </p:spPr>
          <p:txBody>
            <a:bodyPr wrap="square" lIns="0" tIns="0" rIns="0" bIns="0" rtlCol="0"/>
            <a:lstStyle/>
            <a:p>
              <a:endParaRPr/>
            </a:p>
          </p:txBody>
        </p:sp>
        <p:sp>
          <p:nvSpPr>
            <p:cNvPr id="8" name="object 8"/>
            <p:cNvSpPr/>
            <p:nvPr/>
          </p:nvSpPr>
          <p:spPr>
            <a:xfrm>
              <a:off x="5898122" y="3735993"/>
              <a:ext cx="525145" cy="608965"/>
            </a:xfrm>
            <a:custGeom>
              <a:avLst/>
              <a:gdLst/>
              <a:ahLst/>
              <a:cxnLst/>
              <a:rect l="l" t="t" r="r" b="b"/>
              <a:pathLst>
                <a:path w="525145" h="608964">
                  <a:moveTo>
                    <a:pt x="0" y="0"/>
                  </a:moveTo>
                  <a:lnTo>
                    <a:pt x="0" y="608897"/>
                  </a:lnTo>
                  <a:lnTo>
                    <a:pt x="524912" y="30444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59234"/>
            <a:ext cx="4712335" cy="281305"/>
          </a:xfrm>
          <a:prstGeom prst="rect">
            <a:avLst/>
          </a:prstGeom>
        </p:spPr>
        <p:txBody>
          <a:bodyPr vert="horz" wrap="square" lIns="0" tIns="0" rIns="0" bIns="0" rtlCol="0">
            <a:spAutoFit/>
          </a:bodyPr>
          <a:lstStyle/>
          <a:p>
            <a:pPr marL="12700">
              <a:lnSpc>
                <a:spcPts val="2090"/>
              </a:lnSpc>
            </a:pPr>
            <a:r>
              <a:rPr sz="1800" i="1" spc="-5" dirty="0">
                <a:solidFill>
                  <a:srgbClr val="8A8C8C"/>
                </a:solidFill>
                <a:latin typeface="Arial"/>
                <a:cs typeface="Arial"/>
              </a:rPr>
              <a:t>Video</a:t>
            </a:r>
            <a:r>
              <a:rPr sz="1800" i="1" spc="-10"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10</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pic>
        <p:nvPicPr>
          <p:cNvPr id="12" name="20a. Radial Pulse Assessment">
            <a:hlinkClick r:id="" action="ppaction://media"/>
            <a:extLst>
              <a:ext uri="{FF2B5EF4-FFF2-40B4-BE49-F238E27FC236}">
                <a16:creationId xmlns:a16="http://schemas.microsoft.com/office/drawing/2014/main" id="{04A7860F-12A3-3525-98B8-6980424AA14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610" y="1644747"/>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016"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65600" y="297179"/>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5" cstate="print"/>
          <a:stretch>
            <a:fillRect/>
          </a:stretch>
        </p:blipFill>
        <p:spPr>
          <a:xfrm>
            <a:off x="307847" y="252984"/>
            <a:ext cx="1176528" cy="661416"/>
          </a:xfrm>
          <a:prstGeom prst="rect">
            <a:avLst/>
          </a:prstGeom>
        </p:spPr>
      </p:pic>
      <p:sp>
        <p:nvSpPr>
          <p:cNvPr id="4" name="object 4"/>
          <p:cNvSpPr txBox="1"/>
          <p:nvPr/>
        </p:nvSpPr>
        <p:spPr>
          <a:xfrm>
            <a:off x="2644941" y="807211"/>
            <a:ext cx="7160895" cy="574040"/>
          </a:xfrm>
          <a:prstGeom prst="rect">
            <a:avLst/>
          </a:prstGeom>
        </p:spPr>
        <p:txBody>
          <a:bodyPr vert="horz" wrap="square" lIns="0" tIns="12700" rIns="0" bIns="0" rtlCol="0">
            <a:spAutoFit/>
          </a:bodyPr>
          <a:lstStyle/>
          <a:p>
            <a:pPr marL="12700">
              <a:lnSpc>
                <a:spcPct val="100000"/>
              </a:lnSpc>
              <a:spcBef>
                <a:spcPts val="100"/>
              </a:spcBef>
              <a:tabLst>
                <a:tab pos="2348865" algn="l"/>
              </a:tabLst>
            </a:pPr>
            <a:r>
              <a:rPr sz="3600" b="1" spc="-5" dirty="0">
                <a:solidFill>
                  <a:srgbClr val="FFFFFF"/>
                </a:solidFill>
                <a:latin typeface="Arial"/>
                <a:cs typeface="Arial"/>
              </a:rPr>
              <a:t>CAROTID	PULSE</a:t>
            </a:r>
            <a:r>
              <a:rPr sz="3600" b="1" spc="-65" dirty="0">
                <a:solidFill>
                  <a:srgbClr val="FFFFFF"/>
                </a:solidFill>
                <a:latin typeface="Arial"/>
                <a:cs typeface="Arial"/>
              </a:rPr>
              <a:t> </a:t>
            </a:r>
            <a:r>
              <a:rPr sz="3600" b="1" spc="-5" dirty="0">
                <a:solidFill>
                  <a:srgbClr val="FFFFFF"/>
                </a:solidFill>
                <a:latin typeface="Arial"/>
                <a:cs typeface="Arial"/>
              </a:rPr>
              <a:t>ASSESSMENT</a:t>
            </a:r>
            <a:endParaRPr sz="3600">
              <a:latin typeface="Arial"/>
              <a:cs typeface="Arial"/>
            </a:endParaRPr>
          </a:p>
        </p:txBody>
      </p:sp>
      <p:grpSp>
        <p:nvGrpSpPr>
          <p:cNvPr id="5" name="object 5"/>
          <p:cNvGrpSpPr/>
          <p:nvPr/>
        </p:nvGrpSpPr>
        <p:grpSpPr>
          <a:xfrm>
            <a:off x="2935884" y="2250349"/>
            <a:ext cx="6320790" cy="3580765"/>
            <a:chOff x="2935884" y="2250349"/>
            <a:chExt cx="6320790" cy="3580765"/>
          </a:xfrm>
        </p:grpSpPr>
        <p:sp>
          <p:nvSpPr>
            <p:cNvPr id="6" name="object 6"/>
            <p:cNvSpPr/>
            <p:nvPr/>
          </p:nvSpPr>
          <p:spPr>
            <a:xfrm>
              <a:off x="2945409" y="2259874"/>
              <a:ext cx="6301740" cy="3561715"/>
            </a:xfrm>
            <a:custGeom>
              <a:avLst/>
              <a:gdLst/>
              <a:ahLst/>
              <a:cxnLst/>
              <a:rect l="l" t="t" r="r" b="b"/>
              <a:pathLst>
                <a:path w="6301740" h="3561715">
                  <a:moveTo>
                    <a:pt x="0" y="0"/>
                  </a:moveTo>
                  <a:lnTo>
                    <a:pt x="6301179" y="0"/>
                  </a:lnTo>
                  <a:lnTo>
                    <a:pt x="6301179" y="3561134"/>
                  </a:lnTo>
                  <a:lnTo>
                    <a:pt x="0" y="3561134"/>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38" y="3445381"/>
              <a:ext cx="1190625" cy="1190625"/>
            </a:xfrm>
            <a:custGeom>
              <a:avLst/>
              <a:gdLst/>
              <a:ahLst/>
              <a:cxnLst/>
              <a:rect l="l" t="t" r="r" b="b"/>
              <a:pathLst>
                <a:path w="1190625" h="1190625">
                  <a:moveTo>
                    <a:pt x="595059" y="0"/>
                  </a:moveTo>
                  <a:lnTo>
                    <a:pt x="546255" y="1972"/>
                  </a:lnTo>
                  <a:lnTo>
                    <a:pt x="498537" y="7788"/>
                  </a:lnTo>
                  <a:lnTo>
                    <a:pt x="452059" y="17294"/>
                  </a:lnTo>
                  <a:lnTo>
                    <a:pt x="406974" y="30336"/>
                  </a:lnTo>
                  <a:lnTo>
                    <a:pt x="363435" y="46762"/>
                  </a:lnTo>
                  <a:lnTo>
                    <a:pt x="321595" y="66419"/>
                  </a:lnTo>
                  <a:lnTo>
                    <a:pt x="281607" y="89153"/>
                  </a:lnTo>
                  <a:lnTo>
                    <a:pt x="243624" y="114812"/>
                  </a:lnTo>
                  <a:lnTo>
                    <a:pt x="207801" y="143241"/>
                  </a:lnTo>
                  <a:lnTo>
                    <a:pt x="174288" y="174289"/>
                  </a:lnTo>
                  <a:lnTo>
                    <a:pt x="143241" y="207801"/>
                  </a:lnTo>
                  <a:lnTo>
                    <a:pt x="114811" y="243625"/>
                  </a:lnTo>
                  <a:lnTo>
                    <a:pt x="89153" y="281608"/>
                  </a:lnTo>
                  <a:lnTo>
                    <a:pt x="66419" y="321595"/>
                  </a:lnTo>
                  <a:lnTo>
                    <a:pt x="46762" y="363435"/>
                  </a:lnTo>
                  <a:lnTo>
                    <a:pt x="30336" y="406975"/>
                  </a:lnTo>
                  <a:lnTo>
                    <a:pt x="17293" y="452060"/>
                  </a:lnTo>
                  <a:lnTo>
                    <a:pt x="7788" y="498538"/>
                  </a:lnTo>
                  <a:lnTo>
                    <a:pt x="1972" y="546255"/>
                  </a:lnTo>
                  <a:lnTo>
                    <a:pt x="0" y="595059"/>
                  </a:lnTo>
                  <a:lnTo>
                    <a:pt x="1972" y="643863"/>
                  </a:lnTo>
                  <a:lnTo>
                    <a:pt x="7788" y="691581"/>
                  </a:lnTo>
                  <a:lnTo>
                    <a:pt x="17293" y="738059"/>
                  </a:lnTo>
                  <a:lnTo>
                    <a:pt x="30336" y="783144"/>
                  </a:lnTo>
                  <a:lnTo>
                    <a:pt x="46762" y="826684"/>
                  </a:lnTo>
                  <a:lnTo>
                    <a:pt x="66419" y="868524"/>
                  </a:lnTo>
                  <a:lnTo>
                    <a:pt x="89153" y="908512"/>
                  </a:lnTo>
                  <a:lnTo>
                    <a:pt x="114811" y="946494"/>
                  </a:lnTo>
                  <a:lnTo>
                    <a:pt x="143241" y="982318"/>
                  </a:lnTo>
                  <a:lnTo>
                    <a:pt x="174288" y="1015830"/>
                  </a:lnTo>
                  <a:lnTo>
                    <a:pt x="207801" y="1046878"/>
                  </a:lnTo>
                  <a:lnTo>
                    <a:pt x="243624" y="1075307"/>
                  </a:lnTo>
                  <a:lnTo>
                    <a:pt x="281607" y="1100966"/>
                  </a:lnTo>
                  <a:lnTo>
                    <a:pt x="321595" y="1123700"/>
                  </a:lnTo>
                  <a:lnTo>
                    <a:pt x="363435" y="1143356"/>
                  </a:lnTo>
                  <a:lnTo>
                    <a:pt x="406974" y="1159783"/>
                  </a:lnTo>
                  <a:lnTo>
                    <a:pt x="452059" y="1172825"/>
                  </a:lnTo>
                  <a:lnTo>
                    <a:pt x="498537" y="1182331"/>
                  </a:lnTo>
                  <a:lnTo>
                    <a:pt x="546255" y="1188146"/>
                  </a:lnTo>
                  <a:lnTo>
                    <a:pt x="595059" y="1190119"/>
                  </a:lnTo>
                  <a:lnTo>
                    <a:pt x="643863" y="1188146"/>
                  </a:lnTo>
                  <a:lnTo>
                    <a:pt x="691581" y="1182331"/>
                  </a:lnTo>
                  <a:lnTo>
                    <a:pt x="738059" y="1172825"/>
                  </a:lnTo>
                  <a:lnTo>
                    <a:pt x="783144" y="1159783"/>
                  </a:lnTo>
                  <a:lnTo>
                    <a:pt x="826684" y="1143356"/>
                  </a:lnTo>
                  <a:lnTo>
                    <a:pt x="868524" y="1123700"/>
                  </a:lnTo>
                  <a:lnTo>
                    <a:pt x="908512" y="1100966"/>
                  </a:lnTo>
                  <a:lnTo>
                    <a:pt x="946494" y="1075307"/>
                  </a:lnTo>
                  <a:lnTo>
                    <a:pt x="982318" y="1046878"/>
                  </a:lnTo>
                  <a:lnTo>
                    <a:pt x="1015830" y="1015830"/>
                  </a:lnTo>
                  <a:lnTo>
                    <a:pt x="1046878" y="982318"/>
                  </a:lnTo>
                  <a:lnTo>
                    <a:pt x="1075307" y="946494"/>
                  </a:lnTo>
                  <a:lnTo>
                    <a:pt x="1100966" y="908512"/>
                  </a:lnTo>
                  <a:lnTo>
                    <a:pt x="1123700" y="868524"/>
                  </a:lnTo>
                  <a:lnTo>
                    <a:pt x="1143356" y="826684"/>
                  </a:lnTo>
                  <a:lnTo>
                    <a:pt x="1159783" y="783144"/>
                  </a:lnTo>
                  <a:lnTo>
                    <a:pt x="1172825" y="738059"/>
                  </a:lnTo>
                  <a:lnTo>
                    <a:pt x="1182331" y="691581"/>
                  </a:lnTo>
                  <a:lnTo>
                    <a:pt x="1188146" y="643863"/>
                  </a:lnTo>
                  <a:lnTo>
                    <a:pt x="1190119" y="595059"/>
                  </a:lnTo>
                  <a:lnTo>
                    <a:pt x="1188146" y="546255"/>
                  </a:lnTo>
                  <a:lnTo>
                    <a:pt x="1182331" y="498538"/>
                  </a:lnTo>
                  <a:lnTo>
                    <a:pt x="1172825" y="452060"/>
                  </a:lnTo>
                  <a:lnTo>
                    <a:pt x="1159783" y="406975"/>
                  </a:lnTo>
                  <a:lnTo>
                    <a:pt x="1143356" y="363435"/>
                  </a:lnTo>
                  <a:lnTo>
                    <a:pt x="1123700" y="321595"/>
                  </a:lnTo>
                  <a:lnTo>
                    <a:pt x="1100966" y="281608"/>
                  </a:lnTo>
                  <a:lnTo>
                    <a:pt x="1075307" y="243625"/>
                  </a:lnTo>
                  <a:lnTo>
                    <a:pt x="1046878" y="207801"/>
                  </a:lnTo>
                  <a:lnTo>
                    <a:pt x="1015830" y="174289"/>
                  </a:lnTo>
                  <a:lnTo>
                    <a:pt x="982318" y="143241"/>
                  </a:lnTo>
                  <a:lnTo>
                    <a:pt x="946494" y="114812"/>
                  </a:lnTo>
                  <a:lnTo>
                    <a:pt x="908512" y="89153"/>
                  </a:lnTo>
                  <a:lnTo>
                    <a:pt x="868524" y="66419"/>
                  </a:lnTo>
                  <a:lnTo>
                    <a:pt x="826684" y="46762"/>
                  </a:lnTo>
                  <a:lnTo>
                    <a:pt x="783144" y="30336"/>
                  </a:lnTo>
                  <a:lnTo>
                    <a:pt x="738059" y="17294"/>
                  </a:lnTo>
                  <a:lnTo>
                    <a:pt x="691581" y="7788"/>
                  </a:lnTo>
                  <a:lnTo>
                    <a:pt x="643863" y="1972"/>
                  </a:lnTo>
                  <a:lnTo>
                    <a:pt x="595059" y="0"/>
                  </a:lnTo>
                  <a:close/>
                </a:path>
              </a:pathLst>
            </a:custGeom>
            <a:solidFill>
              <a:srgbClr val="616667"/>
            </a:solidFill>
          </p:spPr>
          <p:txBody>
            <a:bodyPr wrap="square" lIns="0" tIns="0" rIns="0" bIns="0" rtlCol="0"/>
            <a:lstStyle/>
            <a:p>
              <a:endParaRPr/>
            </a:p>
          </p:txBody>
        </p:sp>
        <p:sp>
          <p:nvSpPr>
            <p:cNvPr id="8" name="object 8"/>
            <p:cNvSpPr/>
            <p:nvPr/>
          </p:nvSpPr>
          <p:spPr>
            <a:xfrm>
              <a:off x="5898122" y="3735993"/>
              <a:ext cx="525145" cy="608965"/>
            </a:xfrm>
            <a:custGeom>
              <a:avLst/>
              <a:gdLst/>
              <a:ahLst/>
              <a:cxnLst/>
              <a:rect l="l" t="t" r="r" b="b"/>
              <a:pathLst>
                <a:path w="525145" h="608964">
                  <a:moveTo>
                    <a:pt x="0" y="0"/>
                  </a:moveTo>
                  <a:lnTo>
                    <a:pt x="0" y="608897"/>
                  </a:lnTo>
                  <a:lnTo>
                    <a:pt x="524912" y="30444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59234"/>
            <a:ext cx="4712335" cy="281305"/>
          </a:xfrm>
          <a:prstGeom prst="rect">
            <a:avLst/>
          </a:prstGeom>
        </p:spPr>
        <p:txBody>
          <a:bodyPr vert="horz" wrap="square" lIns="0" tIns="0" rIns="0" bIns="0" rtlCol="0">
            <a:spAutoFit/>
          </a:bodyPr>
          <a:lstStyle/>
          <a:p>
            <a:pPr marL="12700">
              <a:lnSpc>
                <a:spcPts val="2090"/>
              </a:lnSpc>
            </a:pPr>
            <a:r>
              <a:rPr sz="1800" i="1" spc="-5" dirty="0">
                <a:solidFill>
                  <a:srgbClr val="8A8C8C"/>
                </a:solidFill>
                <a:latin typeface="Arial"/>
                <a:cs typeface="Arial"/>
              </a:rPr>
              <a:t>Video</a:t>
            </a:r>
            <a:r>
              <a:rPr sz="1800" i="1" spc="-10"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11</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pic>
        <p:nvPicPr>
          <p:cNvPr id="12" name="20b. Carotid Pulse Assessment">
            <a:hlinkClick r:id="" action="ppaction://media"/>
            <a:extLst>
              <a:ext uri="{FF2B5EF4-FFF2-40B4-BE49-F238E27FC236}">
                <a16:creationId xmlns:a16="http://schemas.microsoft.com/office/drawing/2014/main" id="{EABFCD41-2693-8E67-70C6-AE439BC9C41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610" y="1644747"/>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24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65600" y="297179"/>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5" cstate="print"/>
          <a:stretch>
            <a:fillRect/>
          </a:stretch>
        </p:blipFill>
        <p:spPr>
          <a:xfrm>
            <a:off x="307847" y="252984"/>
            <a:ext cx="1176528" cy="661416"/>
          </a:xfrm>
          <a:prstGeom prst="rect">
            <a:avLst/>
          </a:prstGeom>
        </p:spPr>
      </p:pic>
      <p:sp>
        <p:nvSpPr>
          <p:cNvPr id="4" name="object 4"/>
          <p:cNvSpPr txBox="1"/>
          <p:nvPr/>
        </p:nvSpPr>
        <p:spPr>
          <a:xfrm>
            <a:off x="2619541" y="947420"/>
            <a:ext cx="7216140" cy="574040"/>
          </a:xfrm>
          <a:prstGeom prst="rect">
            <a:avLst/>
          </a:prstGeom>
        </p:spPr>
        <p:txBody>
          <a:bodyPr vert="horz" wrap="square" lIns="0" tIns="12700" rIns="0" bIns="0" rtlCol="0">
            <a:spAutoFit/>
          </a:bodyPr>
          <a:lstStyle/>
          <a:p>
            <a:pPr marL="12700">
              <a:lnSpc>
                <a:spcPct val="100000"/>
              </a:lnSpc>
              <a:spcBef>
                <a:spcPts val="100"/>
              </a:spcBef>
            </a:pPr>
            <a:r>
              <a:rPr sz="3600" b="1" dirty="0">
                <a:solidFill>
                  <a:srgbClr val="FFFFFF"/>
                </a:solidFill>
                <a:latin typeface="Arial"/>
                <a:cs typeface="Arial"/>
              </a:rPr>
              <a:t>FEMORAL</a:t>
            </a:r>
            <a:r>
              <a:rPr sz="3600" b="1" spc="-50" dirty="0">
                <a:solidFill>
                  <a:srgbClr val="FFFFFF"/>
                </a:solidFill>
                <a:latin typeface="Arial"/>
                <a:cs typeface="Arial"/>
              </a:rPr>
              <a:t> </a:t>
            </a:r>
            <a:r>
              <a:rPr sz="3600" b="1" dirty="0">
                <a:solidFill>
                  <a:srgbClr val="FFFFFF"/>
                </a:solidFill>
                <a:latin typeface="Arial"/>
                <a:cs typeface="Arial"/>
              </a:rPr>
              <a:t>PULSE</a:t>
            </a:r>
            <a:r>
              <a:rPr sz="3600" b="1" spc="-45" dirty="0">
                <a:solidFill>
                  <a:srgbClr val="FFFFFF"/>
                </a:solidFill>
                <a:latin typeface="Arial"/>
                <a:cs typeface="Arial"/>
              </a:rPr>
              <a:t> </a:t>
            </a:r>
            <a:r>
              <a:rPr sz="3600" b="1" spc="-5" dirty="0">
                <a:solidFill>
                  <a:srgbClr val="FFFFFF"/>
                </a:solidFill>
                <a:latin typeface="Arial"/>
                <a:cs typeface="Arial"/>
              </a:rPr>
              <a:t>ASSESSMENT</a:t>
            </a:r>
            <a:endParaRPr sz="3600">
              <a:latin typeface="Arial"/>
              <a:cs typeface="Arial"/>
            </a:endParaRPr>
          </a:p>
        </p:txBody>
      </p:sp>
      <p:grpSp>
        <p:nvGrpSpPr>
          <p:cNvPr id="5" name="object 5"/>
          <p:cNvGrpSpPr/>
          <p:nvPr/>
        </p:nvGrpSpPr>
        <p:grpSpPr>
          <a:xfrm>
            <a:off x="2935884" y="2250349"/>
            <a:ext cx="6320790" cy="3580765"/>
            <a:chOff x="2935884" y="2250349"/>
            <a:chExt cx="6320790" cy="3580765"/>
          </a:xfrm>
        </p:grpSpPr>
        <p:sp>
          <p:nvSpPr>
            <p:cNvPr id="6" name="object 6"/>
            <p:cNvSpPr/>
            <p:nvPr/>
          </p:nvSpPr>
          <p:spPr>
            <a:xfrm>
              <a:off x="2945409" y="2259874"/>
              <a:ext cx="6301740" cy="3561715"/>
            </a:xfrm>
            <a:custGeom>
              <a:avLst/>
              <a:gdLst/>
              <a:ahLst/>
              <a:cxnLst/>
              <a:rect l="l" t="t" r="r" b="b"/>
              <a:pathLst>
                <a:path w="6301740" h="3561715">
                  <a:moveTo>
                    <a:pt x="0" y="0"/>
                  </a:moveTo>
                  <a:lnTo>
                    <a:pt x="6301179" y="0"/>
                  </a:lnTo>
                  <a:lnTo>
                    <a:pt x="6301179" y="3561134"/>
                  </a:lnTo>
                  <a:lnTo>
                    <a:pt x="0" y="3561134"/>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38" y="3445381"/>
              <a:ext cx="1190625" cy="1190625"/>
            </a:xfrm>
            <a:custGeom>
              <a:avLst/>
              <a:gdLst/>
              <a:ahLst/>
              <a:cxnLst/>
              <a:rect l="l" t="t" r="r" b="b"/>
              <a:pathLst>
                <a:path w="1190625" h="1190625">
                  <a:moveTo>
                    <a:pt x="595059" y="0"/>
                  </a:moveTo>
                  <a:lnTo>
                    <a:pt x="546255" y="1972"/>
                  </a:lnTo>
                  <a:lnTo>
                    <a:pt x="498537" y="7788"/>
                  </a:lnTo>
                  <a:lnTo>
                    <a:pt x="452059" y="17294"/>
                  </a:lnTo>
                  <a:lnTo>
                    <a:pt x="406974" y="30336"/>
                  </a:lnTo>
                  <a:lnTo>
                    <a:pt x="363435" y="46762"/>
                  </a:lnTo>
                  <a:lnTo>
                    <a:pt x="321595" y="66419"/>
                  </a:lnTo>
                  <a:lnTo>
                    <a:pt x="281607" y="89153"/>
                  </a:lnTo>
                  <a:lnTo>
                    <a:pt x="243624" y="114812"/>
                  </a:lnTo>
                  <a:lnTo>
                    <a:pt x="207801" y="143241"/>
                  </a:lnTo>
                  <a:lnTo>
                    <a:pt x="174288" y="174289"/>
                  </a:lnTo>
                  <a:lnTo>
                    <a:pt x="143241" y="207801"/>
                  </a:lnTo>
                  <a:lnTo>
                    <a:pt x="114811" y="243625"/>
                  </a:lnTo>
                  <a:lnTo>
                    <a:pt x="89153" y="281608"/>
                  </a:lnTo>
                  <a:lnTo>
                    <a:pt x="66419" y="321595"/>
                  </a:lnTo>
                  <a:lnTo>
                    <a:pt x="46762" y="363435"/>
                  </a:lnTo>
                  <a:lnTo>
                    <a:pt x="30336" y="406975"/>
                  </a:lnTo>
                  <a:lnTo>
                    <a:pt x="17293" y="452060"/>
                  </a:lnTo>
                  <a:lnTo>
                    <a:pt x="7788" y="498538"/>
                  </a:lnTo>
                  <a:lnTo>
                    <a:pt x="1972" y="546255"/>
                  </a:lnTo>
                  <a:lnTo>
                    <a:pt x="0" y="595059"/>
                  </a:lnTo>
                  <a:lnTo>
                    <a:pt x="1972" y="643863"/>
                  </a:lnTo>
                  <a:lnTo>
                    <a:pt x="7788" y="691581"/>
                  </a:lnTo>
                  <a:lnTo>
                    <a:pt x="17293" y="738059"/>
                  </a:lnTo>
                  <a:lnTo>
                    <a:pt x="30336" y="783144"/>
                  </a:lnTo>
                  <a:lnTo>
                    <a:pt x="46762" y="826684"/>
                  </a:lnTo>
                  <a:lnTo>
                    <a:pt x="66419" y="868524"/>
                  </a:lnTo>
                  <a:lnTo>
                    <a:pt x="89153" y="908512"/>
                  </a:lnTo>
                  <a:lnTo>
                    <a:pt x="114811" y="946494"/>
                  </a:lnTo>
                  <a:lnTo>
                    <a:pt x="143241" y="982318"/>
                  </a:lnTo>
                  <a:lnTo>
                    <a:pt x="174288" y="1015830"/>
                  </a:lnTo>
                  <a:lnTo>
                    <a:pt x="207801" y="1046878"/>
                  </a:lnTo>
                  <a:lnTo>
                    <a:pt x="243624" y="1075307"/>
                  </a:lnTo>
                  <a:lnTo>
                    <a:pt x="281607" y="1100966"/>
                  </a:lnTo>
                  <a:lnTo>
                    <a:pt x="321595" y="1123700"/>
                  </a:lnTo>
                  <a:lnTo>
                    <a:pt x="363435" y="1143356"/>
                  </a:lnTo>
                  <a:lnTo>
                    <a:pt x="406974" y="1159783"/>
                  </a:lnTo>
                  <a:lnTo>
                    <a:pt x="452059" y="1172825"/>
                  </a:lnTo>
                  <a:lnTo>
                    <a:pt x="498537" y="1182331"/>
                  </a:lnTo>
                  <a:lnTo>
                    <a:pt x="546255" y="1188146"/>
                  </a:lnTo>
                  <a:lnTo>
                    <a:pt x="595059" y="1190119"/>
                  </a:lnTo>
                  <a:lnTo>
                    <a:pt x="643863" y="1188146"/>
                  </a:lnTo>
                  <a:lnTo>
                    <a:pt x="691581" y="1182331"/>
                  </a:lnTo>
                  <a:lnTo>
                    <a:pt x="738059" y="1172825"/>
                  </a:lnTo>
                  <a:lnTo>
                    <a:pt x="783144" y="1159783"/>
                  </a:lnTo>
                  <a:lnTo>
                    <a:pt x="826684" y="1143356"/>
                  </a:lnTo>
                  <a:lnTo>
                    <a:pt x="868524" y="1123700"/>
                  </a:lnTo>
                  <a:lnTo>
                    <a:pt x="908512" y="1100966"/>
                  </a:lnTo>
                  <a:lnTo>
                    <a:pt x="946494" y="1075307"/>
                  </a:lnTo>
                  <a:lnTo>
                    <a:pt x="982318" y="1046878"/>
                  </a:lnTo>
                  <a:lnTo>
                    <a:pt x="1015830" y="1015830"/>
                  </a:lnTo>
                  <a:lnTo>
                    <a:pt x="1046878" y="982318"/>
                  </a:lnTo>
                  <a:lnTo>
                    <a:pt x="1075307" y="946494"/>
                  </a:lnTo>
                  <a:lnTo>
                    <a:pt x="1100966" y="908512"/>
                  </a:lnTo>
                  <a:lnTo>
                    <a:pt x="1123700" y="868524"/>
                  </a:lnTo>
                  <a:lnTo>
                    <a:pt x="1143356" y="826684"/>
                  </a:lnTo>
                  <a:lnTo>
                    <a:pt x="1159783" y="783144"/>
                  </a:lnTo>
                  <a:lnTo>
                    <a:pt x="1172825" y="738059"/>
                  </a:lnTo>
                  <a:lnTo>
                    <a:pt x="1182331" y="691581"/>
                  </a:lnTo>
                  <a:lnTo>
                    <a:pt x="1188146" y="643863"/>
                  </a:lnTo>
                  <a:lnTo>
                    <a:pt x="1190119" y="595059"/>
                  </a:lnTo>
                  <a:lnTo>
                    <a:pt x="1188146" y="546255"/>
                  </a:lnTo>
                  <a:lnTo>
                    <a:pt x="1182331" y="498538"/>
                  </a:lnTo>
                  <a:lnTo>
                    <a:pt x="1172825" y="452060"/>
                  </a:lnTo>
                  <a:lnTo>
                    <a:pt x="1159783" y="406975"/>
                  </a:lnTo>
                  <a:lnTo>
                    <a:pt x="1143356" y="363435"/>
                  </a:lnTo>
                  <a:lnTo>
                    <a:pt x="1123700" y="321595"/>
                  </a:lnTo>
                  <a:lnTo>
                    <a:pt x="1100966" y="281608"/>
                  </a:lnTo>
                  <a:lnTo>
                    <a:pt x="1075307" y="243625"/>
                  </a:lnTo>
                  <a:lnTo>
                    <a:pt x="1046878" y="207801"/>
                  </a:lnTo>
                  <a:lnTo>
                    <a:pt x="1015830" y="174289"/>
                  </a:lnTo>
                  <a:lnTo>
                    <a:pt x="982318" y="143241"/>
                  </a:lnTo>
                  <a:lnTo>
                    <a:pt x="946494" y="114812"/>
                  </a:lnTo>
                  <a:lnTo>
                    <a:pt x="908512" y="89153"/>
                  </a:lnTo>
                  <a:lnTo>
                    <a:pt x="868524" y="66419"/>
                  </a:lnTo>
                  <a:lnTo>
                    <a:pt x="826684" y="46762"/>
                  </a:lnTo>
                  <a:lnTo>
                    <a:pt x="783144" y="30336"/>
                  </a:lnTo>
                  <a:lnTo>
                    <a:pt x="738059" y="17294"/>
                  </a:lnTo>
                  <a:lnTo>
                    <a:pt x="691581" y="7788"/>
                  </a:lnTo>
                  <a:lnTo>
                    <a:pt x="643863" y="1972"/>
                  </a:lnTo>
                  <a:lnTo>
                    <a:pt x="595059" y="0"/>
                  </a:lnTo>
                  <a:close/>
                </a:path>
              </a:pathLst>
            </a:custGeom>
            <a:solidFill>
              <a:srgbClr val="616667"/>
            </a:solidFill>
          </p:spPr>
          <p:txBody>
            <a:bodyPr wrap="square" lIns="0" tIns="0" rIns="0" bIns="0" rtlCol="0"/>
            <a:lstStyle/>
            <a:p>
              <a:endParaRPr/>
            </a:p>
          </p:txBody>
        </p:sp>
        <p:sp>
          <p:nvSpPr>
            <p:cNvPr id="8" name="object 8"/>
            <p:cNvSpPr/>
            <p:nvPr/>
          </p:nvSpPr>
          <p:spPr>
            <a:xfrm>
              <a:off x="5898122" y="3735993"/>
              <a:ext cx="525145" cy="608965"/>
            </a:xfrm>
            <a:custGeom>
              <a:avLst/>
              <a:gdLst/>
              <a:ahLst/>
              <a:cxnLst/>
              <a:rect l="l" t="t" r="r" b="b"/>
              <a:pathLst>
                <a:path w="525145" h="608964">
                  <a:moveTo>
                    <a:pt x="0" y="0"/>
                  </a:moveTo>
                  <a:lnTo>
                    <a:pt x="0" y="608897"/>
                  </a:lnTo>
                  <a:lnTo>
                    <a:pt x="524912" y="30444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59234"/>
            <a:ext cx="4712335" cy="281305"/>
          </a:xfrm>
          <a:prstGeom prst="rect">
            <a:avLst/>
          </a:prstGeom>
        </p:spPr>
        <p:txBody>
          <a:bodyPr vert="horz" wrap="square" lIns="0" tIns="0" rIns="0" bIns="0" rtlCol="0">
            <a:spAutoFit/>
          </a:bodyPr>
          <a:lstStyle/>
          <a:p>
            <a:pPr marL="12700">
              <a:lnSpc>
                <a:spcPts val="2090"/>
              </a:lnSpc>
            </a:pPr>
            <a:r>
              <a:rPr sz="1800" i="1" spc="-5" dirty="0">
                <a:solidFill>
                  <a:srgbClr val="8A8C8C"/>
                </a:solidFill>
                <a:latin typeface="Arial"/>
                <a:cs typeface="Arial"/>
              </a:rPr>
              <a:t>Video</a:t>
            </a:r>
            <a:r>
              <a:rPr sz="1800" i="1" spc="-10"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12</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pic>
        <p:nvPicPr>
          <p:cNvPr id="12" name="20c. Femoral Pulse Assessment">
            <a:hlinkClick r:id="" action="ppaction://media"/>
            <a:extLst>
              <a:ext uri="{FF2B5EF4-FFF2-40B4-BE49-F238E27FC236}">
                <a16:creationId xmlns:a16="http://schemas.microsoft.com/office/drawing/2014/main" id="{B631D899-CC74-CEEF-65C4-09736D36ED0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610" y="1646694"/>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16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65600" y="297179"/>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5" cstate="print"/>
          <a:stretch>
            <a:fillRect/>
          </a:stretch>
        </p:blipFill>
        <p:spPr>
          <a:xfrm>
            <a:off x="307847" y="252984"/>
            <a:ext cx="1176528" cy="661416"/>
          </a:xfrm>
          <a:prstGeom prst="rect">
            <a:avLst/>
          </a:prstGeom>
        </p:spPr>
      </p:pic>
      <p:sp>
        <p:nvSpPr>
          <p:cNvPr id="4" name="object 4"/>
          <p:cNvSpPr txBox="1"/>
          <p:nvPr/>
        </p:nvSpPr>
        <p:spPr>
          <a:xfrm>
            <a:off x="331394" y="828771"/>
            <a:ext cx="11658599" cy="575157"/>
          </a:xfrm>
          <a:prstGeom prst="rect">
            <a:avLst/>
          </a:prstGeom>
        </p:spPr>
        <p:txBody>
          <a:bodyPr vert="horz" wrap="square" lIns="0" tIns="74295" rIns="0" bIns="0" rtlCol="0">
            <a:spAutoFit/>
          </a:bodyPr>
          <a:lstStyle/>
          <a:p>
            <a:pPr marL="12700" marR="5080" indent="469900" algn="ctr">
              <a:lnSpc>
                <a:spcPts val="3890"/>
              </a:lnSpc>
              <a:spcBef>
                <a:spcPts val="585"/>
              </a:spcBef>
            </a:pPr>
            <a:r>
              <a:rPr sz="3600" b="1" spc="-5" dirty="0">
                <a:solidFill>
                  <a:srgbClr val="FFFFFF"/>
                </a:solidFill>
                <a:latin typeface="Arial"/>
                <a:cs typeface="Arial"/>
              </a:rPr>
              <a:t>DORSALIS PEDIS </a:t>
            </a:r>
            <a:r>
              <a:rPr sz="3600" b="1" dirty="0">
                <a:solidFill>
                  <a:srgbClr val="FFFFFF"/>
                </a:solidFill>
                <a:latin typeface="Arial"/>
                <a:cs typeface="Arial"/>
              </a:rPr>
              <a:t> </a:t>
            </a:r>
            <a:r>
              <a:rPr sz="3600" b="1" spc="-5" dirty="0">
                <a:solidFill>
                  <a:srgbClr val="FFFFFF"/>
                </a:solidFill>
                <a:latin typeface="Arial"/>
                <a:cs typeface="Arial"/>
              </a:rPr>
              <a:t>PULSE</a:t>
            </a:r>
            <a:r>
              <a:rPr sz="3600" b="1" spc="-65" dirty="0">
                <a:solidFill>
                  <a:srgbClr val="FFFFFF"/>
                </a:solidFill>
                <a:latin typeface="Arial"/>
                <a:cs typeface="Arial"/>
              </a:rPr>
              <a:t> </a:t>
            </a:r>
            <a:r>
              <a:rPr sz="3600" b="1" spc="-5" dirty="0">
                <a:solidFill>
                  <a:srgbClr val="FFFFFF"/>
                </a:solidFill>
                <a:latin typeface="Arial"/>
                <a:cs typeface="Arial"/>
              </a:rPr>
              <a:t>ASSESSMENT</a:t>
            </a:r>
            <a:endParaRPr sz="3600" dirty="0">
              <a:latin typeface="Arial"/>
              <a:cs typeface="Arial"/>
            </a:endParaRPr>
          </a:p>
        </p:txBody>
      </p:sp>
      <p:grpSp>
        <p:nvGrpSpPr>
          <p:cNvPr id="5" name="object 5"/>
          <p:cNvGrpSpPr/>
          <p:nvPr/>
        </p:nvGrpSpPr>
        <p:grpSpPr>
          <a:xfrm>
            <a:off x="2935884" y="2250349"/>
            <a:ext cx="6320790" cy="3580765"/>
            <a:chOff x="2935884" y="2250349"/>
            <a:chExt cx="6320790" cy="3580765"/>
          </a:xfrm>
        </p:grpSpPr>
        <p:sp>
          <p:nvSpPr>
            <p:cNvPr id="6" name="object 6"/>
            <p:cNvSpPr/>
            <p:nvPr/>
          </p:nvSpPr>
          <p:spPr>
            <a:xfrm>
              <a:off x="2945409" y="2259874"/>
              <a:ext cx="6301740" cy="3561715"/>
            </a:xfrm>
            <a:custGeom>
              <a:avLst/>
              <a:gdLst/>
              <a:ahLst/>
              <a:cxnLst/>
              <a:rect l="l" t="t" r="r" b="b"/>
              <a:pathLst>
                <a:path w="6301740" h="3561715">
                  <a:moveTo>
                    <a:pt x="0" y="0"/>
                  </a:moveTo>
                  <a:lnTo>
                    <a:pt x="6301179" y="0"/>
                  </a:lnTo>
                  <a:lnTo>
                    <a:pt x="6301179" y="3561134"/>
                  </a:lnTo>
                  <a:lnTo>
                    <a:pt x="0" y="3561134"/>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38" y="3445381"/>
              <a:ext cx="1190625" cy="1190625"/>
            </a:xfrm>
            <a:custGeom>
              <a:avLst/>
              <a:gdLst/>
              <a:ahLst/>
              <a:cxnLst/>
              <a:rect l="l" t="t" r="r" b="b"/>
              <a:pathLst>
                <a:path w="1190625" h="1190625">
                  <a:moveTo>
                    <a:pt x="595059" y="0"/>
                  </a:moveTo>
                  <a:lnTo>
                    <a:pt x="546255" y="1972"/>
                  </a:lnTo>
                  <a:lnTo>
                    <a:pt x="498537" y="7788"/>
                  </a:lnTo>
                  <a:lnTo>
                    <a:pt x="452059" y="17294"/>
                  </a:lnTo>
                  <a:lnTo>
                    <a:pt x="406974" y="30336"/>
                  </a:lnTo>
                  <a:lnTo>
                    <a:pt x="363435" y="46762"/>
                  </a:lnTo>
                  <a:lnTo>
                    <a:pt x="321595" y="66419"/>
                  </a:lnTo>
                  <a:lnTo>
                    <a:pt x="281607" y="89153"/>
                  </a:lnTo>
                  <a:lnTo>
                    <a:pt x="243624" y="114812"/>
                  </a:lnTo>
                  <a:lnTo>
                    <a:pt x="207801" y="143241"/>
                  </a:lnTo>
                  <a:lnTo>
                    <a:pt x="174288" y="174289"/>
                  </a:lnTo>
                  <a:lnTo>
                    <a:pt x="143241" y="207801"/>
                  </a:lnTo>
                  <a:lnTo>
                    <a:pt x="114811" y="243625"/>
                  </a:lnTo>
                  <a:lnTo>
                    <a:pt x="89153" y="281608"/>
                  </a:lnTo>
                  <a:lnTo>
                    <a:pt x="66419" y="321595"/>
                  </a:lnTo>
                  <a:lnTo>
                    <a:pt x="46762" y="363435"/>
                  </a:lnTo>
                  <a:lnTo>
                    <a:pt x="30336" y="406975"/>
                  </a:lnTo>
                  <a:lnTo>
                    <a:pt x="17293" y="452060"/>
                  </a:lnTo>
                  <a:lnTo>
                    <a:pt x="7788" y="498538"/>
                  </a:lnTo>
                  <a:lnTo>
                    <a:pt x="1972" y="546255"/>
                  </a:lnTo>
                  <a:lnTo>
                    <a:pt x="0" y="595059"/>
                  </a:lnTo>
                  <a:lnTo>
                    <a:pt x="1972" y="643863"/>
                  </a:lnTo>
                  <a:lnTo>
                    <a:pt x="7788" y="691581"/>
                  </a:lnTo>
                  <a:lnTo>
                    <a:pt x="17293" y="738059"/>
                  </a:lnTo>
                  <a:lnTo>
                    <a:pt x="30336" y="783144"/>
                  </a:lnTo>
                  <a:lnTo>
                    <a:pt x="46762" y="826684"/>
                  </a:lnTo>
                  <a:lnTo>
                    <a:pt x="66419" y="868524"/>
                  </a:lnTo>
                  <a:lnTo>
                    <a:pt x="89153" y="908512"/>
                  </a:lnTo>
                  <a:lnTo>
                    <a:pt x="114811" y="946494"/>
                  </a:lnTo>
                  <a:lnTo>
                    <a:pt x="143241" y="982318"/>
                  </a:lnTo>
                  <a:lnTo>
                    <a:pt x="174288" y="1015830"/>
                  </a:lnTo>
                  <a:lnTo>
                    <a:pt x="207801" y="1046878"/>
                  </a:lnTo>
                  <a:lnTo>
                    <a:pt x="243624" y="1075307"/>
                  </a:lnTo>
                  <a:lnTo>
                    <a:pt x="281607" y="1100966"/>
                  </a:lnTo>
                  <a:lnTo>
                    <a:pt x="321595" y="1123700"/>
                  </a:lnTo>
                  <a:lnTo>
                    <a:pt x="363435" y="1143356"/>
                  </a:lnTo>
                  <a:lnTo>
                    <a:pt x="406974" y="1159783"/>
                  </a:lnTo>
                  <a:lnTo>
                    <a:pt x="452059" y="1172825"/>
                  </a:lnTo>
                  <a:lnTo>
                    <a:pt x="498537" y="1182331"/>
                  </a:lnTo>
                  <a:lnTo>
                    <a:pt x="546255" y="1188146"/>
                  </a:lnTo>
                  <a:lnTo>
                    <a:pt x="595059" y="1190119"/>
                  </a:lnTo>
                  <a:lnTo>
                    <a:pt x="643863" y="1188146"/>
                  </a:lnTo>
                  <a:lnTo>
                    <a:pt x="691581" y="1182331"/>
                  </a:lnTo>
                  <a:lnTo>
                    <a:pt x="738059" y="1172825"/>
                  </a:lnTo>
                  <a:lnTo>
                    <a:pt x="783144" y="1159783"/>
                  </a:lnTo>
                  <a:lnTo>
                    <a:pt x="826684" y="1143356"/>
                  </a:lnTo>
                  <a:lnTo>
                    <a:pt x="868524" y="1123700"/>
                  </a:lnTo>
                  <a:lnTo>
                    <a:pt x="908512" y="1100966"/>
                  </a:lnTo>
                  <a:lnTo>
                    <a:pt x="946494" y="1075307"/>
                  </a:lnTo>
                  <a:lnTo>
                    <a:pt x="982318" y="1046878"/>
                  </a:lnTo>
                  <a:lnTo>
                    <a:pt x="1015830" y="1015830"/>
                  </a:lnTo>
                  <a:lnTo>
                    <a:pt x="1046878" y="982318"/>
                  </a:lnTo>
                  <a:lnTo>
                    <a:pt x="1075307" y="946494"/>
                  </a:lnTo>
                  <a:lnTo>
                    <a:pt x="1100966" y="908512"/>
                  </a:lnTo>
                  <a:lnTo>
                    <a:pt x="1123700" y="868524"/>
                  </a:lnTo>
                  <a:lnTo>
                    <a:pt x="1143356" y="826684"/>
                  </a:lnTo>
                  <a:lnTo>
                    <a:pt x="1159783" y="783144"/>
                  </a:lnTo>
                  <a:lnTo>
                    <a:pt x="1172825" y="738059"/>
                  </a:lnTo>
                  <a:lnTo>
                    <a:pt x="1182331" y="691581"/>
                  </a:lnTo>
                  <a:lnTo>
                    <a:pt x="1188146" y="643863"/>
                  </a:lnTo>
                  <a:lnTo>
                    <a:pt x="1190119" y="595059"/>
                  </a:lnTo>
                  <a:lnTo>
                    <a:pt x="1188146" y="546255"/>
                  </a:lnTo>
                  <a:lnTo>
                    <a:pt x="1182331" y="498538"/>
                  </a:lnTo>
                  <a:lnTo>
                    <a:pt x="1172825" y="452060"/>
                  </a:lnTo>
                  <a:lnTo>
                    <a:pt x="1159783" y="406975"/>
                  </a:lnTo>
                  <a:lnTo>
                    <a:pt x="1143356" y="363435"/>
                  </a:lnTo>
                  <a:lnTo>
                    <a:pt x="1123700" y="321595"/>
                  </a:lnTo>
                  <a:lnTo>
                    <a:pt x="1100966" y="281608"/>
                  </a:lnTo>
                  <a:lnTo>
                    <a:pt x="1075307" y="243625"/>
                  </a:lnTo>
                  <a:lnTo>
                    <a:pt x="1046878" y="207801"/>
                  </a:lnTo>
                  <a:lnTo>
                    <a:pt x="1015830" y="174289"/>
                  </a:lnTo>
                  <a:lnTo>
                    <a:pt x="982318" y="143241"/>
                  </a:lnTo>
                  <a:lnTo>
                    <a:pt x="946494" y="114812"/>
                  </a:lnTo>
                  <a:lnTo>
                    <a:pt x="908512" y="89153"/>
                  </a:lnTo>
                  <a:lnTo>
                    <a:pt x="868524" y="66419"/>
                  </a:lnTo>
                  <a:lnTo>
                    <a:pt x="826684" y="46762"/>
                  </a:lnTo>
                  <a:lnTo>
                    <a:pt x="783144" y="30336"/>
                  </a:lnTo>
                  <a:lnTo>
                    <a:pt x="738059" y="17294"/>
                  </a:lnTo>
                  <a:lnTo>
                    <a:pt x="691581" y="7788"/>
                  </a:lnTo>
                  <a:lnTo>
                    <a:pt x="643863" y="1972"/>
                  </a:lnTo>
                  <a:lnTo>
                    <a:pt x="595059" y="0"/>
                  </a:lnTo>
                  <a:close/>
                </a:path>
              </a:pathLst>
            </a:custGeom>
            <a:solidFill>
              <a:srgbClr val="616667"/>
            </a:solidFill>
          </p:spPr>
          <p:txBody>
            <a:bodyPr wrap="square" lIns="0" tIns="0" rIns="0" bIns="0" rtlCol="0"/>
            <a:lstStyle/>
            <a:p>
              <a:endParaRPr/>
            </a:p>
          </p:txBody>
        </p:sp>
        <p:sp>
          <p:nvSpPr>
            <p:cNvPr id="8" name="object 8"/>
            <p:cNvSpPr/>
            <p:nvPr/>
          </p:nvSpPr>
          <p:spPr>
            <a:xfrm>
              <a:off x="5898122" y="3735993"/>
              <a:ext cx="525145" cy="608965"/>
            </a:xfrm>
            <a:custGeom>
              <a:avLst/>
              <a:gdLst/>
              <a:ahLst/>
              <a:cxnLst/>
              <a:rect l="l" t="t" r="r" b="b"/>
              <a:pathLst>
                <a:path w="525145" h="608964">
                  <a:moveTo>
                    <a:pt x="0" y="0"/>
                  </a:moveTo>
                  <a:lnTo>
                    <a:pt x="0" y="608897"/>
                  </a:lnTo>
                  <a:lnTo>
                    <a:pt x="524912" y="30444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59234"/>
            <a:ext cx="4712335" cy="281305"/>
          </a:xfrm>
          <a:prstGeom prst="rect">
            <a:avLst/>
          </a:prstGeom>
        </p:spPr>
        <p:txBody>
          <a:bodyPr vert="horz" wrap="square" lIns="0" tIns="0" rIns="0" bIns="0" rtlCol="0">
            <a:spAutoFit/>
          </a:bodyPr>
          <a:lstStyle/>
          <a:p>
            <a:pPr marL="12700">
              <a:lnSpc>
                <a:spcPts val="2090"/>
              </a:lnSpc>
            </a:pPr>
            <a:r>
              <a:rPr sz="1800" i="1" spc="-5" dirty="0">
                <a:solidFill>
                  <a:srgbClr val="8A8C8C"/>
                </a:solidFill>
                <a:latin typeface="Arial"/>
                <a:cs typeface="Arial"/>
              </a:rPr>
              <a:t>Video</a:t>
            </a:r>
            <a:r>
              <a:rPr sz="1800" i="1" spc="-10"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13</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pic>
        <p:nvPicPr>
          <p:cNvPr id="12" name="20c. Dorsalis Pulse Assessment">
            <a:hlinkClick r:id="" action="ppaction://media"/>
            <a:extLst>
              <a:ext uri="{FF2B5EF4-FFF2-40B4-BE49-F238E27FC236}">
                <a16:creationId xmlns:a16="http://schemas.microsoft.com/office/drawing/2014/main" id="{B1B7ABED-F5C5-AEA1-D15F-023B13AAA51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05145" y="1644747"/>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75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65600" y="297179"/>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5" cstate="print"/>
          <a:stretch>
            <a:fillRect/>
          </a:stretch>
        </p:blipFill>
        <p:spPr>
          <a:xfrm>
            <a:off x="307847" y="252984"/>
            <a:ext cx="1176528" cy="661416"/>
          </a:xfrm>
          <a:prstGeom prst="rect">
            <a:avLst/>
          </a:prstGeom>
        </p:spPr>
      </p:pic>
      <p:sp>
        <p:nvSpPr>
          <p:cNvPr id="4" name="object 4"/>
          <p:cNvSpPr txBox="1"/>
          <p:nvPr/>
        </p:nvSpPr>
        <p:spPr>
          <a:xfrm>
            <a:off x="457200" y="804164"/>
            <a:ext cx="11158332" cy="575157"/>
          </a:xfrm>
          <a:prstGeom prst="rect">
            <a:avLst/>
          </a:prstGeom>
        </p:spPr>
        <p:txBody>
          <a:bodyPr vert="horz" wrap="square" lIns="0" tIns="74295" rIns="0" bIns="0" rtlCol="0">
            <a:spAutoFit/>
          </a:bodyPr>
          <a:lstStyle/>
          <a:p>
            <a:pPr marL="12700" marR="5080" indent="254000" algn="ctr">
              <a:lnSpc>
                <a:spcPts val="3890"/>
              </a:lnSpc>
              <a:spcBef>
                <a:spcPts val="585"/>
              </a:spcBef>
            </a:pPr>
            <a:r>
              <a:rPr sz="3600" b="1" spc="-5" dirty="0">
                <a:solidFill>
                  <a:srgbClr val="FFFFFF"/>
                </a:solidFill>
                <a:latin typeface="Arial"/>
                <a:cs typeface="Arial"/>
              </a:rPr>
              <a:t>POSTERIOR TIBIAL PULSE</a:t>
            </a:r>
            <a:r>
              <a:rPr sz="3600" b="1" spc="-65" dirty="0">
                <a:solidFill>
                  <a:srgbClr val="FFFFFF"/>
                </a:solidFill>
                <a:latin typeface="Arial"/>
                <a:cs typeface="Arial"/>
              </a:rPr>
              <a:t> </a:t>
            </a:r>
            <a:r>
              <a:rPr sz="3600" b="1" spc="-5" dirty="0">
                <a:solidFill>
                  <a:srgbClr val="FFFFFF"/>
                </a:solidFill>
                <a:latin typeface="Arial"/>
                <a:cs typeface="Arial"/>
              </a:rPr>
              <a:t>ASSESSMENT</a:t>
            </a:r>
            <a:endParaRPr sz="3600" dirty="0">
              <a:latin typeface="Arial"/>
              <a:cs typeface="Arial"/>
            </a:endParaRPr>
          </a:p>
        </p:txBody>
      </p:sp>
      <p:grpSp>
        <p:nvGrpSpPr>
          <p:cNvPr id="5" name="object 5"/>
          <p:cNvGrpSpPr/>
          <p:nvPr/>
        </p:nvGrpSpPr>
        <p:grpSpPr>
          <a:xfrm>
            <a:off x="2935884" y="2250349"/>
            <a:ext cx="6320790" cy="3580765"/>
            <a:chOff x="2935884" y="2250349"/>
            <a:chExt cx="6320790" cy="3580765"/>
          </a:xfrm>
        </p:grpSpPr>
        <p:sp>
          <p:nvSpPr>
            <p:cNvPr id="6" name="object 6"/>
            <p:cNvSpPr/>
            <p:nvPr/>
          </p:nvSpPr>
          <p:spPr>
            <a:xfrm>
              <a:off x="2945409" y="2259874"/>
              <a:ext cx="6301740" cy="3561715"/>
            </a:xfrm>
            <a:custGeom>
              <a:avLst/>
              <a:gdLst/>
              <a:ahLst/>
              <a:cxnLst/>
              <a:rect l="l" t="t" r="r" b="b"/>
              <a:pathLst>
                <a:path w="6301740" h="3561715">
                  <a:moveTo>
                    <a:pt x="0" y="0"/>
                  </a:moveTo>
                  <a:lnTo>
                    <a:pt x="6301179" y="0"/>
                  </a:lnTo>
                  <a:lnTo>
                    <a:pt x="6301179" y="3561134"/>
                  </a:lnTo>
                  <a:lnTo>
                    <a:pt x="0" y="3561134"/>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38" y="3445381"/>
              <a:ext cx="1190625" cy="1190625"/>
            </a:xfrm>
            <a:custGeom>
              <a:avLst/>
              <a:gdLst/>
              <a:ahLst/>
              <a:cxnLst/>
              <a:rect l="l" t="t" r="r" b="b"/>
              <a:pathLst>
                <a:path w="1190625" h="1190625">
                  <a:moveTo>
                    <a:pt x="595059" y="0"/>
                  </a:moveTo>
                  <a:lnTo>
                    <a:pt x="546255" y="1972"/>
                  </a:lnTo>
                  <a:lnTo>
                    <a:pt x="498537" y="7788"/>
                  </a:lnTo>
                  <a:lnTo>
                    <a:pt x="452059" y="17294"/>
                  </a:lnTo>
                  <a:lnTo>
                    <a:pt x="406974" y="30336"/>
                  </a:lnTo>
                  <a:lnTo>
                    <a:pt x="363435" y="46762"/>
                  </a:lnTo>
                  <a:lnTo>
                    <a:pt x="321595" y="66419"/>
                  </a:lnTo>
                  <a:lnTo>
                    <a:pt x="281607" y="89153"/>
                  </a:lnTo>
                  <a:lnTo>
                    <a:pt x="243624" y="114812"/>
                  </a:lnTo>
                  <a:lnTo>
                    <a:pt x="207801" y="143241"/>
                  </a:lnTo>
                  <a:lnTo>
                    <a:pt x="174288" y="174289"/>
                  </a:lnTo>
                  <a:lnTo>
                    <a:pt x="143241" y="207801"/>
                  </a:lnTo>
                  <a:lnTo>
                    <a:pt x="114811" y="243625"/>
                  </a:lnTo>
                  <a:lnTo>
                    <a:pt x="89153" y="281608"/>
                  </a:lnTo>
                  <a:lnTo>
                    <a:pt x="66419" y="321595"/>
                  </a:lnTo>
                  <a:lnTo>
                    <a:pt x="46762" y="363435"/>
                  </a:lnTo>
                  <a:lnTo>
                    <a:pt x="30336" y="406975"/>
                  </a:lnTo>
                  <a:lnTo>
                    <a:pt x="17293" y="452060"/>
                  </a:lnTo>
                  <a:lnTo>
                    <a:pt x="7788" y="498538"/>
                  </a:lnTo>
                  <a:lnTo>
                    <a:pt x="1972" y="546255"/>
                  </a:lnTo>
                  <a:lnTo>
                    <a:pt x="0" y="595059"/>
                  </a:lnTo>
                  <a:lnTo>
                    <a:pt x="1972" y="643863"/>
                  </a:lnTo>
                  <a:lnTo>
                    <a:pt x="7788" y="691581"/>
                  </a:lnTo>
                  <a:lnTo>
                    <a:pt x="17293" y="738059"/>
                  </a:lnTo>
                  <a:lnTo>
                    <a:pt x="30336" y="783144"/>
                  </a:lnTo>
                  <a:lnTo>
                    <a:pt x="46762" y="826684"/>
                  </a:lnTo>
                  <a:lnTo>
                    <a:pt x="66419" y="868524"/>
                  </a:lnTo>
                  <a:lnTo>
                    <a:pt x="89153" y="908512"/>
                  </a:lnTo>
                  <a:lnTo>
                    <a:pt x="114811" y="946494"/>
                  </a:lnTo>
                  <a:lnTo>
                    <a:pt x="143241" y="982318"/>
                  </a:lnTo>
                  <a:lnTo>
                    <a:pt x="174288" y="1015830"/>
                  </a:lnTo>
                  <a:lnTo>
                    <a:pt x="207801" y="1046878"/>
                  </a:lnTo>
                  <a:lnTo>
                    <a:pt x="243624" y="1075307"/>
                  </a:lnTo>
                  <a:lnTo>
                    <a:pt x="281607" y="1100966"/>
                  </a:lnTo>
                  <a:lnTo>
                    <a:pt x="321595" y="1123700"/>
                  </a:lnTo>
                  <a:lnTo>
                    <a:pt x="363435" y="1143356"/>
                  </a:lnTo>
                  <a:lnTo>
                    <a:pt x="406974" y="1159783"/>
                  </a:lnTo>
                  <a:lnTo>
                    <a:pt x="452059" y="1172825"/>
                  </a:lnTo>
                  <a:lnTo>
                    <a:pt x="498537" y="1182331"/>
                  </a:lnTo>
                  <a:lnTo>
                    <a:pt x="546255" y="1188146"/>
                  </a:lnTo>
                  <a:lnTo>
                    <a:pt x="595059" y="1190119"/>
                  </a:lnTo>
                  <a:lnTo>
                    <a:pt x="643863" y="1188146"/>
                  </a:lnTo>
                  <a:lnTo>
                    <a:pt x="691581" y="1182331"/>
                  </a:lnTo>
                  <a:lnTo>
                    <a:pt x="738059" y="1172825"/>
                  </a:lnTo>
                  <a:lnTo>
                    <a:pt x="783144" y="1159783"/>
                  </a:lnTo>
                  <a:lnTo>
                    <a:pt x="826684" y="1143356"/>
                  </a:lnTo>
                  <a:lnTo>
                    <a:pt x="868524" y="1123700"/>
                  </a:lnTo>
                  <a:lnTo>
                    <a:pt x="908512" y="1100966"/>
                  </a:lnTo>
                  <a:lnTo>
                    <a:pt x="946494" y="1075307"/>
                  </a:lnTo>
                  <a:lnTo>
                    <a:pt x="982318" y="1046878"/>
                  </a:lnTo>
                  <a:lnTo>
                    <a:pt x="1015830" y="1015830"/>
                  </a:lnTo>
                  <a:lnTo>
                    <a:pt x="1046878" y="982318"/>
                  </a:lnTo>
                  <a:lnTo>
                    <a:pt x="1075307" y="946494"/>
                  </a:lnTo>
                  <a:lnTo>
                    <a:pt x="1100966" y="908512"/>
                  </a:lnTo>
                  <a:lnTo>
                    <a:pt x="1123700" y="868524"/>
                  </a:lnTo>
                  <a:lnTo>
                    <a:pt x="1143356" y="826684"/>
                  </a:lnTo>
                  <a:lnTo>
                    <a:pt x="1159783" y="783144"/>
                  </a:lnTo>
                  <a:lnTo>
                    <a:pt x="1172825" y="738059"/>
                  </a:lnTo>
                  <a:lnTo>
                    <a:pt x="1182331" y="691581"/>
                  </a:lnTo>
                  <a:lnTo>
                    <a:pt x="1188146" y="643863"/>
                  </a:lnTo>
                  <a:lnTo>
                    <a:pt x="1190119" y="595059"/>
                  </a:lnTo>
                  <a:lnTo>
                    <a:pt x="1188146" y="546255"/>
                  </a:lnTo>
                  <a:lnTo>
                    <a:pt x="1182331" y="498538"/>
                  </a:lnTo>
                  <a:lnTo>
                    <a:pt x="1172825" y="452060"/>
                  </a:lnTo>
                  <a:lnTo>
                    <a:pt x="1159783" y="406975"/>
                  </a:lnTo>
                  <a:lnTo>
                    <a:pt x="1143356" y="363435"/>
                  </a:lnTo>
                  <a:lnTo>
                    <a:pt x="1123700" y="321595"/>
                  </a:lnTo>
                  <a:lnTo>
                    <a:pt x="1100966" y="281608"/>
                  </a:lnTo>
                  <a:lnTo>
                    <a:pt x="1075307" y="243625"/>
                  </a:lnTo>
                  <a:lnTo>
                    <a:pt x="1046878" y="207801"/>
                  </a:lnTo>
                  <a:lnTo>
                    <a:pt x="1015830" y="174289"/>
                  </a:lnTo>
                  <a:lnTo>
                    <a:pt x="982318" y="143241"/>
                  </a:lnTo>
                  <a:lnTo>
                    <a:pt x="946494" y="114812"/>
                  </a:lnTo>
                  <a:lnTo>
                    <a:pt x="908512" y="89153"/>
                  </a:lnTo>
                  <a:lnTo>
                    <a:pt x="868524" y="66419"/>
                  </a:lnTo>
                  <a:lnTo>
                    <a:pt x="826684" y="46762"/>
                  </a:lnTo>
                  <a:lnTo>
                    <a:pt x="783144" y="30336"/>
                  </a:lnTo>
                  <a:lnTo>
                    <a:pt x="738059" y="17294"/>
                  </a:lnTo>
                  <a:lnTo>
                    <a:pt x="691581" y="7788"/>
                  </a:lnTo>
                  <a:lnTo>
                    <a:pt x="643863" y="1972"/>
                  </a:lnTo>
                  <a:lnTo>
                    <a:pt x="595059" y="0"/>
                  </a:lnTo>
                  <a:close/>
                </a:path>
              </a:pathLst>
            </a:custGeom>
            <a:solidFill>
              <a:srgbClr val="616667"/>
            </a:solidFill>
          </p:spPr>
          <p:txBody>
            <a:bodyPr wrap="square" lIns="0" tIns="0" rIns="0" bIns="0" rtlCol="0"/>
            <a:lstStyle/>
            <a:p>
              <a:endParaRPr/>
            </a:p>
          </p:txBody>
        </p:sp>
        <p:sp>
          <p:nvSpPr>
            <p:cNvPr id="8" name="object 8"/>
            <p:cNvSpPr/>
            <p:nvPr/>
          </p:nvSpPr>
          <p:spPr>
            <a:xfrm>
              <a:off x="5898122" y="3735993"/>
              <a:ext cx="525145" cy="608965"/>
            </a:xfrm>
            <a:custGeom>
              <a:avLst/>
              <a:gdLst/>
              <a:ahLst/>
              <a:cxnLst/>
              <a:rect l="l" t="t" r="r" b="b"/>
              <a:pathLst>
                <a:path w="525145" h="608964">
                  <a:moveTo>
                    <a:pt x="0" y="0"/>
                  </a:moveTo>
                  <a:lnTo>
                    <a:pt x="0" y="608897"/>
                  </a:lnTo>
                  <a:lnTo>
                    <a:pt x="524912" y="30444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59234"/>
            <a:ext cx="4712335" cy="281305"/>
          </a:xfrm>
          <a:prstGeom prst="rect">
            <a:avLst/>
          </a:prstGeom>
        </p:spPr>
        <p:txBody>
          <a:bodyPr vert="horz" wrap="square" lIns="0" tIns="0" rIns="0" bIns="0" rtlCol="0">
            <a:spAutoFit/>
          </a:bodyPr>
          <a:lstStyle/>
          <a:p>
            <a:pPr marL="12700">
              <a:lnSpc>
                <a:spcPts val="2090"/>
              </a:lnSpc>
            </a:pPr>
            <a:r>
              <a:rPr sz="1800" i="1" spc="-5" dirty="0">
                <a:solidFill>
                  <a:srgbClr val="8A8C8C"/>
                </a:solidFill>
                <a:latin typeface="Arial"/>
                <a:cs typeface="Arial"/>
              </a:rPr>
              <a:t>Video</a:t>
            </a:r>
            <a:r>
              <a:rPr sz="1800" i="1" spc="-10"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14</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pic>
        <p:nvPicPr>
          <p:cNvPr id="12" name="20d. Posterior Tibial Pulse Assessment">
            <a:hlinkClick r:id="" action="ppaction://media"/>
            <a:extLst>
              <a:ext uri="{FF2B5EF4-FFF2-40B4-BE49-F238E27FC236}">
                <a16:creationId xmlns:a16="http://schemas.microsoft.com/office/drawing/2014/main" id="{387876BF-DF05-7863-8FCA-FAF4DA46853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05145" y="1575625"/>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629"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3" cstate="print"/>
          <a:stretch>
            <a:fillRect/>
          </a:stretch>
        </p:blipFill>
        <p:spPr>
          <a:xfrm>
            <a:off x="307847" y="252984"/>
            <a:ext cx="1176528" cy="661416"/>
          </a:xfrm>
          <a:prstGeom prst="rect">
            <a:avLst/>
          </a:prstGeom>
        </p:spPr>
      </p:pic>
      <p:pic>
        <p:nvPicPr>
          <p:cNvPr id="4" name="object 4"/>
          <p:cNvPicPr/>
          <p:nvPr/>
        </p:nvPicPr>
        <p:blipFill>
          <a:blip r:embed="rId4" cstate="print"/>
          <a:stretch>
            <a:fillRect/>
          </a:stretch>
        </p:blipFill>
        <p:spPr>
          <a:xfrm>
            <a:off x="9704831" y="1764792"/>
            <a:ext cx="2066544" cy="3642360"/>
          </a:xfrm>
          <a:prstGeom prst="rect">
            <a:avLst/>
          </a:prstGeom>
        </p:spPr>
      </p:pic>
      <p:grpSp>
        <p:nvGrpSpPr>
          <p:cNvPr id="5" name="object 5"/>
          <p:cNvGrpSpPr/>
          <p:nvPr/>
        </p:nvGrpSpPr>
        <p:grpSpPr>
          <a:xfrm>
            <a:off x="6129528" y="1621536"/>
            <a:ext cx="2692400" cy="1618615"/>
            <a:chOff x="6129528" y="1621536"/>
            <a:chExt cx="2692400" cy="1618615"/>
          </a:xfrm>
        </p:grpSpPr>
        <p:pic>
          <p:nvPicPr>
            <p:cNvPr id="6" name="object 6"/>
            <p:cNvPicPr/>
            <p:nvPr/>
          </p:nvPicPr>
          <p:blipFill>
            <a:blip r:embed="rId5" cstate="print"/>
            <a:stretch>
              <a:fillRect/>
            </a:stretch>
          </p:blipFill>
          <p:spPr>
            <a:xfrm>
              <a:off x="6129528" y="1621536"/>
              <a:ext cx="2538983" cy="1618488"/>
            </a:xfrm>
            <a:prstGeom prst="rect">
              <a:avLst/>
            </a:prstGeom>
          </p:spPr>
        </p:pic>
        <p:pic>
          <p:nvPicPr>
            <p:cNvPr id="7" name="object 7"/>
            <p:cNvPicPr/>
            <p:nvPr/>
          </p:nvPicPr>
          <p:blipFill>
            <a:blip r:embed="rId6" cstate="print"/>
            <a:stretch>
              <a:fillRect/>
            </a:stretch>
          </p:blipFill>
          <p:spPr>
            <a:xfrm>
              <a:off x="8248683" y="2376792"/>
              <a:ext cx="186971" cy="180649"/>
            </a:xfrm>
            <a:prstGeom prst="rect">
              <a:avLst/>
            </a:prstGeom>
          </p:spPr>
        </p:pic>
        <p:pic>
          <p:nvPicPr>
            <p:cNvPr id="8" name="object 8"/>
            <p:cNvPicPr/>
            <p:nvPr/>
          </p:nvPicPr>
          <p:blipFill>
            <a:blip r:embed="rId7" cstate="print"/>
            <a:stretch>
              <a:fillRect/>
            </a:stretch>
          </p:blipFill>
          <p:spPr>
            <a:xfrm>
              <a:off x="7701114" y="2376793"/>
              <a:ext cx="186971" cy="180649"/>
            </a:xfrm>
            <a:prstGeom prst="rect">
              <a:avLst/>
            </a:prstGeom>
          </p:spPr>
        </p:pic>
        <p:sp>
          <p:nvSpPr>
            <p:cNvPr id="9" name="object 9"/>
            <p:cNvSpPr/>
            <p:nvPr/>
          </p:nvSpPr>
          <p:spPr>
            <a:xfrm>
              <a:off x="8664345" y="2374858"/>
              <a:ext cx="157480" cy="164465"/>
            </a:xfrm>
            <a:custGeom>
              <a:avLst/>
              <a:gdLst/>
              <a:ahLst/>
              <a:cxnLst/>
              <a:rect l="l" t="t" r="r" b="b"/>
              <a:pathLst>
                <a:path w="157479" h="164464">
                  <a:moveTo>
                    <a:pt x="157313" y="0"/>
                  </a:moveTo>
                  <a:lnTo>
                    <a:pt x="0" y="82204"/>
                  </a:lnTo>
                  <a:lnTo>
                    <a:pt x="157313" y="164407"/>
                  </a:lnTo>
                  <a:lnTo>
                    <a:pt x="157313" y="0"/>
                  </a:lnTo>
                  <a:close/>
                </a:path>
              </a:pathLst>
            </a:custGeom>
            <a:solidFill>
              <a:srgbClr val="000000"/>
            </a:solidFill>
          </p:spPr>
          <p:txBody>
            <a:bodyPr wrap="square" lIns="0" tIns="0" rIns="0" bIns="0" rtlCol="0"/>
            <a:lstStyle/>
            <a:p>
              <a:endParaRPr/>
            </a:p>
          </p:txBody>
        </p:sp>
      </p:grpSp>
      <p:sp>
        <p:nvSpPr>
          <p:cNvPr id="10" name="object 10"/>
          <p:cNvSpPr txBox="1"/>
          <p:nvPr/>
        </p:nvSpPr>
        <p:spPr>
          <a:xfrm>
            <a:off x="9744674" y="5632196"/>
            <a:ext cx="1727835" cy="568325"/>
          </a:xfrm>
          <a:prstGeom prst="rect">
            <a:avLst/>
          </a:prstGeom>
        </p:spPr>
        <p:txBody>
          <a:bodyPr vert="horz" wrap="square" lIns="0" tIns="26670" rIns="0" bIns="0" rtlCol="0">
            <a:spAutoFit/>
          </a:bodyPr>
          <a:lstStyle/>
          <a:p>
            <a:pPr marL="12700" marR="5080" indent="419100">
              <a:lnSpc>
                <a:spcPts val="2110"/>
              </a:lnSpc>
              <a:spcBef>
                <a:spcPts val="210"/>
              </a:spcBef>
            </a:pPr>
            <a:r>
              <a:rPr sz="1800" dirty="0">
                <a:latin typeface="Arial MT"/>
                <a:cs typeface="Arial MT"/>
              </a:rPr>
              <a:t>TRIPOD </a:t>
            </a:r>
            <a:r>
              <a:rPr sz="1800" spc="5" dirty="0">
                <a:latin typeface="Arial MT"/>
                <a:cs typeface="Arial MT"/>
              </a:rPr>
              <a:t> </a:t>
            </a:r>
            <a:r>
              <a:rPr sz="1800" dirty="0">
                <a:latin typeface="Arial MT"/>
                <a:cs typeface="Arial MT"/>
              </a:rPr>
              <a:t>R</a:t>
            </a:r>
            <a:r>
              <a:rPr sz="1800" spc="-5" dirty="0">
                <a:latin typeface="Arial MT"/>
                <a:cs typeface="Arial MT"/>
              </a:rPr>
              <a:t>ESP</a:t>
            </a:r>
            <a:r>
              <a:rPr sz="1800" dirty="0">
                <a:latin typeface="Arial MT"/>
                <a:cs typeface="Arial MT"/>
              </a:rPr>
              <a:t>IR</a:t>
            </a:r>
            <a:r>
              <a:rPr sz="1800" spc="-5" dirty="0">
                <a:latin typeface="Arial MT"/>
                <a:cs typeface="Arial MT"/>
              </a:rPr>
              <a:t>A</a:t>
            </a:r>
            <a:r>
              <a:rPr sz="1800" dirty="0">
                <a:latin typeface="Arial MT"/>
                <a:cs typeface="Arial MT"/>
              </a:rPr>
              <a:t>TIONS</a:t>
            </a:r>
            <a:endParaRPr sz="1800">
              <a:latin typeface="Arial MT"/>
              <a:cs typeface="Arial MT"/>
            </a:endParaRPr>
          </a:p>
        </p:txBody>
      </p:sp>
      <p:sp>
        <p:nvSpPr>
          <p:cNvPr id="11" name="object 11"/>
          <p:cNvSpPr/>
          <p:nvPr/>
        </p:nvSpPr>
        <p:spPr>
          <a:xfrm>
            <a:off x="10500399" y="5479362"/>
            <a:ext cx="180340" cy="142240"/>
          </a:xfrm>
          <a:custGeom>
            <a:avLst/>
            <a:gdLst/>
            <a:ahLst/>
            <a:cxnLst/>
            <a:rect l="l" t="t" r="r" b="b"/>
            <a:pathLst>
              <a:path w="180340" h="142239">
                <a:moveTo>
                  <a:pt x="90092" y="0"/>
                </a:moveTo>
                <a:lnTo>
                  <a:pt x="0" y="141732"/>
                </a:lnTo>
                <a:lnTo>
                  <a:pt x="180183" y="141732"/>
                </a:lnTo>
                <a:lnTo>
                  <a:pt x="90092" y="0"/>
                </a:lnTo>
                <a:close/>
              </a:path>
            </a:pathLst>
          </a:custGeom>
          <a:solidFill>
            <a:srgbClr val="000000"/>
          </a:solidFill>
        </p:spPr>
        <p:txBody>
          <a:bodyPr wrap="square" lIns="0" tIns="0" rIns="0" bIns="0" rtlCol="0"/>
          <a:lstStyle/>
          <a:p>
            <a:endParaRPr/>
          </a:p>
        </p:txBody>
      </p:sp>
      <p:pic>
        <p:nvPicPr>
          <p:cNvPr id="12" name="object 12"/>
          <p:cNvPicPr/>
          <p:nvPr/>
        </p:nvPicPr>
        <p:blipFill>
          <a:blip r:embed="rId8" cstate="print"/>
          <a:stretch>
            <a:fillRect/>
          </a:stretch>
        </p:blipFill>
        <p:spPr>
          <a:xfrm>
            <a:off x="2706623" y="1469136"/>
            <a:ext cx="3020568" cy="2654808"/>
          </a:xfrm>
          <a:prstGeom prst="rect">
            <a:avLst/>
          </a:prstGeom>
        </p:spPr>
      </p:pic>
      <p:sp>
        <p:nvSpPr>
          <p:cNvPr id="13" name="object 13"/>
          <p:cNvSpPr txBox="1">
            <a:spLocks noGrp="1"/>
          </p:cNvSpPr>
          <p:nvPr>
            <p:ph type="title"/>
          </p:nvPr>
        </p:nvSpPr>
        <p:spPr>
          <a:xfrm>
            <a:off x="424235" y="430479"/>
            <a:ext cx="10607040" cy="1166495"/>
          </a:xfrm>
          <a:prstGeom prst="rect">
            <a:avLst/>
          </a:prstGeom>
        </p:spPr>
        <p:txBody>
          <a:bodyPr vert="horz" wrap="square" lIns="0" tIns="197485" rIns="0" bIns="0" rtlCol="0">
            <a:spAutoFit/>
          </a:bodyPr>
          <a:lstStyle/>
          <a:p>
            <a:pPr marL="666115" algn="ctr">
              <a:lnSpc>
                <a:spcPct val="100000"/>
              </a:lnSpc>
              <a:spcBef>
                <a:spcPts val="1555"/>
              </a:spcBef>
            </a:pPr>
            <a:r>
              <a:rPr sz="3600" spc="-5" dirty="0">
                <a:solidFill>
                  <a:srgbClr val="BC8642"/>
                </a:solidFill>
              </a:rPr>
              <a:t>RESPIRATION</a:t>
            </a:r>
            <a:r>
              <a:rPr sz="3600" spc="-25" dirty="0">
                <a:solidFill>
                  <a:srgbClr val="BC8642"/>
                </a:solidFill>
              </a:rPr>
              <a:t> </a:t>
            </a:r>
            <a:r>
              <a:rPr sz="3600" spc="-5" dirty="0">
                <a:solidFill>
                  <a:srgbClr val="000000"/>
                </a:solidFill>
              </a:rPr>
              <a:t>ASSESSMENT</a:t>
            </a:r>
            <a:endParaRPr sz="3600"/>
          </a:p>
          <a:p>
            <a:pPr marL="12700">
              <a:lnSpc>
                <a:spcPct val="100000"/>
              </a:lnSpc>
              <a:spcBef>
                <a:spcPts val="805"/>
              </a:spcBef>
              <a:tabLst>
                <a:tab pos="5843270" algn="l"/>
              </a:tabLst>
            </a:pPr>
            <a:r>
              <a:rPr dirty="0">
                <a:solidFill>
                  <a:srgbClr val="000000"/>
                </a:solidFill>
              </a:rPr>
              <a:t>RESPIRATORY</a:t>
            </a:r>
            <a:r>
              <a:rPr spc="-5" dirty="0">
                <a:solidFill>
                  <a:srgbClr val="000000"/>
                </a:solidFill>
              </a:rPr>
              <a:t> </a:t>
            </a:r>
            <a:r>
              <a:rPr dirty="0">
                <a:solidFill>
                  <a:srgbClr val="000000"/>
                </a:solidFill>
              </a:rPr>
              <a:t>RATE ASSESSMENT	RESPIRATORY</a:t>
            </a:r>
            <a:r>
              <a:rPr spc="-35" dirty="0">
                <a:solidFill>
                  <a:srgbClr val="000000"/>
                </a:solidFill>
              </a:rPr>
              <a:t> </a:t>
            </a:r>
            <a:r>
              <a:rPr spc="-5" dirty="0">
                <a:solidFill>
                  <a:srgbClr val="000000"/>
                </a:solidFill>
              </a:rPr>
              <a:t>EFFORT</a:t>
            </a:r>
            <a:r>
              <a:rPr spc="-30" dirty="0">
                <a:solidFill>
                  <a:srgbClr val="000000"/>
                </a:solidFill>
              </a:rPr>
              <a:t> </a:t>
            </a:r>
            <a:r>
              <a:rPr dirty="0">
                <a:solidFill>
                  <a:srgbClr val="000000"/>
                </a:solidFill>
              </a:rPr>
              <a:t>ASSESSMENT</a:t>
            </a:r>
          </a:p>
        </p:txBody>
      </p:sp>
      <p:sp>
        <p:nvSpPr>
          <p:cNvPr id="14" name="object 14"/>
          <p:cNvSpPr txBox="1"/>
          <p:nvPr/>
        </p:nvSpPr>
        <p:spPr>
          <a:xfrm>
            <a:off x="6689329" y="5616955"/>
            <a:ext cx="1663700"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RETRACTIONS</a:t>
            </a:r>
            <a:endParaRPr sz="1800">
              <a:latin typeface="Arial MT"/>
              <a:cs typeface="Arial MT"/>
            </a:endParaRPr>
          </a:p>
        </p:txBody>
      </p:sp>
      <p:sp>
        <p:nvSpPr>
          <p:cNvPr id="15" name="object 15"/>
          <p:cNvSpPr/>
          <p:nvPr/>
        </p:nvSpPr>
        <p:spPr>
          <a:xfrm>
            <a:off x="7432891" y="5479362"/>
            <a:ext cx="164465" cy="142240"/>
          </a:xfrm>
          <a:custGeom>
            <a:avLst/>
            <a:gdLst/>
            <a:ahLst/>
            <a:cxnLst/>
            <a:rect l="l" t="t" r="r" b="b"/>
            <a:pathLst>
              <a:path w="164465" h="142239">
                <a:moveTo>
                  <a:pt x="82204" y="0"/>
                </a:moveTo>
                <a:lnTo>
                  <a:pt x="0" y="141732"/>
                </a:lnTo>
                <a:lnTo>
                  <a:pt x="164409" y="141732"/>
                </a:lnTo>
                <a:lnTo>
                  <a:pt x="82204" y="0"/>
                </a:lnTo>
                <a:close/>
              </a:path>
            </a:pathLst>
          </a:custGeom>
          <a:solidFill>
            <a:srgbClr val="000000"/>
          </a:solidFill>
        </p:spPr>
        <p:txBody>
          <a:bodyPr wrap="square" lIns="0" tIns="0" rIns="0" bIns="0" rtlCol="0"/>
          <a:lstStyle/>
          <a:p>
            <a:endParaRPr/>
          </a:p>
        </p:txBody>
      </p:sp>
      <p:sp>
        <p:nvSpPr>
          <p:cNvPr id="16" name="object 16"/>
          <p:cNvSpPr txBox="1"/>
          <p:nvPr/>
        </p:nvSpPr>
        <p:spPr>
          <a:xfrm>
            <a:off x="422267" y="2011171"/>
            <a:ext cx="2224405" cy="2350135"/>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BC8642"/>
                </a:solidFill>
                <a:latin typeface="Arial"/>
                <a:cs typeface="Arial"/>
              </a:rPr>
              <a:t>LOOK</a:t>
            </a:r>
            <a:endParaRPr sz="2400">
              <a:latin typeface="Arial"/>
              <a:cs typeface="Arial"/>
            </a:endParaRPr>
          </a:p>
          <a:p>
            <a:pPr marL="12700">
              <a:lnSpc>
                <a:spcPct val="100000"/>
              </a:lnSpc>
              <a:spcBef>
                <a:spcPts val="15"/>
              </a:spcBef>
            </a:pPr>
            <a:r>
              <a:rPr sz="2000" dirty="0">
                <a:latin typeface="Arial MT"/>
                <a:cs typeface="Arial MT"/>
              </a:rPr>
              <a:t>Rise</a:t>
            </a:r>
            <a:r>
              <a:rPr sz="2000" spc="-25" dirty="0">
                <a:latin typeface="Arial MT"/>
                <a:cs typeface="Arial MT"/>
              </a:rPr>
              <a:t> </a:t>
            </a:r>
            <a:r>
              <a:rPr sz="2000" dirty="0">
                <a:latin typeface="Arial MT"/>
                <a:cs typeface="Arial MT"/>
              </a:rPr>
              <a:t>&amp;</a:t>
            </a:r>
            <a:r>
              <a:rPr sz="2000" spc="-20" dirty="0">
                <a:latin typeface="Arial MT"/>
                <a:cs typeface="Arial MT"/>
              </a:rPr>
              <a:t> </a:t>
            </a:r>
            <a:r>
              <a:rPr sz="2000" spc="-5" dirty="0">
                <a:latin typeface="Arial MT"/>
                <a:cs typeface="Arial MT"/>
              </a:rPr>
              <a:t>fall</a:t>
            </a:r>
            <a:r>
              <a:rPr sz="2000" spc="-15" dirty="0">
                <a:latin typeface="Arial MT"/>
                <a:cs typeface="Arial MT"/>
              </a:rPr>
              <a:t> </a:t>
            </a:r>
            <a:r>
              <a:rPr sz="2000" dirty="0">
                <a:latin typeface="Arial MT"/>
                <a:cs typeface="Arial MT"/>
              </a:rPr>
              <a:t>of</a:t>
            </a:r>
            <a:r>
              <a:rPr sz="2000" spc="-30" dirty="0">
                <a:latin typeface="Arial MT"/>
                <a:cs typeface="Arial MT"/>
              </a:rPr>
              <a:t> </a:t>
            </a:r>
            <a:r>
              <a:rPr sz="2000" dirty="0">
                <a:latin typeface="Arial MT"/>
                <a:cs typeface="Arial MT"/>
              </a:rPr>
              <a:t>chest</a:t>
            </a:r>
            <a:endParaRPr sz="2000">
              <a:latin typeface="Arial MT"/>
              <a:cs typeface="Arial MT"/>
            </a:endParaRPr>
          </a:p>
          <a:p>
            <a:pPr marL="12700">
              <a:lnSpc>
                <a:spcPct val="100000"/>
              </a:lnSpc>
              <a:spcBef>
                <a:spcPts val="1210"/>
              </a:spcBef>
            </a:pPr>
            <a:r>
              <a:rPr sz="2400" b="1" spc="-5" dirty="0">
                <a:solidFill>
                  <a:srgbClr val="BC8642"/>
                </a:solidFill>
                <a:latin typeface="Arial"/>
                <a:cs typeface="Arial"/>
              </a:rPr>
              <a:t>LISTEN</a:t>
            </a:r>
            <a:endParaRPr sz="2400">
              <a:latin typeface="Arial"/>
              <a:cs typeface="Arial"/>
            </a:endParaRPr>
          </a:p>
          <a:p>
            <a:pPr marL="12700">
              <a:lnSpc>
                <a:spcPct val="100000"/>
              </a:lnSpc>
              <a:spcBef>
                <a:spcPts val="15"/>
              </a:spcBef>
            </a:pPr>
            <a:r>
              <a:rPr sz="2000" spc="-5" dirty="0">
                <a:latin typeface="Arial MT"/>
                <a:cs typeface="Arial MT"/>
              </a:rPr>
              <a:t>Breath</a:t>
            </a:r>
            <a:r>
              <a:rPr sz="2000" spc="-50" dirty="0">
                <a:latin typeface="Arial MT"/>
                <a:cs typeface="Arial MT"/>
              </a:rPr>
              <a:t> </a:t>
            </a:r>
            <a:r>
              <a:rPr sz="2000" dirty="0">
                <a:latin typeface="Arial MT"/>
                <a:cs typeface="Arial MT"/>
              </a:rPr>
              <a:t>sounds</a:t>
            </a:r>
            <a:endParaRPr sz="2000">
              <a:latin typeface="Arial MT"/>
              <a:cs typeface="Arial MT"/>
            </a:endParaRPr>
          </a:p>
          <a:p>
            <a:pPr marL="12700">
              <a:lnSpc>
                <a:spcPct val="100000"/>
              </a:lnSpc>
              <a:spcBef>
                <a:spcPts val="1205"/>
              </a:spcBef>
            </a:pPr>
            <a:r>
              <a:rPr sz="2400" b="1" spc="-5" dirty="0">
                <a:solidFill>
                  <a:srgbClr val="BC8642"/>
                </a:solidFill>
                <a:latin typeface="Arial"/>
                <a:cs typeface="Arial"/>
              </a:rPr>
              <a:t>FEEL</a:t>
            </a:r>
            <a:endParaRPr sz="2400">
              <a:latin typeface="Arial"/>
              <a:cs typeface="Arial"/>
            </a:endParaRPr>
          </a:p>
          <a:p>
            <a:pPr marL="12700">
              <a:lnSpc>
                <a:spcPct val="100000"/>
              </a:lnSpc>
              <a:spcBef>
                <a:spcPts val="20"/>
              </a:spcBef>
            </a:pPr>
            <a:r>
              <a:rPr sz="2000" spc="-5" dirty="0">
                <a:latin typeface="Arial MT"/>
                <a:cs typeface="Arial MT"/>
              </a:rPr>
              <a:t>Breath</a:t>
            </a:r>
            <a:r>
              <a:rPr sz="2000" spc="-40" dirty="0">
                <a:latin typeface="Arial MT"/>
                <a:cs typeface="Arial MT"/>
              </a:rPr>
              <a:t> </a:t>
            </a:r>
            <a:r>
              <a:rPr sz="2000" dirty="0">
                <a:latin typeface="Arial MT"/>
                <a:cs typeface="Arial MT"/>
              </a:rPr>
              <a:t>or</a:t>
            </a:r>
            <a:r>
              <a:rPr sz="2000" spc="-35" dirty="0">
                <a:latin typeface="Arial MT"/>
                <a:cs typeface="Arial MT"/>
              </a:rPr>
              <a:t> </a:t>
            </a:r>
            <a:r>
              <a:rPr sz="2000" dirty="0">
                <a:latin typeface="Arial MT"/>
                <a:cs typeface="Arial MT"/>
              </a:rPr>
              <a:t>chest</a:t>
            </a:r>
            <a:r>
              <a:rPr sz="2000" spc="-40" dirty="0">
                <a:latin typeface="Arial MT"/>
                <a:cs typeface="Arial MT"/>
              </a:rPr>
              <a:t> </a:t>
            </a:r>
            <a:r>
              <a:rPr sz="2000" dirty="0">
                <a:latin typeface="Arial MT"/>
                <a:cs typeface="Arial MT"/>
              </a:rPr>
              <a:t>rise</a:t>
            </a:r>
            <a:endParaRPr sz="2000">
              <a:latin typeface="Arial MT"/>
              <a:cs typeface="Arial MT"/>
            </a:endParaRPr>
          </a:p>
        </p:txBody>
      </p:sp>
      <p:sp>
        <p:nvSpPr>
          <p:cNvPr id="17" name="object 17"/>
          <p:cNvSpPr txBox="1"/>
          <p:nvPr/>
        </p:nvSpPr>
        <p:spPr>
          <a:xfrm>
            <a:off x="8829385" y="2300732"/>
            <a:ext cx="1016635" cy="565150"/>
          </a:xfrm>
          <a:prstGeom prst="rect">
            <a:avLst/>
          </a:prstGeom>
        </p:spPr>
        <p:txBody>
          <a:bodyPr vert="horz" wrap="square" lIns="0" tIns="28575" rIns="0" bIns="0" rtlCol="0">
            <a:spAutoFit/>
          </a:bodyPr>
          <a:lstStyle/>
          <a:p>
            <a:pPr marL="12700" marR="5080" indent="120650">
              <a:lnSpc>
                <a:spcPts val="2090"/>
              </a:lnSpc>
              <a:spcBef>
                <a:spcPts val="225"/>
              </a:spcBef>
            </a:pPr>
            <a:r>
              <a:rPr sz="1800" spc="-5" dirty="0">
                <a:latin typeface="Arial MT"/>
                <a:cs typeface="Arial MT"/>
              </a:rPr>
              <a:t>NASAL </a:t>
            </a:r>
            <a:r>
              <a:rPr sz="1800" dirty="0">
                <a:latin typeface="Arial MT"/>
                <a:cs typeface="Arial MT"/>
              </a:rPr>
              <a:t> F</a:t>
            </a:r>
            <a:r>
              <a:rPr sz="1800" spc="-5" dirty="0">
                <a:latin typeface="Arial MT"/>
                <a:cs typeface="Arial MT"/>
              </a:rPr>
              <a:t>L</a:t>
            </a:r>
            <a:r>
              <a:rPr sz="1800" dirty="0">
                <a:latin typeface="Arial MT"/>
                <a:cs typeface="Arial MT"/>
              </a:rPr>
              <a:t>ARING</a:t>
            </a:r>
            <a:endParaRPr sz="1800">
              <a:latin typeface="Arial MT"/>
              <a:cs typeface="Arial MT"/>
            </a:endParaRPr>
          </a:p>
        </p:txBody>
      </p:sp>
      <p:pic>
        <p:nvPicPr>
          <p:cNvPr id="18" name="object 18"/>
          <p:cNvPicPr/>
          <p:nvPr/>
        </p:nvPicPr>
        <p:blipFill>
          <a:blip r:embed="rId9" cstate="print"/>
          <a:stretch>
            <a:fillRect/>
          </a:stretch>
        </p:blipFill>
        <p:spPr>
          <a:xfrm>
            <a:off x="5020055" y="3105911"/>
            <a:ext cx="1042415" cy="1042415"/>
          </a:xfrm>
          <a:prstGeom prst="rect">
            <a:avLst/>
          </a:prstGeom>
        </p:spPr>
      </p:pic>
      <p:grpSp>
        <p:nvGrpSpPr>
          <p:cNvPr id="19" name="object 19"/>
          <p:cNvGrpSpPr/>
          <p:nvPr/>
        </p:nvGrpSpPr>
        <p:grpSpPr>
          <a:xfrm>
            <a:off x="334018" y="6052122"/>
            <a:ext cx="3145155" cy="640080"/>
            <a:chOff x="334018" y="6052122"/>
            <a:chExt cx="3145155" cy="640080"/>
          </a:xfrm>
        </p:grpSpPr>
        <p:sp>
          <p:nvSpPr>
            <p:cNvPr id="20" name="object 20"/>
            <p:cNvSpPr/>
            <p:nvPr/>
          </p:nvSpPr>
          <p:spPr>
            <a:xfrm>
              <a:off x="343543" y="6061647"/>
              <a:ext cx="3126105" cy="621030"/>
            </a:xfrm>
            <a:custGeom>
              <a:avLst/>
              <a:gdLst/>
              <a:ahLst/>
              <a:cxnLst/>
              <a:rect l="l" t="t" r="r" b="b"/>
              <a:pathLst>
                <a:path w="3126104" h="621029">
                  <a:moveTo>
                    <a:pt x="3054650" y="0"/>
                  </a:moveTo>
                  <a:lnTo>
                    <a:pt x="71241" y="0"/>
                  </a:lnTo>
                  <a:lnTo>
                    <a:pt x="43511" y="5598"/>
                  </a:lnTo>
                  <a:lnTo>
                    <a:pt x="20866" y="20866"/>
                  </a:lnTo>
                  <a:lnTo>
                    <a:pt x="5598" y="43511"/>
                  </a:lnTo>
                  <a:lnTo>
                    <a:pt x="0" y="71242"/>
                  </a:lnTo>
                  <a:lnTo>
                    <a:pt x="0" y="549265"/>
                  </a:lnTo>
                  <a:lnTo>
                    <a:pt x="5598" y="576996"/>
                  </a:lnTo>
                  <a:lnTo>
                    <a:pt x="20866" y="599641"/>
                  </a:lnTo>
                  <a:lnTo>
                    <a:pt x="43511" y="614909"/>
                  </a:lnTo>
                  <a:lnTo>
                    <a:pt x="71241" y="620507"/>
                  </a:lnTo>
                  <a:lnTo>
                    <a:pt x="3054650" y="620507"/>
                  </a:lnTo>
                  <a:lnTo>
                    <a:pt x="3082381" y="614909"/>
                  </a:lnTo>
                  <a:lnTo>
                    <a:pt x="3105026" y="599641"/>
                  </a:lnTo>
                  <a:lnTo>
                    <a:pt x="3120293" y="576996"/>
                  </a:lnTo>
                  <a:lnTo>
                    <a:pt x="3125892" y="549265"/>
                  </a:lnTo>
                  <a:lnTo>
                    <a:pt x="3125892" y="71242"/>
                  </a:lnTo>
                  <a:lnTo>
                    <a:pt x="3120293" y="43511"/>
                  </a:lnTo>
                  <a:lnTo>
                    <a:pt x="3105026" y="20866"/>
                  </a:lnTo>
                  <a:lnTo>
                    <a:pt x="3082381" y="5598"/>
                  </a:lnTo>
                  <a:lnTo>
                    <a:pt x="3054650" y="0"/>
                  </a:lnTo>
                  <a:close/>
                </a:path>
              </a:pathLst>
            </a:custGeom>
            <a:solidFill>
              <a:srgbClr val="649DD4">
                <a:alpha val="74899"/>
              </a:srgbClr>
            </a:solidFill>
          </p:spPr>
          <p:txBody>
            <a:bodyPr wrap="square" lIns="0" tIns="0" rIns="0" bIns="0" rtlCol="0"/>
            <a:lstStyle/>
            <a:p>
              <a:endParaRPr/>
            </a:p>
          </p:txBody>
        </p:sp>
        <p:sp>
          <p:nvSpPr>
            <p:cNvPr id="21" name="object 21"/>
            <p:cNvSpPr/>
            <p:nvPr/>
          </p:nvSpPr>
          <p:spPr>
            <a:xfrm>
              <a:off x="343543" y="6061647"/>
              <a:ext cx="3126105" cy="621030"/>
            </a:xfrm>
            <a:custGeom>
              <a:avLst/>
              <a:gdLst/>
              <a:ahLst/>
              <a:cxnLst/>
              <a:rect l="l" t="t" r="r" b="b"/>
              <a:pathLst>
                <a:path w="3126104" h="621029">
                  <a:moveTo>
                    <a:pt x="0" y="71242"/>
                  </a:moveTo>
                  <a:lnTo>
                    <a:pt x="5598" y="43511"/>
                  </a:lnTo>
                  <a:lnTo>
                    <a:pt x="20866" y="20866"/>
                  </a:lnTo>
                  <a:lnTo>
                    <a:pt x="43511" y="5598"/>
                  </a:lnTo>
                  <a:lnTo>
                    <a:pt x="71241" y="0"/>
                  </a:lnTo>
                  <a:lnTo>
                    <a:pt x="3054650" y="0"/>
                  </a:lnTo>
                  <a:lnTo>
                    <a:pt x="3082380" y="5598"/>
                  </a:lnTo>
                  <a:lnTo>
                    <a:pt x="3105025" y="20866"/>
                  </a:lnTo>
                  <a:lnTo>
                    <a:pt x="3120293" y="43511"/>
                  </a:lnTo>
                  <a:lnTo>
                    <a:pt x="3125892" y="71242"/>
                  </a:lnTo>
                  <a:lnTo>
                    <a:pt x="3125892" y="549265"/>
                  </a:lnTo>
                  <a:lnTo>
                    <a:pt x="3120293" y="576996"/>
                  </a:lnTo>
                  <a:lnTo>
                    <a:pt x="3105025" y="599641"/>
                  </a:lnTo>
                  <a:lnTo>
                    <a:pt x="3082380" y="614909"/>
                  </a:lnTo>
                  <a:lnTo>
                    <a:pt x="3054650" y="620508"/>
                  </a:lnTo>
                  <a:lnTo>
                    <a:pt x="71241" y="620508"/>
                  </a:lnTo>
                  <a:lnTo>
                    <a:pt x="43511" y="614909"/>
                  </a:lnTo>
                  <a:lnTo>
                    <a:pt x="20866" y="599641"/>
                  </a:lnTo>
                  <a:lnTo>
                    <a:pt x="5598" y="576996"/>
                  </a:lnTo>
                  <a:lnTo>
                    <a:pt x="0" y="549265"/>
                  </a:lnTo>
                  <a:lnTo>
                    <a:pt x="0" y="71242"/>
                  </a:lnTo>
                  <a:close/>
                </a:path>
              </a:pathLst>
            </a:custGeom>
            <a:ln w="19050">
              <a:solidFill>
                <a:srgbClr val="649DD4"/>
              </a:solidFill>
            </a:ln>
          </p:spPr>
          <p:txBody>
            <a:bodyPr wrap="square" lIns="0" tIns="0" rIns="0" bIns="0" rtlCol="0"/>
            <a:lstStyle/>
            <a:p>
              <a:endParaRPr/>
            </a:p>
          </p:txBody>
        </p:sp>
      </p:grpSp>
      <p:sp>
        <p:nvSpPr>
          <p:cNvPr id="22" name="object 22"/>
          <p:cNvSpPr txBox="1"/>
          <p:nvPr/>
        </p:nvSpPr>
        <p:spPr>
          <a:xfrm>
            <a:off x="983258" y="6230620"/>
            <a:ext cx="2362200" cy="269240"/>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10" dirty="0">
                <a:latin typeface="Arial"/>
                <a:cs typeface="Arial"/>
              </a:rPr>
              <a:t> </a:t>
            </a:r>
            <a:r>
              <a:rPr sz="1600" b="1" spc="-5" dirty="0">
                <a:latin typeface="Arial"/>
                <a:cs typeface="Arial"/>
              </a:rPr>
              <a:t>of</a:t>
            </a:r>
            <a:r>
              <a:rPr sz="1600" b="1" spc="-10" dirty="0">
                <a:latin typeface="Arial"/>
                <a:cs typeface="Arial"/>
              </a:rPr>
              <a:t> </a:t>
            </a:r>
            <a:r>
              <a:rPr sz="1600" b="1" spc="-5" dirty="0">
                <a:latin typeface="Arial"/>
                <a:cs typeface="Arial"/>
              </a:rPr>
              <a:t>Evidence:</a:t>
            </a:r>
            <a:r>
              <a:rPr sz="1600" b="1" spc="-10" dirty="0">
                <a:latin typeface="Arial"/>
                <a:cs typeface="Arial"/>
              </a:rPr>
              <a:t> </a:t>
            </a:r>
            <a:r>
              <a:rPr sz="1600" spc="-10" dirty="0">
                <a:latin typeface="Arial MT"/>
                <a:cs typeface="Arial MT"/>
              </a:rPr>
              <a:t>B-NR</a:t>
            </a:r>
            <a:endParaRPr sz="1600">
              <a:latin typeface="Arial MT"/>
              <a:cs typeface="Arial MT"/>
            </a:endParaRPr>
          </a:p>
        </p:txBody>
      </p:sp>
      <p:grpSp>
        <p:nvGrpSpPr>
          <p:cNvPr id="23" name="object 23"/>
          <p:cNvGrpSpPr/>
          <p:nvPr/>
        </p:nvGrpSpPr>
        <p:grpSpPr>
          <a:xfrm>
            <a:off x="350520" y="6016751"/>
            <a:ext cx="948055" cy="841375"/>
            <a:chOff x="350520" y="6016751"/>
            <a:chExt cx="948055" cy="841375"/>
          </a:xfrm>
        </p:grpSpPr>
        <p:pic>
          <p:nvPicPr>
            <p:cNvPr id="24" name="object 24"/>
            <p:cNvPicPr/>
            <p:nvPr/>
          </p:nvPicPr>
          <p:blipFill>
            <a:blip r:embed="rId10" cstate="print"/>
            <a:stretch>
              <a:fillRect/>
            </a:stretch>
          </p:blipFill>
          <p:spPr>
            <a:xfrm>
              <a:off x="350520" y="6016751"/>
              <a:ext cx="947928" cy="841247"/>
            </a:xfrm>
            <a:prstGeom prst="rect">
              <a:avLst/>
            </a:prstGeom>
          </p:spPr>
        </p:pic>
        <p:pic>
          <p:nvPicPr>
            <p:cNvPr id="25" name="object 25"/>
            <p:cNvPicPr/>
            <p:nvPr/>
          </p:nvPicPr>
          <p:blipFill>
            <a:blip r:embed="rId11" cstate="print"/>
            <a:stretch>
              <a:fillRect/>
            </a:stretch>
          </p:blipFill>
          <p:spPr>
            <a:xfrm>
              <a:off x="542544" y="6208775"/>
              <a:ext cx="362712" cy="396240"/>
            </a:xfrm>
            <a:prstGeom prst="rect">
              <a:avLst/>
            </a:prstGeom>
          </p:spPr>
        </p:pic>
      </p:grpSp>
      <p:grpSp>
        <p:nvGrpSpPr>
          <p:cNvPr id="26" name="object 26"/>
          <p:cNvGrpSpPr/>
          <p:nvPr/>
        </p:nvGrpSpPr>
        <p:grpSpPr>
          <a:xfrm>
            <a:off x="6230111" y="3413759"/>
            <a:ext cx="2734310" cy="1948180"/>
            <a:chOff x="6230111" y="3413759"/>
            <a:chExt cx="2734310" cy="1948180"/>
          </a:xfrm>
        </p:grpSpPr>
        <p:pic>
          <p:nvPicPr>
            <p:cNvPr id="27" name="object 27"/>
            <p:cNvPicPr/>
            <p:nvPr/>
          </p:nvPicPr>
          <p:blipFill>
            <a:blip r:embed="rId12" cstate="print"/>
            <a:stretch>
              <a:fillRect/>
            </a:stretch>
          </p:blipFill>
          <p:spPr>
            <a:xfrm>
              <a:off x="6230111" y="3413759"/>
              <a:ext cx="2734056" cy="1947672"/>
            </a:xfrm>
            <a:prstGeom prst="rect">
              <a:avLst/>
            </a:prstGeom>
          </p:spPr>
        </p:pic>
        <p:pic>
          <p:nvPicPr>
            <p:cNvPr id="28" name="object 28"/>
            <p:cNvPicPr/>
            <p:nvPr/>
          </p:nvPicPr>
          <p:blipFill>
            <a:blip r:embed="rId13" cstate="print"/>
            <a:stretch>
              <a:fillRect/>
            </a:stretch>
          </p:blipFill>
          <p:spPr>
            <a:xfrm>
              <a:off x="6745751" y="4364085"/>
              <a:ext cx="196329" cy="348922"/>
            </a:xfrm>
            <a:prstGeom prst="rect">
              <a:avLst/>
            </a:prstGeom>
          </p:spPr>
        </p:pic>
        <p:pic>
          <p:nvPicPr>
            <p:cNvPr id="29" name="object 29"/>
            <p:cNvPicPr/>
            <p:nvPr/>
          </p:nvPicPr>
          <p:blipFill>
            <a:blip r:embed="rId14" cstate="print"/>
            <a:stretch>
              <a:fillRect/>
            </a:stretch>
          </p:blipFill>
          <p:spPr>
            <a:xfrm>
              <a:off x="8161546" y="4403439"/>
              <a:ext cx="186971" cy="367869"/>
            </a:xfrm>
            <a:prstGeom prst="rect">
              <a:avLst/>
            </a:prstGeom>
          </p:spPr>
        </p:pic>
      </p:grpSp>
      <p:sp>
        <p:nvSpPr>
          <p:cNvPr id="30" name="object 30"/>
          <p:cNvSpPr txBox="1"/>
          <p:nvPr/>
        </p:nvSpPr>
        <p:spPr>
          <a:xfrm>
            <a:off x="779986" y="4507483"/>
            <a:ext cx="5042535" cy="1238885"/>
          </a:xfrm>
          <a:prstGeom prst="rect">
            <a:avLst/>
          </a:prstGeom>
        </p:spPr>
        <p:txBody>
          <a:bodyPr vert="horz" wrap="square" lIns="0" tIns="28575" rIns="0" bIns="0" rtlCol="0">
            <a:spAutoFit/>
          </a:bodyPr>
          <a:lstStyle/>
          <a:p>
            <a:pPr marL="12700" marR="5080">
              <a:lnSpc>
                <a:spcPts val="2090"/>
              </a:lnSpc>
              <a:spcBef>
                <a:spcPts val="225"/>
              </a:spcBef>
            </a:pPr>
            <a:r>
              <a:rPr sz="1800" spc="-5" dirty="0">
                <a:latin typeface="Arial MT"/>
                <a:cs typeface="Arial MT"/>
              </a:rPr>
              <a:t>Respirations may be difficult to assess depending </a:t>
            </a:r>
            <a:r>
              <a:rPr sz="1800" spc="-484" dirty="0">
                <a:latin typeface="Arial MT"/>
                <a:cs typeface="Arial MT"/>
              </a:rPr>
              <a:t> </a:t>
            </a:r>
            <a:r>
              <a:rPr sz="1800" spc="-5" dirty="0">
                <a:latin typeface="Arial MT"/>
                <a:cs typeface="Arial MT"/>
              </a:rPr>
              <a:t>on</a:t>
            </a:r>
            <a:r>
              <a:rPr sz="1800" spc="-10" dirty="0">
                <a:latin typeface="Arial MT"/>
                <a:cs typeface="Arial MT"/>
              </a:rPr>
              <a:t> </a:t>
            </a:r>
            <a:r>
              <a:rPr sz="1800" spc="-5" dirty="0">
                <a:latin typeface="Arial MT"/>
                <a:cs typeface="Arial MT"/>
              </a:rPr>
              <a:t>the environment and the mission situation</a:t>
            </a:r>
            <a:endParaRPr sz="1800">
              <a:latin typeface="Arial MT"/>
              <a:cs typeface="Arial MT"/>
            </a:endParaRPr>
          </a:p>
          <a:p>
            <a:pPr marL="12700" marR="93980">
              <a:lnSpc>
                <a:spcPts val="2090"/>
              </a:lnSpc>
              <a:spcBef>
                <a:spcPts val="1125"/>
              </a:spcBef>
            </a:pPr>
            <a:r>
              <a:rPr sz="1800" spc="-5" dirty="0">
                <a:latin typeface="Arial MT"/>
                <a:cs typeface="Arial MT"/>
              </a:rPr>
              <a:t>Document rate, effort, and time on casualty’s </a:t>
            </a:r>
            <a:r>
              <a:rPr sz="1800" dirty="0">
                <a:latin typeface="Arial MT"/>
                <a:cs typeface="Arial MT"/>
              </a:rPr>
              <a:t>DD </a:t>
            </a:r>
            <a:r>
              <a:rPr sz="1800" spc="-490" dirty="0">
                <a:latin typeface="Arial MT"/>
                <a:cs typeface="Arial MT"/>
              </a:rPr>
              <a:t> </a:t>
            </a:r>
            <a:r>
              <a:rPr sz="1800" spc="-5" dirty="0">
                <a:latin typeface="Arial MT"/>
                <a:cs typeface="Arial MT"/>
              </a:rPr>
              <a:t>Form 1380 </a:t>
            </a:r>
            <a:r>
              <a:rPr sz="1800" dirty="0">
                <a:latin typeface="Arial MT"/>
                <a:cs typeface="Arial MT"/>
              </a:rPr>
              <a:t>TCCC </a:t>
            </a:r>
            <a:r>
              <a:rPr sz="1800" spc="-5" dirty="0">
                <a:latin typeface="Arial MT"/>
                <a:cs typeface="Arial MT"/>
              </a:rPr>
              <a:t>Casualty</a:t>
            </a:r>
            <a:r>
              <a:rPr sz="1800" spc="-10" dirty="0">
                <a:latin typeface="Arial MT"/>
                <a:cs typeface="Arial MT"/>
              </a:rPr>
              <a:t> </a:t>
            </a:r>
            <a:r>
              <a:rPr sz="1800" spc="-5" dirty="0">
                <a:latin typeface="Arial MT"/>
                <a:cs typeface="Arial MT"/>
              </a:rPr>
              <a:t>Card</a:t>
            </a:r>
            <a:endParaRPr sz="1800">
              <a:latin typeface="Arial MT"/>
              <a:cs typeface="Arial MT"/>
            </a:endParaRPr>
          </a:p>
        </p:txBody>
      </p:sp>
      <p:sp>
        <p:nvSpPr>
          <p:cNvPr id="31" name="object 31"/>
          <p:cNvSpPr/>
          <p:nvPr/>
        </p:nvSpPr>
        <p:spPr>
          <a:xfrm>
            <a:off x="631493" y="4534161"/>
            <a:ext cx="0" cy="498475"/>
          </a:xfrm>
          <a:custGeom>
            <a:avLst/>
            <a:gdLst/>
            <a:ahLst/>
            <a:cxnLst/>
            <a:rect l="l" t="t" r="r" b="b"/>
            <a:pathLst>
              <a:path h="498475">
                <a:moveTo>
                  <a:pt x="1" y="498334"/>
                </a:moveTo>
                <a:lnTo>
                  <a:pt x="0" y="0"/>
                </a:lnTo>
              </a:path>
            </a:pathLst>
          </a:custGeom>
          <a:ln w="101600">
            <a:solidFill>
              <a:srgbClr val="CD9147"/>
            </a:solidFill>
          </a:ln>
        </p:spPr>
        <p:txBody>
          <a:bodyPr wrap="square" lIns="0" tIns="0" rIns="0" bIns="0" rtlCol="0"/>
          <a:lstStyle/>
          <a:p>
            <a:endParaRPr/>
          </a:p>
        </p:txBody>
      </p:sp>
      <p:sp>
        <p:nvSpPr>
          <p:cNvPr id="32" name="object 32"/>
          <p:cNvSpPr/>
          <p:nvPr/>
        </p:nvSpPr>
        <p:spPr>
          <a:xfrm>
            <a:off x="631492" y="5230195"/>
            <a:ext cx="0" cy="498475"/>
          </a:xfrm>
          <a:custGeom>
            <a:avLst/>
            <a:gdLst/>
            <a:ahLst/>
            <a:cxnLst/>
            <a:rect l="l" t="t" r="r" b="b"/>
            <a:pathLst>
              <a:path h="498475">
                <a:moveTo>
                  <a:pt x="1" y="498334"/>
                </a:moveTo>
                <a:lnTo>
                  <a:pt x="0" y="0"/>
                </a:lnTo>
              </a:path>
            </a:pathLst>
          </a:custGeom>
          <a:ln w="101600">
            <a:solidFill>
              <a:srgbClr val="CD9147"/>
            </a:solidFill>
          </a:ln>
        </p:spPr>
        <p:txBody>
          <a:bodyPr wrap="square" lIns="0" tIns="0" rIns="0" bIns="0" rtlCol="0"/>
          <a:lstStyle/>
          <a:p>
            <a:endParaRPr/>
          </a:p>
        </p:txBody>
      </p:sp>
      <p:sp>
        <p:nvSpPr>
          <p:cNvPr id="33" name="object 33"/>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34" name="object 34"/>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t>15</a:t>
            </a:fld>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pc="-5" dirty="0"/>
              <a:t>Module</a:t>
            </a:r>
            <a:r>
              <a:rPr spc="-25" dirty="0"/>
              <a:t> </a:t>
            </a:r>
            <a:r>
              <a:rPr dirty="0"/>
              <a:t>20:</a:t>
            </a:r>
            <a:r>
              <a:rPr spc="-20" dirty="0"/>
              <a:t> </a:t>
            </a:r>
            <a:r>
              <a:rPr spc="-5" dirty="0"/>
              <a:t>Casualty</a:t>
            </a:r>
            <a:r>
              <a:rPr spc="-20" dirty="0"/>
              <a:t> </a:t>
            </a:r>
            <a:r>
              <a:rPr spc="-5" dirty="0"/>
              <a:t>Monitoring</a:t>
            </a:r>
          </a:p>
        </p:txBody>
      </p:sp>
      <p:pic>
        <p:nvPicPr>
          <p:cNvPr id="3" name="object 3"/>
          <p:cNvPicPr/>
          <p:nvPr/>
        </p:nvPicPr>
        <p:blipFill>
          <a:blip r:embed="rId3" cstate="print"/>
          <a:stretch>
            <a:fillRect/>
          </a:stretch>
        </p:blipFill>
        <p:spPr>
          <a:xfrm>
            <a:off x="307847" y="252984"/>
            <a:ext cx="1176528" cy="661416"/>
          </a:xfrm>
          <a:prstGeom prst="rect">
            <a:avLst/>
          </a:prstGeom>
        </p:spPr>
      </p:pic>
      <p:grpSp>
        <p:nvGrpSpPr>
          <p:cNvPr id="4" name="object 4"/>
          <p:cNvGrpSpPr/>
          <p:nvPr/>
        </p:nvGrpSpPr>
        <p:grpSpPr>
          <a:xfrm>
            <a:off x="2410967" y="2069591"/>
            <a:ext cx="9177655" cy="4248150"/>
            <a:chOff x="2410967" y="2069591"/>
            <a:chExt cx="9177655" cy="4248150"/>
          </a:xfrm>
        </p:grpSpPr>
        <p:pic>
          <p:nvPicPr>
            <p:cNvPr id="5" name="object 5"/>
            <p:cNvPicPr/>
            <p:nvPr/>
          </p:nvPicPr>
          <p:blipFill>
            <a:blip r:embed="rId4" cstate="print"/>
            <a:stretch>
              <a:fillRect/>
            </a:stretch>
          </p:blipFill>
          <p:spPr>
            <a:xfrm>
              <a:off x="2410967" y="2069591"/>
              <a:ext cx="3605783" cy="4105655"/>
            </a:xfrm>
            <a:prstGeom prst="rect">
              <a:avLst/>
            </a:prstGeom>
          </p:spPr>
        </p:pic>
        <p:sp>
          <p:nvSpPr>
            <p:cNvPr id="6" name="object 6"/>
            <p:cNvSpPr/>
            <p:nvPr/>
          </p:nvSpPr>
          <p:spPr>
            <a:xfrm>
              <a:off x="5367353" y="5395240"/>
              <a:ext cx="6211570" cy="913130"/>
            </a:xfrm>
            <a:custGeom>
              <a:avLst/>
              <a:gdLst/>
              <a:ahLst/>
              <a:cxnLst/>
              <a:rect l="l" t="t" r="r" b="b"/>
              <a:pathLst>
                <a:path w="6211570" h="913129">
                  <a:moveTo>
                    <a:pt x="6106471" y="0"/>
                  </a:moveTo>
                  <a:lnTo>
                    <a:pt x="104811" y="0"/>
                  </a:lnTo>
                  <a:lnTo>
                    <a:pt x="64014" y="8236"/>
                  </a:lnTo>
                  <a:lnTo>
                    <a:pt x="30698" y="30698"/>
                  </a:lnTo>
                  <a:lnTo>
                    <a:pt x="8236" y="64014"/>
                  </a:lnTo>
                  <a:lnTo>
                    <a:pt x="0" y="104811"/>
                  </a:lnTo>
                  <a:lnTo>
                    <a:pt x="0" y="808099"/>
                  </a:lnTo>
                  <a:lnTo>
                    <a:pt x="8236" y="848896"/>
                  </a:lnTo>
                  <a:lnTo>
                    <a:pt x="30698" y="882212"/>
                  </a:lnTo>
                  <a:lnTo>
                    <a:pt x="64014" y="904674"/>
                  </a:lnTo>
                  <a:lnTo>
                    <a:pt x="104811" y="912911"/>
                  </a:lnTo>
                  <a:lnTo>
                    <a:pt x="6106471" y="912911"/>
                  </a:lnTo>
                  <a:lnTo>
                    <a:pt x="6147268" y="904674"/>
                  </a:lnTo>
                  <a:lnTo>
                    <a:pt x="6180584" y="882212"/>
                  </a:lnTo>
                  <a:lnTo>
                    <a:pt x="6203046" y="848896"/>
                  </a:lnTo>
                  <a:lnTo>
                    <a:pt x="6211282" y="808099"/>
                  </a:lnTo>
                  <a:lnTo>
                    <a:pt x="6211282" y="104811"/>
                  </a:lnTo>
                  <a:lnTo>
                    <a:pt x="6203046" y="64014"/>
                  </a:lnTo>
                  <a:lnTo>
                    <a:pt x="6180584" y="30698"/>
                  </a:lnTo>
                  <a:lnTo>
                    <a:pt x="6147268" y="8236"/>
                  </a:lnTo>
                  <a:lnTo>
                    <a:pt x="6106471" y="0"/>
                  </a:lnTo>
                  <a:close/>
                </a:path>
              </a:pathLst>
            </a:custGeom>
            <a:solidFill>
              <a:srgbClr val="FFF4D2"/>
            </a:solidFill>
          </p:spPr>
          <p:txBody>
            <a:bodyPr wrap="square" lIns="0" tIns="0" rIns="0" bIns="0" rtlCol="0"/>
            <a:lstStyle/>
            <a:p>
              <a:endParaRPr/>
            </a:p>
          </p:txBody>
        </p:sp>
        <p:sp>
          <p:nvSpPr>
            <p:cNvPr id="7" name="object 7"/>
            <p:cNvSpPr/>
            <p:nvPr/>
          </p:nvSpPr>
          <p:spPr>
            <a:xfrm>
              <a:off x="5367353" y="5395240"/>
              <a:ext cx="6211570" cy="913130"/>
            </a:xfrm>
            <a:custGeom>
              <a:avLst/>
              <a:gdLst/>
              <a:ahLst/>
              <a:cxnLst/>
              <a:rect l="l" t="t" r="r" b="b"/>
              <a:pathLst>
                <a:path w="6211570" h="913129">
                  <a:moveTo>
                    <a:pt x="0" y="104812"/>
                  </a:moveTo>
                  <a:lnTo>
                    <a:pt x="8236" y="64014"/>
                  </a:lnTo>
                  <a:lnTo>
                    <a:pt x="30698" y="30698"/>
                  </a:lnTo>
                  <a:lnTo>
                    <a:pt x="64014" y="8236"/>
                  </a:lnTo>
                  <a:lnTo>
                    <a:pt x="104812" y="0"/>
                  </a:lnTo>
                  <a:lnTo>
                    <a:pt x="6106472" y="0"/>
                  </a:lnTo>
                  <a:lnTo>
                    <a:pt x="6147269" y="8236"/>
                  </a:lnTo>
                  <a:lnTo>
                    <a:pt x="6180585" y="30698"/>
                  </a:lnTo>
                  <a:lnTo>
                    <a:pt x="6203047" y="64014"/>
                  </a:lnTo>
                  <a:lnTo>
                    <a:pt x="6211284" y="104812"/>
                  </a:lnTo>
                  <a:lnTo>
                    <a:pt x="6211284" y="808099"/>
                  </a:lnTo>
                  <a:lnTo>
                    <a:pt x="6203047" y="848897"/>
                  </a:lnTo>
                  <a:lnTo>
                    <a:pt x="6180585" y="882213"/>
                  </a:lnTo>
                  <a:lnTo>
                    <a:pt x="6147269" y="904675"/>
                  </a:lnTo>
                  <a:lnTo>
                    <a:pt x="6106472" y="912912"/>
                  </a:lnTo>
                  <a:lnTo>
                    <a:pt x="104812" y="912912"/>
                  </a:lnTo>
                  <a:lnTo>
                    <a:pt x="64014" y="904675"/>
                  </a:lnTo>
                  <a:lnTo>
                    <a:pt x="30698" y="882213"/>
                  </a:lnTo>
                  <a:lnTo>
                    <a:pt x="8236" y="848897"/>
                  </a:lnTo>
                  <a:lnTo>
                    <a:pt x="0" y="808099"/>
                  </a:lnTo>
                  <a:lnTo>
                    <a:pt x="0" y="104812"/>
                  </a:lnTo>
                  <a:close/>
                </a:path>
              </a:pathLst>
            </a:custGeom>
            <a:ln w="19050">
              <a:solidFill>
                <a:srgbClr val="BC8642"/>
              </a:solidFill>
            </a:ln>
          </p:spPr>
          <p:txBody>
            <a:bodyPr wrap="square" lIns="0" tIns="0" rIns="0" bIns="0" rtlCol="0"/>
            <a:lstStyle/>
            <a:p>
              <a:endParaRPr/>
            </a:p>
          </p:txBody>
        </p:sp>
      </p:grpSp>
      <p:sp>
        <p:nvSpPr>
          <p:cNvPr id="8" name="object 8"/>
          <p:cNvSpPr txBox="1"/>
          <p:nvPr/>
        </p:nvSpPr>
        <p:spPr>
          <a:xfrm>
            <a:off x="2514600" y="703579"/>
            <a:ext cx="7162165" cy="574040"/>
          </a:xfrm>
          <a:prstGeom prst="rect">
            <a:avLst/>
          </a:prstGeom>
        </p:spPr>
        <p:txBody>
          <a:bodyPr vert="horz" wrap="square" lIns="0" tIns="12700" rIns="0" bIns="0" rtlCol="0">
            <a:spAutoFit/>
          </a:bodyPr>
          <a:lstStyle/>
          <a:p>
            <a:pPr marL="12700">
              <a:lnSpc>
                <a:spcPct val="100000"/>
              </a:lnSpc>
              <a:spcBef>
                <a:spcPts val="100"/>
              </a:spcBef>
            </a:pPr>
            <a:r>
              <a:rPr sz="3600" b="1" spc="-5" dirty="0">
                <a:solidFill>
                  <a:srgbClr val="BC8642"/>
                </a:solidFill>
                <a:latin typeface="Arial"/>
                <a:cs typeface="Arial"/>
              </a:rPr>
              <a:t>PULSE</a:t>
            </a:r>
            <a:r>
              <a:rPr sz="3600" b="1" spc="-30" dirty="0">
                <a:solidFill>
                  <a:srgbClr val="BC8642"/>
                </a:solidFill>
                <a:latin typeface="Arial"/>
                <a:cs typeface="Arial"/>
              </a:rPr>
              <a:t> </a:t>
            </a:r>
            <a:r>
              <a:rPr sz="3600" b="1" spc="-5" dirty="0">
                <a:solidFill>
                  <a:srgbClr val="BC8642"/>
                </a:solidFill>
                <a:latin typeface="Arial"/>
                <a:cs typeface="Arial"/>
              </a:rPr>
              <a:t>OXIMETRY</a:t>
            </a:r>
            <a:r>
              <a:rPr sz="3600" b="1" spc="-30" dirty="0">
                <a:solidFill>
                  <a:srgbClr val="BC8642"/>
                </a:solidFill>
                <a:latin typeface="Arial"/>
                <a:cs typeface="Arial"/>
              </a:rPr>
              <a:t> </a:t>
            </a:r>
            <a:r>
              <a:rPr sz="3600" b="1" spc="-5" dirty="0">
                <a:latin typeface="Arial"/>
                <a:cs typeface="Arial"/>
              </a:rPr>
              <a:t>MONITORING</a:t>
            </a:r>
            <a:endParaRPr sz="3600">
              <a:latin typeface="Arial"/>
              <a:cs typeface="Arial"/>
            </a:endParaRPr>
          </a:p>
        </p:txBody>
      </p:sp>
      <p:sp>
        <p:nvSpPr>
          <p:cNvPr id="9" name="object 9"/>
          <p:cNvSpPr txBox="1"/>
          <p:nvPr/>
        </p:nvSpPr>
        <p:spPr>
          <a:xfrm>
            <a:off x="5396814" y="1415796"/>
            <a:ext cx="4483735" cy="330200"/>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Arial"/>
                <a:cs typeface="Arial"/>
              </a:rPr>
              <a:t>Factors</a:t>
            </a:r>
            <a:r>
              <a:rPr sz="2000" b="1" spc="-10" dirty="0">
                <a:latin typeface="Arial"/>
                <a:cs typeface="Arial"/>
              </a:rPr>
              <a:t> </a:t>
            </a:r>
            <a:r>
              <a:rPr sz="2000" b="1" spc="-5" dirty="0">
                <a:latin typeface="Arial"/>
                <a:cs typeface="Arial"/>
              </a:rPr>
              <a:t>Affecting Pulse</a:t>
            </a:r>
            <a:r>
              <a:rPr sz="2000" b="1" spc="-10" dirty="0">
                <a:latin typeface="Arial"/>
                <a:cs typeface="Arial"/>
              </a:rPr>
              <a:t> </a:t>
            </a:r>
            <a:r>
              <a:rPr sz="2000" b="1" spc="-5" dirty="0">
                <a:latin typeface="Arial"/>
                <a:cs typeface="Arial"/>
              </a:rPr>
              <a:t>Ox</a:t>
            </a:r>
            <a:r>
              <a:rPr sz="2000" b="1" spc="-10" dirty="0">
                <a:latin typeface="Arial"/>
                <a:cs typeface="Arial"/>
              </a:rPr>
              <a:t> </a:t>
            </a:r>
            <a:r>
              <a:rPr sz="2000" b="1" spc="-5" dirty="0">
                <a:latin typeface="Arial"/>
                <a:cs typeface="Arial"/>
              </a:rPr>
              <a:t>Readings</a:t>
            </a:r>
            <a:endParaRPr sz="2000">
              <a:latin typeface="Arial"/>
              <a:cs typeface="Arial"/>
            </a:endParaRPr>
          </a:p>
        </p:txBody>
      </p:sp>
      <p:sp>
        <p:nvSpPr>
          <p:cNvPr id="10" name="object 10"/>
          <p:cNvSpPr txBox="1"/>
          <p:nvPr/>
        </p:nvSpPr>
        <p:spPr>
          <a:xfrm>
            <a:off x="5396814" y="1816100"/>
            <a:ext cx="2870835" cy="568325"/>
          </a:xfrm>
          <a:prstGeom prst="rect">
            <a:avLst/>
          </a:prstGeom>
        </p:spPr>
        <p:txBody>
          <a:bodyPr vert="horz" wrap="square" lIns="0" tIns="26670" rIns="0" bIns="0" rtlCol="0">
            <a:spAutoFit/>
          </a:bodyPr>
          <a:lstStyle/>
          <a:p>
            <a:pPr marL="12700" marR="5080">
              <a:lnSpc>
                <a:spcPts val="2110"/>
              </a:lnSpc>
              <a:spcBef>
                <a:spcPts val="210"/>
              </a:spcBef>
            </a:pPr>
            <a:r>
              <a:rPr sz="1800" b="1" dirty="0">
                <a:latin typeface="Arial"/>
                <a:cs typeface="Arial"/>
              </a:rPr>
              <a:t>LOW</a:t>
            </a:r>
            <a:r>
              <a:rPr sz="1800" b="1" spc="-15" dirty="0">
                <a:latin typeface="Arial"/>
                <a:cs typeface="Arial"/>
              </a:rPr>
              <a:t> </a:t>
            </a:r>
            <a:r>
              <a:rPr sz="1800" spc="-5" dirty="0">
                <a:latin typeface="Arial MT"/>
                <a:cs typeface="Arial MT"/>
              </a:rPr>
              <a:t>readings</a:t>
            </a:r>
            <a:r>
              <a:rPr sz="1800" spc="-20" dirty="0">
                <a:latin typeface="Arial MT"/>
                <a:cs typeface="Arial MT"/>
              </a:rPr>
              <a:t> </a:t>
            </a:r>
            <a:r>
              <a:rPr sz="1800" spc="-5" dirty="0">
                <a:latin typeface="Arial MT"/>
                <a:cs typeface="Arial MT"/>
              </a:rPr>
              <a:t>may</a:t>
            </a:r>
            <a:r>
              <a:rPr sz="1800" spc="-20" dirty="0">
                <a:latin typeface="Arial MT"/>
                <a:cs typeface="Arial MT"/>
              </a:rPr>
              <a:t> </a:t>
            </a:r>
            <a:r>
              <a:rPr sz="1800" spc="-5" dirty="0">
                <a:latin typeface="Arial MT"/>
                <a:cs typeface="Arial MT"/>
              </a:rPr>
              <a:t>be</a:t>
            </a:r>
            <a:r>
              <a:rPr sz="1800" spc="-20" dirty="0">
                <a:latin typeface="Arial MT"/>
                <a:cs typeface="Arial MT"/>
              </a:rPr>
              <a:t> </a:t>
            </a:r>
            <a:r>
              <a:rPr sz="1800" spc="-5" dirty="0">
                <a:latin typeface="Arial MT"/>
                <a:cs typeface="Arial MT"/>
              </a:rPr>
              <a:t>seen </a:t>
            </a:r>
            <a:r>
              <a:rPr sz="1800" spc="-484" dirty="0">
                <a:latin typeface="Arial MT"/>
                <a:cs typeface="Arial MT"/>
              </a:rPr>
              <a:t> </a:t>
            </a:r>
            <a:r>
              <a:rPr sz="1800" spc="-5" dirty="0">
                <a:latin typeface="Arial MT"/>
                <a:cs typeface="Arial MT"/>
              </a:rPr>
              <a:t>with:</a:t>
            </a:r>
            <a:endParaRPr sz="1800">
              <a:latin typeface="Arial MT"/>
              <a:cs typeface="Arial MT"/>
            </a:endParaRPr>
          </a:p>
        </p:txBody>
      </p:sp>
      <p:sp>
        <p:nvSpPr>
          <p:cNvPr id="11" name="object 11"/>
          <p:cNvSpPr txBox="1"/>
          <p:nvPr/>
        </p:nvSpPr>
        <p:spPr>
          <a:xfrm>
            <a:off x="5574614" y="2370836"/>
            <a:ext cx="1905000" cy="1220470"/>
          </a:xfrm>
          <a:prstGeom prst="rect">
            <a:avLst/>
          </a:prstGeom>
        </p:spPr>
        <p:txBody>
          <a:bodyPr vert="horz" wrap="square" lIns="0" tIns="131445" rIns="0" bIns="0" rtlCol="0">
            <a:spAutoFit/>
          </a:bodyPr>
          <a:lstStyle/>
          <a:p>
            <a:pPr marL="12700">
              <a:lnSpc>
                <a:spcPct val="100000"/>
              </a:lnSpc>
              <a:spcBef>
                <a:spcPts val="1035"/>
              </a:spcBef>
            </a:pPr>
            <a:r>
              <a:rPr sz="1800" spc="-5" dirty="0">
                <a:latin typeface="Arial MT"/>
                <a:cs typeface="Arial MT"/>
              </a:rPr>
              <a:t>Shock</a:t>
            </a:r>
            <a:endParaRPr sz="1800">
              <a:latin typeface="Arial MT"/>
              <a:cs typeface="Arial MT"/>
            </a:endParaRPr>
          </a:p>
          <a:p>
            <a:pPr marL="12700" marR="5080">
              <a:lnSpc>
                <a:spcPts val="3220"/>
              </a:lnSpc>
            </a:pPr>
            <a:r>
              <a:rPr sz="1800" spc="-5" dirty="0">
                <a:latin typeface="Arial MT"/>
                <a:cs typeface="Arial MT"/>
              </a:rPr>
              <a:t>Cold</a:t>
            </a:r>
            <a:r>
              <a:rPr sz="1800" spc="-60" dirty="0">
                <a:latin typeface="Arial MT"/>
                <a:cs typeface="Arial MT"/>
              </a:rPr>
              <a:t> </a:t>
            </a:r>
            <a:r>
              <a:rPr sz="1800" spc="-5" dirty="0">
                <a:latin typeface="Arial MT"/>
                <a:cs typeface="Arial MT"/>
              </a:rPr>
              <a:t>temperatures </a:t>
            </a:r>
            <a:r>
              <a:rPr sz="1800" spc="-484" dirty="0">
                <a:latin typeface="Arial MT"/>
                <a:cs typeface="Arial MT"/>
              </a:rPr>
              <a:t> </a:t>
            </a:r>
            <a:r>
              <a:rPr sz="1800" spc="-5" dirty="0">
                <a:latin typeface="Arial MT"/>
                <a:cs typeface="Arial MT"/>
              </a:rPr>
              <a:t>Altitude</a:t>
            </a:r>
            <a:endParaRPr sz="1800">
              <a:latin typeface="Arial MT"/>
              <a:cs typeface="Arial MT"/>
            </a:endParaRPr>
          </a:p>
        </p:txBody>
      </p:sp>
      <p:sp>
        <p:nvSpPr>
          <p:cNvPr id="12" name="object 12"/>
          <p:cNvSpPr txBox="1"/>
          <p:nvPr/>
        </p:nvSpPr>
        <p:spPr>
          <a:xfrm>
            <a:off x="5396814" y="3696716"/>
            <a:ext cx="2908935" cy="568325"/>
          </a:xfrm>
          <a:prstGeom prst="rect">
            <a:avLst/>
          </a:prstGeom>
        </p:spPr>
        <p:txBody>
          <a:bodyPr vert="horz" wrap="square" lIns="0" tIns="26670" rIns="0" bIns="0" rtlCol="0">
            <a:spAutoFit/>
          </a:bodyPr>
          <a:lstStyle/>
          <a:p>
            <a:pPr marL="12700" marR="5080">
              <a:lnSpc>
                <a:spcPts val="2110"/>
              </a:lnSpc>
              <a:spcBef>
                <a:spcPts val="210"/>
              </a:spcBef>
            </a:pPr>
            <a:r>
              <a:rPr sz="1800" b="1" dirty="0">
                <a:latin typeface="Arial"/>
                <a:cs typeface="Arial"/>
              </a:rPr>
              <a:t>HIGH</a:t>
            </a:r>
            <a:r>
              <a:rPr sz="1800" b="1" spc="-20" dirty="0">
                <a:latin typeface="Arial"/>
                <a:cs typeface="Arial"/>
              </a:rPr>
              <a:t> </a:t>
            </a:r>
            <a:r>
              <a:rPr sz="1800" spc="-5" dirty="0">
                <a:latin typeface="Arial MT"/>
                <a:cs typeface="Arial MT"/>
              </a:rPr>
              <a:t>readings</a:t>
            </a:r>
            <a:r>
              <a:rPr sz="1800" spc="-20" dirty="0">
                <a:latin typeface="Arial MT"/>
                <a:cs typeface="Arial MT"/>
              </a:rPr>
              <a:t> </a:t>
            </a:r>
            <a:r>
              <a:rPr sz="1800" spc="-5" dirty="0">
                <a:latin typeface="Arial MT"/>
                <a:cs typeface="Arial MT"/>
              </a:rPr>
              <a:t>may</a:t>
            </a:r>
            <a:r>
              <a:rPr sz="1800" spc="-20" dirty="0">
                <a:latin typeface="Arial MT"/>
                <a:cs typeface="Arial MT"/>
              </a:rPr>
              <a:t> </a:t>
            </a:r>
            <a:r>
              <a:rPr sz="1800" spc="-5" dirty="0">
                <a:latin typeface="Arial MT"/>
                <a:cs typeface="Arial MT"/>
              </a:rPr>
              <a:t>be</a:t>
            </a:r>
            <a:r>
              <a:rPr sz="1800" spc="-20" dirty="0">
                <a:latin typeface="Arial MT"/>
                <a:cs typeface="Arial MT"/>
              </a:rPr>
              <a:t> </a:t>
            </a:r>
            <a:r>
              <a:rPr sz="1800" spc="-5" dirty="0">
                <a:latin typeface="Arial MT"/>
                <a:cs typeface="Arial MT"/>
              </a:rPr>
              <a:t>seen </a:t>
            </a:r>
            <a:r>
              <a:rPr sz="1800" spc="-484" dirty="0">
                <a:latin typeface="Arial MT"/>
                <a:cs typeface="Arial MT"/>
              </a:rPr>
              <a:t> </a:t>
            </a:r>
            <a:r>
              <a:rPr sz="1800" spc="-5" dirty="0">
                <a:latin typeface="Arial MT"/>
                <a:cs typeface="Arial MT"/>
              </a:rPr>
              <a:t>with:</a:t>
            </a:r>
            <a:endParaRPr sz="1800">
              <a:latin typeface="Arial MT"/>
              <a:cs typeface="Arial MT"/>
            </a:endParaRPr>
          </a:p>
        </p:txBody>
      </p:sp>
      <p:sp>
        <p:nvSpPr>
          <p:cNvPr id="13" name="object 13"/>
          <p:cNvSpPr txBox="1"/>
          <p:nvPr/>
        </p:nvSpPr>
        <p:spPr>
          <a:xfrm>
            <a:off x="5574614" y="4370323"/>
            <a:ext cx="255333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Carboxyhemoglobinemia</a:t>
            </a:r>
            <a:endParaRPr sz="1800">
              <a:latin typeface="Arial MT"/>
              <a:cs typeface="Arial MT"/>
            </a:endParaRPr>
          </a:p>
        </p:txBody>
      </p:sp>
      <p:sp>
        <p:nvSpPr>
          <p:cNvPr id="14" name="object 14"/>
          <p:cNvSpPr txBox="1"/>
          <p:nvPr/>
        </p:nvSpPr>
        <p:spPr>
          <a:xfrm>
            <a:off x="8981750" y="1834388"/>
            <a:ext cx="2578735" cy="565150"/>
          </a:xfrm>
          <a:prstGeom prst="rect">
            <a:avLst/>
          </a:prstGeom>
        </p:spPr>
        <p:txBody>
          <a:bodyPr vert="horz" wrap="square" lIns="0" tIns="28575" rIns="0" bIns="0" rtlCol="0">
            <a:spAutoFit/>
          </a:bodyPr>
          <a:lstStyle/>
          <a:p>
            <a:pPr marL="12700" marR="5080">
              <a:lnSpc>
                <a:spcPts val="2090"/>
              </a:lnSpc>
              <a:spcBef>
                <a:spcPts val="225"/>
              </a:spcBef>
            </a:pPr>
            <a:r>
              <a:rPr sz="1800" b="1" spc="-5" dirty="0">
                <a:latin typeface="Arial"/>
                <a:cs typeface="Arial"/>
              </a:rPr>
              <a:t>IMPAIRED </a:t>
            </a:r>
            <a:r>
              <a:rPr sz="1800" spc="-5" dirty="0">
                <a:latin typeface="Arial MT"/>
                <a:cs typeface="Arial MT"/>
              </a:rPr>
              <a:t>readings may </a:t>
            </a:r>
            <a:r>
              <a:rPr sz="1800" spc="-495" dirty="0">
                <a:latin typeface="Arial MT"/>
                <a:cs typeface="Arial MT"/>
              </a:rPr>
              <a:t> </a:t>
            </a:r>
            <a:r>
              <a:rPr sz="1800" spc="-5" dirty="0">
                <a:latin typeface="Arial MT"/>
                <a:cs typeface="Arial MT"/>
              </a:rPr>
              <a:t>be</a:t>
            </a:r>
            <a:r>
              <a:rPr sz="1800" spc="-10" dirty="0">
                <a:latin typeface="Arial MT"/>
                <a:cs typeface="Arial MT"/>
              </a:rPr>
              <a:t> </a:t>
            </a:r>
            <a:r>
              <a:rPr sz="1800" spc="-5" dirty="0">
                <a:latin typeface="Arial MT"/>
                <a:cs typeface="Arial MT"/>
              </a:rPr>
              <a:t>seen</a:t>
            </a:r>
            <a:r>
              <a:rPr sz="1800" spc="-10" dirty="0">
                <a:latin typeface="Arial MT"/>
                <a:cs typeface="Arial MT"/>
              </a:rPr>
              <a:t> </a:t>
            </a:r>
            <a:r>
              <a:rPr sz="1800" spc="-5" dirty="0">
                <a:latin typeface="Arial MT"/>
                <a:cs typeface="Arial MT"/>
              </a:rPr>
              <a:t>with:</a:t>
            </a:r>
            <a:endParaRPr sz="1800">
              <a:latin typeface="Arial MT"/>
              <a:cs typeface="Arial MT"/>
            </a:endParaRPr>
          </a:p>
        </p:txBody>
      </p:sp>
      <p:sp>
        <p:nvSpPr>
          <p:cNvPr id="15" name="object 15"/>
          <p:cNvSpPr txBox="1"/>
          <p:nvPr/>
        </p:nvSpPr>
        <p:spPr>
          <a:xfrm>
            <a:off x="9164631" y="2389124"/>
            <a:ext cx="2566035" cy="2019300"/>
          </a:xfrm>
          <a:prstGeom prst="rect">
            <a:avLst/>
          </a:prstGeom>
        </p:spPr>
        <p:txBody>
          <a:bodyPr vert="horz" wrap="square" lIns="0" tIns="131445" rIns="0" bIns="0" rtlCol="0">
            <a:spAutoFit/>
          </a:bodyPr>
          <a:lstStyle/>
          <a:p>
            <a:pPr marL="12700">
              <a:lnSpc>
                <a:spcPct val="100000"/>
              </a:lnSpc>
              <a:spcBef>
                <a:spcPts val="1035"/>
              </a:spcBef>
            </a:pPr>
            <a:r>
              <a:rPr sz="1800" spc="-5" dirty="0">
                <a:latin typeface="Arial MT"/>
                <a:cs typeface="Arial MT"/>
              </a:rPr>
              <a:t>Nail</a:t>
            </a:r>
            <a:r>
              <a:rPr sz="1800" spc="-30" dirty="0">
                <a:latin typeface="Arial MT"/>
                <a:cs typeface="Arial MT"/>
              </a:rPr>
              <a:t> </a:t>
            </a:r>
            <a:r>
              <a:rPr sz="1800" spc="-5" dirty="0">
                <a:latin typeface="Arial MT"/>
                <a:cs typeface="Arial MT"/>
              </a:rPr>
              <a:t>polish</a:t>
            </a:r>
            <a:endParaRPr sz="1800">
              <a:latin typeface="Arial MT"/>
              <a:cs typeface="Arial MT"/>
            </a:endParaRPr>
          </a:p>
          <a:p>
            <a:pPr marL="12700" marR="5080">
              <a:lnSpc>
                <a:spcPts val="3190"/>
              </a:lnSpc>
              <a:spcBef>
                <a:spcPts val="185"/>
              </a:spcBef>
            </a:pPr>
            <a:r>
              <a:rPr sz="1800" spc="-5" dirty="0">
                <a:latin typeface="Arial MT"/>
                <a:cs typeface="Arial MT"/>
              </a:rPr>
              <a:t>Very bright environments </a:t>
            </a:r>
            <a:r>
              <a:rPr sz="1800" spc="-490" dirty="0">
                <a:latin typeface="Arial MT"/>
                <a:cs typeface="Arial MT"/>
              </a:rPr>
              <a:t> </a:t>
            </a:r>
            <a:r>
              <a:rPr sz="1800" spc="-5" dirty="0">
                <a:latin typeface="Arial MT"/>
                <a:cs typeface="Arial MT"/>
              </a:rPr>
              <a:t>Skin pigmentations </a:t>
            </a:r>
            <a:r>
              <a:rPr sz="1800" dirty="0">
                <a:latin typeface="Arial MT"/>
                <a:cs typeface="Arial MT"/>
              </a:rPr>
              <a:t> </a:t>
            </a:r>
            <a:r>
              <a:rPr sz="1800" spc="-5" dirty="0">
                <a:latin typeface="Arial MT"/>
                <a:cs typeface="Arial MT"/>
              </a:rPr>
              <a:t>Motion</a:t>
            </a:r>
            <a:r>
              <a:rPr sz="1800" spc="-10" dirty="0">
                <a:latin typeface="Arial MT"/>
                <a:cs typeface="Arial MT"/>
              </a:rPr>
              <a:t> </a:t>
            </a:r>
            <a:r>
              <a:rPr sz="1800" spc="-5" dirty="0">
                <a:latin typeface="Arial MT"/>
                <a:cs typeface="Arial MT"/>
              </a:rPr>
              <a:t>artifact</a:t>
            </a:r>
            <a:endParaRPr sz="1800">
              <a:latin typeface="Arial MT"/>
              <a:cs typeface="Arial MT"/>
            </a:endParaRPr>
          </a:p>
          <a:p>
            <a:pPr marL="12700">
              <a:lnSpc>
                <a:spcPct val="100000"/>
              </a:lnSpc>
              <a:spcBef>
                <a:spcPts val="685"/>
              </a:spcBef>
            </a:pPr>
            <a:r>
              <a:rPr sz="1800" spc="-5" dirty="0">
                <a:latin typeface="Arial MT"/>
                <a:cs typeface="Arial MT"/>
              </a:rPr>
              <a:t>Poor</a:t>
            </a:r>
            <a:r>
              <a:rPr sz="1800" spc="-35" dirty="0">
                <a:latin typeface="Arial MT"/>
                <a:cs typeface="Arial MT"/>
              </a:rPr>
              <a:t> </a:t>
            </a:r>
            <a:r>
              <a:rPr sz="1800" spc="-5" dirty="0">
                <a:latin typeface="Arial MT"/>
                <a:cs typeface="Arial MT"/>
              </a:rPr>
              <a:t>perfusion</a:t>
            </a:r>
            <a:endParaRPr sz="1800">
              <a:latin typeface="Arial MT"/>
              <a:cs typeface="Arial MT"/>
            </a:endParaRPr>
          </a:p>
        </p:txBody>
      </p:sp>
      <p:sp>
        <p:nvSpPr>
          <p:cNvPr id="16" name="object 16"/>
          <p:cNvSpPr txBox="1"/>
          <p:nvPr/>
        </p:nvSpPr>
        <p:spPr>
          <a:xfrm>
            <a:off x="5371414" y="4828540"/>
            <a:ext cx="6110605" cy="1379220"/>
          </a:xfrm>
          <a:prstGeom prst="rect">
            <a:avLst/>
          </a:prstGeom>
        </p:spPr>
        <p:txBody>
          <a:bodyPr vert="horz" wrap="square" lIns="0" tIns="22860" rIns="0" bIns="0" rtlCol="0">
            <a:spAutoFit/>
          </a:bodyPr>
          <a:lstStyle/>
          <a:p>
            <a:pPr marL="38100" marR="444500">
              <a:lnSpc>
                <a:spcPts val="1900"/>
              </a:lnSpc>
              <a:spcBef>
                <a:spcPts val="180"/>
              </a:spcBef>
            </a:pPr>
            <a:r>
              <a:rPr sz="1600" b="1" i="1" spc="-5" dirty="0">
                <a:solidFill>
                  <a:srgbClr val="BC8642"/>
                </a:solidFill>
                <a:latin typeface="Arial"/>
                <a:cs typeface="Arial"/>
              </a:rPr>
              <a:t>NOTE:</a:t>
            </a:r>
            <a:r>
              <a:rPr sz="1600" b="1" i="1" spc="5" dirty="0">
                <a:solidFill>
                  <a:srgbClr val="BC8642"/>
                </a:solidFill>
                <a:latin typeface="Arial"/>
                <a:cs typeface="Arial"/>
              </a:rPr>
              <a:t> </a:t>
            </a:r>
            <a:r>
              <a:rPr sz="1600" i="1" spc="-5" dirty="0">
                <a:latin typeface="Arial"/>
                <a:cs typeface="Arial"/>
              </a:rPr>
              <a:t>Shock</a:t>
            </a:r>
            <a:r>
              <a:rPr sz="1600" i="1" spc="5" dirty="0">
                <a:latin typeface="Arial"/>
                <a:cs typeface="Arial"/>
              </a:rPr>
              <a:t> </a:t>
            </a:r>
            <a:r>
              <a:rPr sz="1600" i="1" spc="-5" dirty="0">
                <a:latin typeface="Arial"/>
                <a:cs typeface="Arial"/>
              </a:rPr>
              <a:t>is</a:t>
            </a:r>
            <a:r>
              <a:rPr sz="1600" i="1" dirty="0">
                <a:latin typeface="Arial"/>
                <a:cs typeface="Arial"/>
              </a:rPr>
              <a:t> </a:t>
            </a:r>
            <a:r>
              <a:rPr sz="1600" b="1" i="1" spc="-5" dirty="0">
                <a:latin typeface="Arial"/>
                <a:cs typeface="Arial"/>
              </a:rPr>
              <a:t>not</a:t>
            </a:r>
            <a:r>
              <a:rPr sz="1600" b="1" i="1" spc="10" dirty="0">
                <a:latin typeface="Arial"/>
                <a:cs typeface="Arial"/>
              </a:rPr>
              <a:t> </a:t>
            </a:r>
            <a:r>
              <a:rPr sz="1600" i="1" spc="-5" dirty="0">
                <a:latin typeface="Arial"/>
                <a:cs typeface="Arial"/>
              </a:rPr>
              <a:t>always</a:t>
            </a:r>
            <a:r>
              <a:rPr sz="1600" i="1" spc="5" dirty="0">
                <a:latin typeface="Arial"/>
                <a:cs typeface="Arial"/>
              </a:rPr>
              <a:t> </a:t>
            </a:r>
            <a:r>
              <a:rPr sz="1600" i="1" spc="-5" dirty="0">
                <a:latin typeface="Arial"/>
                <a:cs typeface="Arial"/>
              </a:rPr>
              <a:t>preceded by</a:t>
            </a:r>
            <a:r>
              <a:rPr sz="1600" i="1" spc="5" dirty="0">
                <a:latin typeface="Arial"/>
                <a:cs typeface="Arial"/>
              </a:rPr>
              <a:t> </a:t>
            </a:r>
            <a:r>
              <a:rPr sz="1600" i="1" dirty="0">
                <a:latin typeface="Arial"/>
                <a:cs typeface="Arial"/>
              </a:rPr>
              <a:t>a </a:t>
            </a:r>
            <a:r>
              <a:rPr sz="1600" i="1" spc="-5" dirty="0">
                <a:latin typeface="Arial"/>
                <a:cs typeface="Arial"/>
              </a:rPr>
              <a:t>fall in</a:t>
            </a:r>
            <a:r>
              <a:rPr sz="1600" i="1" dirty="0">
                <a:latin typeface="Arial"/>
                <a:cs typeface="Arial"/>
              </a:rPr>
              <a:t> O</a:t>
            </a:r>
            <a:r>
              <a:rPr sz="1650" i="1" baseline="-15151" dirty="0">
                <a:latin typeface="Arial"/>
                <a:cs typeface="Arial"/>
              </a:rPr>
              <a:t>2</a:t>
            </a:r>
            <a:r>
              <a:rPr sz="1650" i="1" spc="179" baseline="-15151" dirty="0">
                <a:latin typeface="Arial"/>
                <a:cs typeface="Arial"/>
              </a:rPr>
              <a:t> </a:t>
            </a:r>
            <a:r>
              <a:rPr sz="1600" i="1" spc="-5" dirty="0">
                <a:latin typeface="Arial"/>
                <a:cs typeface="Arial"/>
              </a:rPr>
              <a:t>saturation </a:t>
            </a:r>
            <a:r>
              <a:rPr sz="1600" i="1" spc="-430" dirty="0">
                <a:latin typeface="Arial"/>
                <a:cs typeface="Arial"/>
              </a:rPr>
              <a:t> </a:t>
            </a:r>
            <a:r>
              <a:rPr sz="1600" i="1" spc="-5" dirty="0">
                <a:latin typeface="Arial"/>
                <a:cs typeface="Arial"/>
              </a:rPr>
              <a:t>levels</a:t>
            </a:r>
            <a:endParaRPr sz="1600">
              <a:latin typeface="Arial"/>
              <a:cs typeface="Arial"/>
            </a:endParaRPr>
          </a:p>
          <a:p>
            <a:pPr marL="815975" marR="30480">
              <a:lnSpc>
                <a:spcPts val="1900"/>
              </a:lnSpc>
              <a:spcBef>
                <a:spcPts val="1145"/>
              </a:spcBef>
            </a:pPr>
            <a:r>
              <a:rPr sz="1600" b="1" spc="-10" dirty="0">
                <a:latin typeface="Arial"/>
                <a:cs typeface="Arial"/>
              </a:rPr>
              <a:t>TCCC </a:t>
            </a:r>
            <a:r>
              <a:rPr sz="1600" b="1" dirty="0">
                <a:latin typeface="Arial"/>
                <a:cs typeface="Arial"/>
              </a:rPr>
              <a:t>Guideline</a:t>
            </a:r>
            <a:r>
              <a:rPr sz="1600" b="1" spc="-5" dirty="0">
                <a:latin typeface="Arial"/>
                <a:cs typeface="Arial"/>
              </a:rPr>
              <a:t> Recommendations</a:t>
            </a:r>
            <a:r>
              <a:rPr sz="1600" b="1" dirty="0">
                <a:latin typeface="Arial"/>
                <a:cs typeface="Arial"/>
              </a:rPr>
              <a:t> for </a:t>
            </a:r>
            <a:r>
              <a:rPr sz="1600" b="1" spc="-5" dirty="0">
                <a:latin typeface="Arial"/>
                <a:cs typeface="Arial"/>
              </a:rPr>
              <a:t>pulse</a:t>
            </a:r>
            <a:r>
              <a:rPr sz="1600" b="1" dirty="0">
                <a:latin typeface="Arial"/>
                <a:cs typeface="Arial"/>
              </a:rPr>
              <a:t> </a:t>
            </a:r>
            <a:r>
              <a:rPr sz="1600" b="1" spc="-5" dirty="0">
                <a:latin typeface="Arial"/>
                <a:cs typeface="Arial"/>
              </a:rPr>
              <a:t>ox: </a:t>
            </a:r>
            <a:r>
              <a:rPr sz="1600" b="1" dirty="0">
                <a:latin typeface="Arial"/>
                <a:cs typeface="Arial"/>
              </a:rPr>
              <a:t> </a:t>
            </a:r>
            <a:r>
              <a:rPr sz="1600" spc="-10" dirty="0">
                <a:latin typeface="Arial MT"/>
                <a:cs typeface="Arial MT"/>
              </a:rPr>
              <a:t>Diagnosing</a:t>
            </a:r>
            <a:r>
              <a:rPr sz="1600" dirty="0">
                <a:latin typeface="Arial MT"/>
                <a:cs typeface="Arial MT"/>
              </a:rPr>
              <a:t> </a:t>
            </a:r>
            <a:r>
              <a:rPr sz="1600" spc="-5" dirty="0">
                <a:latin typeface="Arial MT"/>
                <a:cs typeface="Arial MT"/>
              </a:rPr>
              <a:t>and</a:t>
            </a:r>
            <a:r>
              <a:rPr sz="1600" dirty="0">
                <a:latin typeface="Arial MT"/>
                <a:cs typeface="Arial MT"/>
              </a:rPr>
              <a:t> </a:t>
            </a:r>
            <a:r>
              <a:rPr sz="1600" spc="-5" dirty="0">
                <a:latin typeface="Arial MT"/>
                <a:cs typeface="Arial MT"/>
              </a:rPr>
              <a:t>monitoring</a:t>
            </a:r>
            <a:r>
              <a:rPr sz="1600" dirty="0">
                <a:latin typeface="Arial MT"/>
                <a:cs typeface="Arial MT"/>
              </a:rPr>
              <a:t> </a:t>
            </a:r>
            <a:r>
              <a:rPr sz="1600" spc="-5" dirty="0">
                <a:latin typeface="Arial MT"/>
                <a:cs typeface="Arial MT"/>
              </a:rPr>
              <a:t>respiratory</a:t>
            </a:r>
            <a:r>
              <a:rPr sz="1600" spc="5" dirty="0">
                <a:latin typeface="Arial MT"/>
                <a:cs typeface="Arial MT"/>
              </a:rPr>
              <a:t> </a:t>
            </a:r>
            <a:r>
              <a:rPr sz="1600" spc="-5" dirty="0">
                <a:latin typeface="Arial MT"/>
                <a:cs typeface="Arial MT"/>
              </a:rPr>
              <a:t>distress, </a:t>
            </a:r>
            <a:r>
              <a:rPr sz="1600" dirty="0">
                <a:latin typeface="Arial MT"/>
                <a:cs typeface="Arial MT"/>
              </a:rPr>
              <a:t> </a:t>
            </a:r>
            <a:r>
              <a:rPr sz="1600" spc="-5" dirty="0">
                <a:latin typeface="Arial MT"/>
                <a:cs typeface="Arial MT"/>
              </a:rPr>
              <a:t>pneumothorax,</a:t>
            </a:r>
            <a:r>
              <a:rPr sz="1600" spc="15" dirty="0">
                <a:latin typeface="Arial MT"/>
                <a:cs typeface="Arial MT"/>
              </a:rPr>
              <a:t> </a:t>
            </a:r>
            <a:r>
              <a:rPr sz="1600" spc="-5" dirty="0">
                <a:latin typeface="Arial MT"/>
                <a:cs typeface="Arial MT"/>
              </a:rPr>
              <a:t>traumatic</a:t>
            </a:r>
            <a:r>
              <a:rPr sz="1600" spc="10" dirty="0">
                <a:latin typeface="Arial MT"/>
                <a:cs typeface="Arial MT"/>
              </a:rPr>
              <a:t> </a:t>
            </a:r>
            <a:r>
              <a:rPr sz="1600" spc="-5" dirty="0">
                <a:latin typeface="Arial MT"/>
                <a:cs typeface="Arial MT"/>
              </a:rPr>
              <a:t>brain</a:t>
            </a:r>
            <a:r>
              <a:rPr sz="1600" spc="5" dirty="0">
                <a:latin typeface="Arial MT"/>
                <a:cs typeface="Arial MT"/>
              </a:rPr>
              <a:t> </a:t>
            </a:r>
            <a:r>
              <a:rPr sz="1600" spc="-5" dirty="0">
                <a:latin typeface="Arial MT"/>
                <a:cs typeface="Arial MT"/>
              </a:rPr>
              <a:t>injury,</a:t>
            </a:r>
            <a:r>
              <a:rPr sz="1600" spc="15"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refractory</a:t>
            </a:r>
            <a:r>
              <a:rPr sz="1600" spc="10" dirty="0">
                <a:latin typeface="Arial MT"/>
                <a:cs typeface="Arial MT"/>
              </a:rPr>
              <a:t> </a:t>
            </a:r>
            <a:r>
              <a:rPr sz="1600" spc="-5" dirty="0">
                <a:latin typeface="Arial MT"/>
                <a:cs typeface="Arial MT"/>
              </a:rPr>
              <a:t>shock</a:t>
            </a:r>
            <a:endParaRPr sz="1600">
              <a:latin typeface="Arial MT"/>
              <a:cs typeface="Arial MT"/>
            </a:endParaRPr>
          </a:p>
        </p:txBody>
      </p:sp>
      <p:grpSp>
        <p:nvGrpSpPr>
          <p:cNvPr id="17" name="object 17"/>
          <p:cNvGrpSpPr/>
          <p:nvPr/>
        </p:nvGrpSpPr>
        <p:grpSpPr>
          <a:xfrm>
            <a:off x="343509" y="2428343"/>
            <a:ext cx="8761730" cy="4176395"/>
            <a:chOff x="343509" y="2428343"/>
            <a:chExt cx="8761730" cy="4176395"/>
          </a:xfrm>
        </p:grpSpPr>
        <p:pic>
          <p:nvPicPr>
            <p:cNvPr id="18" name="object 18"/>
            <p:cNvPicPr/>
            <p:nvPr/>
          </p:nvPicPr>
          <p:blipFill>
            <a:blip r:embed="rId5" cstate="print"/>
            <a:stretch>
              <a:fillRect/>
            </a:stretch>
          </p:blipFill>
          <p:spPr>
            <a:xfrm>
              <a:off x="5532120" y="5638799"/>
              <a:ext cx="551688" cy="460248"/>
            </a:xfrm>
            <a:prstGeom prst="rect">
              <a:avLst/>
            </a:prstGeom>
          </p:spPr>
        </p:pic>
        <p:sp>
          <p:nvSpPr>
            <p:cNvPr id="19" name="object 19"/>
            <p:cNvSpPr/>
            <p:nvPr/>
          </p:nvSpPr>
          <p:spPr>
            <a:xfrm>
              <a:off x="5454324" y="2479143"/>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20" name="object 20"/>
            <p:cNvSpPr/>
            <p:nvPr/>
          </p:nvSpPr>
          <p:spPr>
            <a:xfrm>
              <a:off x="5454324" y="2860307"/>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21" name="object 21"/>
            <p:cNvSpPr/>
            <p:nvPr/>
          </p:nvSpPr>
          <p:spPr>
            <a:xfrm>
              <a:off x="5473667" y="4397261"/>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22" name="object 22"/>
            <p:cNvSpPr/>
            <p:nvPr/>
          </p:nvSpPr>
          <p:spPr>
            <a:xfrm>
              <a:off x="9054397" y="2489800"/>
              <a:ext cx="0" cy="274320"/>
            </a:xfrm>
            <a:custGeom>
              <a:avLst/>
              <a:gdLst/>
              <a:ahLst/>
              <a:cxnLst/>
              <a:rect l="l" t="t" r="r" b="b"/>
              <a:pathLst>
                <a:path h="274319">
                  <a:moveTo>
                    <a:pt x="0" y="274320"/>
                  </a:moveTo>
                  <a:lnTo>
                    <a:pt x="1" y="0"/>
                  </a:lnTo>
                </a:path>
              </a:pathLst>
            </a:custGeom>
            <a:ln w="101600">
              <a:solidFill>
                <a:srgbClr val="CD9147"/>
              </a:solidFill>
            </a:ln>
          </p:spPr>
          <p:txBody>
            <a:bodyPr wrap="square" lIns="0" tIns="0" rIns="0" bIns="0" rtlCol="0"/>
            <a:lstStyle/>
            <a:p>
              <a:endParaRPr/>
            </a:p>
          </p:txBody>
        </p:sp>
        <p:sp>
          <p:nvSpPr>
            <p:cNvPr id="23" name="object 23"/>
            <p:cNvSpPr/>
            <p:nvPr/>
          </p:nvSpPr>
          <p:spPr>
            <a:xfrm>
              <a:off x="9054397" y="2908715"/>
              <a:ext cx="0" cy="274320"/>
            </a:xfrm>
            <a:custGeom>
              <a:avLst/>
              <a:gdLst/>
              <a:ahLst/>
              <a:cxnLst/>
              <a:rect l="l" t="t" r="r" b="b"/>
              <a:pathLst>
                <a:path h="274319">
                  <a:moveTo>
                    <a:pt x="0" y="274320"/>
                  </a:moveTo>
                  <a:lnTo>
                    <a:pt x="1" y="0"/>
                  </a:lnTo>
                </a:path>
              </a:pathLst>
            </a:custGeom>
            <a:ln w="101600">
              <a:solidFill>
                <a:srgbClr val="CD9147"/>
              </a:solidFill>
            </a:ln>
          </p:spPr>
          <p:txBody>
            <a:bodyPr wrap="square" lIns="0" tIns="0" rIns="0" bIns="0" rtlCol="0"/>
            <a:lstStyle/>
            <a:p>
              <a:endParaRPr/>
            </a:p>
          </p:txBody>
        </p:sp>
        <p:sp>
          <p:nvSpPr>
            <p:cNvPr id="24" name="object 24"/>
            <p:cNvSpPr/>
            <p:nvPr/>
          </p:nvSpPr>
          <p:spPr>
            <a:xfrm>
              <a:off x="9054397" y="3333875"/>
              <a:ext cx="0" cy="274320"/>
            </a:xfrm>
            <a:custGeom>
              <a:avLst/>
              <a:gdLst/>
              <a:ahLst/>
              <a:cxnLst/>
              <a:rect l="l" t="t" r="r" b="b"/>
              <a:pathLst>
                <a:path h="274320">
                  <a:moveTo>
                    <a:pt x="0" y="274320"/>
                  </a:moveTo>
                  <a:lnTo>
                    <a:pt x="1" y="0"/>
                  </a:lnTo>
                </a:path>
              </a:pathLst>
            </a:custGeom>
            <a:ln w="101600">
              <a:solidFill>
                <a:srgbClr val="CD9147"/>
              </a:solidFill>
            </a:ln>
          </p:spPr>
          <p:txBody>
            <a:bodyPr wrap="square" lIns="0" tIns="0" rIns="0" bIns="0" rtlCol="0"/>
            <a:lstStyle/>
            <a:p>
              <a:endParaRPr/>
            </a:p>
          </p:txBody>
        </p:sp>
        <p:sp>
          <p:nvSpPr>
            <p:cNvPr id="25" name="object 25"/>
            <p:cNvSpPr/>
            <p:nvPr/>
          </p:nvSpPr>
          <p:spPr>
            <a:xfrm>
              <a:off x="9054397" y="3724328"/>
              <a:ext cx="0" cy="274320"/>
            </a:xfrm>
            <a:custGeom>
              <a:avLst/>
              <a:gdLst/>
              <a:ahLst/>
              <a:cxnLst/>
              <a:rect l="l" t="t" r="r" b="b"/>
              <a:pathLst>
                <a:path h="274320">
                  <a:moveTo>
                    <a:pt x="0" y="274320"/>
                  </a:moveTo>
                  <a:lnTo>
                    <a:pt x="1" y="0"/>
                  </a:lnTo>
                </a:path>
              </a:pathLst>
            </a:custGeom>
            <a:ln w="101600">
              <a:solidFill>
                <a:srgbClr val="CD9147"/>
              </a:solidFill>
            </a:ln>
          </p:spPr>
          <p:txBody>
            <a:bodyPr wrap="square" lIns="0" tIns="0" rIns="0" bIns="0" rtlCol="0"/>
            <a:lstStyle/>
            <a:p>
              <a:endParaRPr/>
            </a:p>
          </p:txBody>
        </p:sp>
        <p:sp>
          <p:nvSpPr>
            <p:cNvPr id="26" name="object 26"/>
            <p:cNvSpPr/>
            <p:nvPr/>
          </p:nvSpPr>
          <p:spPr>
            <a:xfrm>
              <a:off x="9054397" y="4096351"/>
              <a:ext cx="0" cy="274320"/>
            </a:xfrm>
            <a:custGeom>
              <a:avLst/>
              <a:gdLst/>
              <a:ahLst/>
              <a:cxnLst/>
              <a:rect l="l" t="t" r="r" b="b"/>
              <a:pathLst>
                <a:path h="274320">
                  <a:moveTo>
                    <a:pt x="0" y="274320"/>
                  </a:moveTo>
                  <a:lnTo>
                    <a:pt x="1" y="0"/>
                  </a:lnTo>
                </a:path>
              </a:pathLst>
            </a:custGeom>
            <a:ln w="101600">
              <a:solidFill>
                <a:srgbClr val="CD9147"/>
              </a:solidFill>
            </a:ln>
          </p:spPr>
          <p:txBody>
            <a:bodyPr wrap="square" lIns="0" tIns="0" rIns="0" bIns="0" rtlCol="0"/>
            <a:lstStyle/>
            <a:p>
              <a:endParaRPr/>
            </a:p>
          </p:txBody>
        </p:sp>
        <p:sp>
          <p:nvSpPr>
            <p:cNvPr id="27" name="object 27"/>
            <p:cNvSpPr/>
            <p:nvPr/>
          </p:nvSpPr>
          <p:spPr>
            <a:xfrm>
              <a:off x="353034" y="5974162"/>
              <a:ext cx="3354070" cy="621030"/>
            </a:xfrm>
            <a:custGeom>
              <a:avLst/>
              <a:gdLst/>
              <a:ahLst/>
              <a:cxnLst/>
              <a:rect l="l" t="t" r="r" b="b"/>
              <a:pathLst>
                <a:path w="3354070" h="621029">
                  <a:moveTo>
                    <a:pt x="3282294" y="0"/>
                  </a:moveTo>
                  <a:lnTo>
                    <a:pt x="71240" y="0"/>
                  </a:lnTo>
                  <a:lnTo>
                    <a:pt x="43510" y="5598"/>
                  </a:lnTo>
                  <a:lnTo>
                    <a:pt x="20865" y="20865"/>
                  </a:lnTo>
                  <a:lnTo>
                    <a:pt x="5598" y="43510"/>
                  </a:lnTo>
                  <a:lnTo>
                    <a:pt x="0" y="71240"/>
                  </a:lnTo>
                  <a:lnTo>
                    <a:pt x="0" y="549267"/>
                  </a:lnTo>
                  <a:lnTo>
                    <a:pt x="5598" y="576997"/>
                  </a:lnTo>
                  <a:lnTo>
                    <a:pt x="20865" y="599642"/>
                  </a:lnTo>
                  <a:lnTo>
                    <a:pt x="43510" y="614909"/>
                  </a:lnTo>
                  <a:lnTo>
                    <a:pt x="71240" y="620508"/>
                  </a:lnTo>
                  <a:lnTo>
                    <a:pt x="3282294" y="620508"/>
                  </a:lnTo>
                  <a:lnTo>
                    <a:pt x="3310024" y="614909"/>
                  </a:lnTo>
                  <a:lnTo>
                    <a:pt x="3332668" y="599642"/>
                  </a:lnTo>
                  <a:lnTo>
                    <a:pt x="3347936" y="576997"/>
                  </a:lnTo>
                  <a:lnTo>
                    <a:pt x="3353534" y="549267"/>
                  </a:lnTo>
                  <a:lnTo>
                    <a:pt x="3353534" y="71240"/>
                  </a:lnTo>
                  <a:lnTo>
                    <a:pt x="3347936" y="43510"/>
                  </a:lnTo>
                  <a:lnTo>
                    <a:pt x="3332668" y="20865"/>
                  </a:lnTo>
                  <a:lnTo>
                    <a:pt x="3310024" y="5598"/>
                  </a:lnTo>
                  <a:lnTo>
                    <a:pt x="3282294" y="0"/>
                  </a:lnTo>
                  <a:close/>
                </a:path>
              </a:pathLst>
            </a:custGeom>
            <a:solidFill>
              <a:srgbClr val="649DD4">
                <a:alpha val="74899"/>
              </a:srgbClr>
            </a:solidFill>
          </p:spPr>
          <p:txBody>
            <a:bodyPr wrap="square" lIns="0" tIns="0" rIns="0" bIns="0" rtlCol="0"/>
            <a:lstStyle/>
            <a:p>
              <a:endParaRPr/>
            </a:p>
          </p:txBody>
        </p:sp>
        <p:sp>
          <p:nvSpPr>
            <p:cNvPr id="28" name="object 28"/>
            <p:cNvSpPr/>
            <p:nvPr/>
          </p:nvSpPr>
          <p:spPr>
            <a:xfrm>
              <a:off x="353034" y="5974162"/>
              <a:ext cx="3354070" cy="621030"/>
            </a:xfrm>
            <a:custGeom>
              <a:avLst/>
              <a:gdLst/>
              <a:ahLst/>
              <a:cxnLst/>
              <a:rect l="l" t="t" r="r" b="b"/>
              <a:pathLst>
                <a:path w="3354070" h="621029">
                  <a:moveTo>
                    <a:pt x="0" y="71240"/>
                  </a:moveTo>
                  <a:lnTo>
                    <a:pt x="5598" y="43510"/>
                  </a:lnTo>
                  <a:lnTo>
                    <a:pt x="20865" y="20865"/>
                  </a:lnTo>
                  <a:lnTo>
                    <a:pt x="43510" y="5598"/>
                  </a:lnTo>
                  <a:lnTo>
                    <a:pt x="71240" y="0"/>
                  </a:lnTo>
                  <a:lnTo>
                    <a:pt x="3282294" y="0"/>
                  </a:lnTo>
                  <a:lnTo>
                    <a:pt x="3310024" y="5598"/>
                  </a:lnTo>
                  <a:lnTo>
                    <a:pt x="3332668" y="20865"/>
                  </a:lnTo>
                  <a:lnTo>
                    <a:pt x="3347936" y="43510"/>
                  </a:lnTo>
                  <a:lnTo>
                    <a:pt x="3353535" y="71240"/>
                  </a:lnTo>
                  <a:lnTo>
                    <a:pt x="3353535" y="549267"/>
                  </a:lnTo>
                  <a:lnTo>
                    <a:pt x="3347936" y="576997"/>
                  </a:lnTo>
                  <a:lnTo>
                    <a:pt x="3332668" y="599642"/>
                  </a:lnTo>
                  <a:lnTo>
                    <a:pt x="3310024" y="614909"/>
                  </a:lnTo>
                  <a:lnTo>
                    <a:pt x="3282294" y="620508"/>
                  </a:lnTo>
                  <a:lnTo>
                    <a:pt x="71240" y="620508"/>
                  </a:lnTo>
                  <a:lnTo>
                    <a:pt x="43510" y="614909"/>
                  </a:lnTo>
                  <a:lnTo>
                    <a:pt x="20865" y="599642"/>
                  </a:lnTo>
                  <a:lnTo>
                    <a:pt x="5598" y="576997"/>
                  </a:lnTo>
                  <a:lnTo>
                    <a:pt x="0" y="549267"/>
                  </a:lnTo>
                  <a:lnTo>
                    <a:pt x="0" y="71240"/>
                  </a:lnTo>
                  <a:close/>
                </a:path>
              </a:pathLst>
            </a:custGeom>
            <a:ln w="19050">
              <a:solidFill>
                <a:srgbClr val="649DD4"/>
              </a:solidFill>
            </a:ln>
          </p:spPr>
          <p:txBody>
            <a:bodyPr wrap="square" lIns="0" tIns="0" rIns="0" bIns="0" rtlCol="0"/>
            <a:lstStyle/>
            <a:p>
              <a:endParaRPr/>
            </a:p>
          </p:txBody>
        </p:sp>
      </p:grpSp>
      <p:sp>
        <p:nvSpPr>
          <p:cNvPr id="29" name="object 29"/>
          <p:cNvSpPr txBox="1"/>
          <p:nvPr/>
        </p:nvSpPr>
        <p:spPr>
          <a:xfrm>
            <a:off x="410318" y="1485900"/>
            <a:ext cx="4471035" cy="330200"/>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Arial"/>
                <a:cs typeface="Arial"/>
              </a:rPr>
              <a:t>Hypoxemia</a:t>
            </a:r>
            <a:r>
              <a:rPr sz="2000" b="1" spc="-10" dirty="0">
                <a:latin typeface="Arial"/>
                <a:cs typeface="Arial"/>
              </a:rPr>
              <a:t> </a:t>
            </a:r>
            <a:r>
              <a:rPr sz="2000" dirty="0">
                <a:latin typeface="Arial MT"/>
                <a:cs typeface="Arial MT"/>
              </a:rPr>
              <a:t>in</a:t>
            </a:r>
            <a:r>
              <a:rPr sz="2000" spc="-15" dirty="0">
                <a:latin typeface="Arial MT"/>
                <a:cs typeface="Arial MT"/>
              </a:rPr>
              <a:t> </a:t>
            </a:r>
            <a:r>
              <a:rPr sz="2000" dirty="0">
                <a:latin typeface="Arial MT"/>
                <a:cs typeface="Arial MT"/>
              </a:rPr>
              <a:t>TFC</a:t>
            </a:r>
            <a:r>
              <a:rPr sz="2000" spc="-5" dirty="0">
                <a:latin typeface="Arial MT"/>
                <a:cs typeface="Arial MT"/>
              </a:rPr>
              <a:t> </a:t>
            </a:r>
            <a:r>
              <a:rPr sz="2000" dirty="0">
                <a:latin typeface="Arial MT"/>
                <a:cs typeface="Arial MT"/>
              </a:rPr>
              <a:t>is</a:t>
            </a:r>
            <a:r>
              <a:rPr sz="2000" spc="-15" dirty="0">
                <a:latin typeface="Arial MT"/>
                <a:cs typeface="Arial MT"/>
              </a:rPr>
              <a:t> </a:t>
            </a:r>
            <a:r>
              <a:rPr sz="2000" spc="-5" dirty="0">
                <a:latin typeface="Arial MT"/>
                <a:cs typeface="Arial MT"/>
              </a:rPr>
              <a:t>difficult</a:t>
            </a:r>
            <a:r>
              <a:rPr sz="2000" spc="-20" dirty="0">
                <a:latin typeface="Arial MT"/>
                <a:cs typeface="Arial MT"/>
              </a:rPr>
              <a:t> </a:t>
            </a:r>
            <a:r>
              <a:rPr sz="2000" spc="-5" dirty="0">
                <a:latin typeface="Arial MT"/>
                <a:cs typeface="Arial MT"/>
              </a:rPr>
              <a:t>to</a:t>
            </a:r>
            <a:r>
              <a:rPr sz="2000" spc="-15" dirty="0">
                <a:latin typeface="Arial MT"/>
                <a:cs typeface="Arial MT"/>
              </a:rPr>
              <a:t> </a:t>
            </a:r>
            <a:r>
              <a:rPr sz="2000" dirty="0">
                <a:latin typeface="Arial MT"/>
                <a:cs typeface="Arial MT"/>
              </a:rPr>
              <a:t>assess</a:t>
            </a:r>
            <a:endParaRPr sz="2000">
              <a:latin typeface="Arial MT"/>
              <a:cs typeface="Arial MT"/>
            </a:endParaRPr>
          </a:p>
        </p:txBody>
      </p:sp>
      <p:sp>
        <p:nvSpPr>
          <p:cNvPr id="30" name="object 30"/>
          <p:cNvSpPr txBox="1"/>
          <p:nvPr/>
        </p:nvSpPr>
        <p:spPr>
          <a:xfrm>
            <a:off x="588118" y="1813052"/>
            <a:ext cx="3353435" cy="1092200"/>
          </a:xfrm>
          <a:prstGeom prst="rect">
            <a:avLst/>
          </a:prstGeom>
        </p:spPr>
        <p:txBody>
          <a:bodyPr vert="horz" wrap="square" lIns="0" tIns="12700" rIns="0" bIns="0" rtlCol="0">
            <a:spAutoFit/>
          </a:bodyPr>
          <a:lstStyle/>
          <a:p>
            <a:pPr marL="12700" marR="5080">
              <a:lnSpc>
                <a:spcPct val="143300"/>
              </a:lnSpc>
              <a:spcBef>
                <a:spcPts val="100"/>
              </a:spcBef>
            </a:pPr>
            <a:r>
              <a:rPr sz="1800" b="1" spc="-5" dirty="0">
                <a:latin typeface="Arial"/>
                <a:cs typeface="Arial"/>
              </a:rPr>
              <a:t>Low-light </a:t>
            </a:r>
            <a:r>
              <a:rPr sz="1800" spc="-5" dirty="0">
                <a:latin typeface="Arial MT"/>
                <a:cs typeface="Arial MT"/>
              </a:rPr>
              <a:t>conditions mask signs </a:t>
            </a:r>
            <a:r>
              <a:rPr sz="1800" spc="-490" dirty="0">
                <a:latin typeface="Arial MT"/>
                <a:cs typeface="Arial MT"/>
              </a:rPr>
              <a:t> </a:t>
            </a:r>
            <a:r>
              <a:rPr sz="1800" spc="-5" dirty="0">
                <a:latin typeface="Arial MT"/>
                <a:cs typeface="Arial MT"/>
              </a:rPr>
              <a:t>Physical</a:t>
            </a:r>
            <a:r>
              <a:rPr sz="1800" spc="-10" dirty="0">
                <a:latin typeface="Arial MT"/>
                <a:cs typeface="Arial MT"/>
              </a:rPr>
              <a:t> </a:t>
            </a:r>
            <a:r>
              <a:rPr sz="1800" spc="-5" dirty="0">
                <a:latin typeface="Arial MT"/>
                <a:cs typeface="Arial MT"/>
              </a:rPr>
              <a:t>findings</a:t>
            </a:r>
            <a:r>
              <a:rPr sz="1800" spc="-10" dirty="0">
                <a:latin typeface="Arial MT"/>
                <a:cs typeface="Arial MT"/>
              </a:rPr>
              <a:t> </a:t>
            </a:r>
            <a:r>
              <a:rPr sz="1800" spc="-5" dirty="0">
                <a:latin typeface="Arial MT"/>
                <a:cs typeface="Arial MT"/>
              </a:rPr>
              <a:t>impaired</a:t>
            </a:r>
            <a:r>
              <a:rPr sz="1800" spc="-10" dirty="0">
                <a:latin typeface="Arial MT"/>
                <a:cs typeface="Arial MT"/>
              </a:rPr>
              <a:t> </a:t>
            </a:r>
            <a:r>
              <a:rPr sz="1800" spc="-5" dirty="0">
                <a:latin typeface="Arial MT"/>
                <a:cs typeface="Arial MT"/>
              </a:rPr>
              <a:t>by</a:t>
            </a:r>
            <a:r>
              <a:rPr sz="1800" spc="-10" dirty="0">
                <a:latin typeface="Arial MT"/>
                <a:cs typeface="Arial MT"/>
              </a:rPr>
              <a:t> </a:t>
            </a:r>
            <a:r>
              <a:rPr sz="1800" spc="-5" dirty="0">
                <a:latin typeface="Arial MT"/>
                <a:cs typeface="Arial MT"/>
              </a:rPr>
              <a:t>the</a:t>
            </a:r>
            <a:endParaRPr sz="1800">
              <a:latin typeface="Arial MT"/>
              <a:cs typeface="Arial MT"/>
            </a:endParaRPr>
          </a:p>
          <a:p>
            <a:pPr marL="12700">
              <a:lnSpc>
                <a:spcPct val="100000"/>
              </a:lnSpc>
              <a:spcBef>
                <a:spcPts val="45"/>
              </a:spcBef>
            </a:pPr>
            <a:r>
              <a:rPr sz="1800" b="1" spc="-5" dirty="0">
                <a:latin typeface="Arial"/>
                <a:cs typeface="Arial"/>
              </a:rPr>
              <a:t>tactical</a:t>
            </a:r>
            <a:r>
              <a:rPr sz="1800" b="1" spc="-30" dirty="0">
                <a:latin typeface="Arial"/>
                <a:cs typeface="Arial"/>
              </a:rPr>
              <a:t> </a:t>
            </a:r>
            <a:r>
              <a:rPr sz="1800" b="1" spc="-5" dirty="0">
                <a:latin typeface="Arial"/>
                <a:cs typeface="Arial"/>
              </a:rPr>
              <a:t>environment</a:t>
            </a:r>
            <a:endParaRPr sz="1800">
              <a:latin typeface="Arial"/>
              <a:cs typeface="Arial"/>
            </a:endParaRPr>
          </a:p>
        </p:txBody>
      </p:sp>
      <p:sp>
        <p:nvSpPr>
          <p:cNvPr id="31" name="object 31"/>
          <p:cNvSpPr txBox="1"/>
          <p:nvPr/>
        </p:nvSpPr>
        <p:spPr>
          <a:xfrm>
            <a:off x="410318" y="3126740"/>
            <a:ext cx="3289935" cy="565150"/>
          </a:xfrm>
          <a:prstGeom prst="rect">
            <a:avLst/>
          </a:prstGeom>
        </p:spPr>
        <p:txBody>
          <a:bodyPr vert="horz" wrap="square" lIns="0" tIns="28575" rIns="0" bIns="0" rtlCol="0">
            <a:spAutoFit/>
          </a:bodyPr>
          <a:lstStyle/>
          <a:p>
            <a:pPr marL="12700" marR="5080">
              <a:lnSpc>
                <a:spcPts val="2090"/>
              </a:lnSpc>
              <a:spcBef>
                <a:spcPts val="225"/>
              </a:spcBef>
            </a:pPr>
            <a:r>
              <a:rPr sz="1800" dirty="0">
                <a:latin typeface="Arial MT"/>
                <a:cs typeface="Arial MT"/>
              </a:rPr>
              <a:t>Use </a:t>
            </a:r>
            <a:r>
              <a:rPr sz="1800" spc="-5" dirty="0">
                <a:latin typeface="Arial MT"/>
                <a:cs typeface="Arial MT"/>
              </a:rPr>
              <a:t>pulse oximetry </a:t>
            </a:r>
            <a:r>
              <a:rPr sz="1800" dirty="0">
                <a:latin typeface="Arial MT"/>
                <a:cs typeface="Arial MT"/>
              </a:rPr>
              <a:t>in </a:t>
            </a:r>
            <a:r>
              <a:rPr sz="1800" spc="-5" dirty="0">
                <a:latin typeface="Arial MT"/>
                <a:cs typeface="Arial MT"/>
              </a:rPr>
              <a:t>casualties </a:t>
            </a:r>
            <a:r>
              <a:rPr sz="1800" spc="-490" dirty="0">
                <a:latin typeface="Arial MT"/>
                <a:cs typeface="Arial MT"/>
              </a:rPr>
              <a:t> </a:t>
            </a:r>
            <a:r>
              <a:rPr sz="1800" spc="-5" dirty="0">
                <a:latin typeface="Arial MT"/>
                <a:cs typeface="Arial MT"/>
              </a:rPr>
              <a:t>with:</a:t>
            </a:r>
            <a:endParaRPr sz="1800">
              <a:latin typeface="Arial MT"/>
              <a:cs typeface="Arial MT"/>
            </a:endParaRPr>
          </a:p>
        </p:txBody>
      </p:sp>
      <p:sp>
        <p:nvSpPr>
          <p:cNvPr id="32" name="object 32"/>
          <p:cNvSpPr txBox="1"/>
          <p:nvPr/>
        </p:nvSpPr>
        <p:spPr>
          <a:xfrm>
            <a:off x="567798" y="3800347"/>
            <a:ext cx="3239135" cy="1250950"/>
          </a:xfrm>
          <a:prstGeom prst="rect">
            <a:avLst/>
          </a:prstGeom>
        </p:spPr>
        <p:txBody>
          <a:bodyPr vert="horz" wrap="square" lIns="0" tIns="12700" rIns="0" bIns="0" rtlCol="0">
            <a:spAutoFit/>
          </a:bodyPr>
          <a:lstStyle/>
          <a:p>
            <a:pPr marL="38100">
              <a:lnSpc>
                <a:spcPts val="2125"/>
              </a:lnSpc>
              <a:spcBef>
                <a:spcPts val="100"/>
              </a:spcBef>
            </a:pPr>
            <a:r>
              <a:rPr sz="1800" spc="-5" dirty="0">
                <a:latin typeface="Arial MT"/>
                <a:cs typeface="Arial MT"/>
              </a:rPr>
              <a:t>Injuries</a:t>
            </a:r>
            <a:r>
              <a:rPr sz="1800" spc="-15" dirty="0">
                <a:latin typeface="Arial MT"/>
                <a:cs typeface="Arial MT"/>
              </a:rPr>
              <a:t> </a:t>
            </a:r>
            <a:r>
              <a:rPr sz="1800" spc="-5" dirty="0">
                <a:latin typeface="Arial MT"/>
                <a:cs typeface="Arial MT"/>
              </a:rPr>
              <a:t>that</a:t>
            </a:r>
            <a:r>
              <a:rPr sz="1800" spc="-15" dirty="0">
                <a:latin typeface="Arial MT"/>
                <a:cs typeface="Arial MT"/>
              </a:rPr>
              <a:t> </a:t>
            </a:r>
            <a:r>
              <a:rPr sz="1800" spc="-5" dirty="0">
                <a:latin typeface="Arial MT"/>
                <a:cs typeface="Arial MT"/>
              </a:rPr>
              <a:t>impair</a:t>
            </a:r>
            <a:r>
              <a:rPr sz="1800" spc="-10" dirty="0">
                <a:latin typeface="Arial MT"/>
                <a:cs typeface="Arial MT"/>
              </a:rPr>
              <a:t> </a:t>
            </a:r>
            <a:r>
              <a:rPr sz="1800" spc="-5" dirty="0">
                <a:latin typeface="Arial MT"/>
                <a:cs typeface="Arial MT"/>
              </a:rPr>
              <a:t>oxygenation</a:t>
            </a:r>
            <a:endParaRPr sz="1800">
              <a:latin typeface="Arial MT"/>
              <a:cs typeface="Arial MT"/>
            </a:endParaRPr>
          </a:p>
          <a:p>
            <a:pPr marL="38100">
              <a:lnSpc>
                <a:spcPts val="2125"/>
              </a:lnSpc>
            </a:pPr>
            <a:r>
              <a:rPr sz="1800" i="1" spc="-5" dirty="0">
                <a:latin typeface="Arial"/>
                <a:cs typeface="Arial"/>
              </a:rPr>
              <a:t>Blasts,</a:t>
            </a:r>
            <a:r>
              <a:rPr sz="1800" i="1" spc="-15" dirty="0">
                <a:latin typeface="Arial"/>
                <a:cs typeface="Arial"/>
              </a:rPr>
              <a:t> </a:t>
            </a:r>
            <a:r>
              <a:rPr sz="1800" i="1" spc="-5" dirty="0">
                <a:latin typeface="Arial"/>
                <a:cs typeface="Arial"/>
              </a:rPr>
              <a:t>chest</a:t>
            </a:r>
            <a:r>
              <a:rPr sz="1800" i="1" spc="-10" dirty="0">
                <a:latin typeface="Arial"/>
                <a:cs typeface="Arial"/>
              </a:rPr>
              <a:t> </a:t>
            </a:r>
            <a:r>
              <a:rPr sz="1800" i="1" spc="-5" dirty="0">
                <a:latin typeface="Arial"/>
                <a:cs typeface="Arial"/>
              </a:rPr>
              <a:t>injuries,</a:t>
            </a:r>
            <a:r>
              <a:rPr sz="1800" i="1" spc="-10" dirty="0">
                <a:latin typeface="Arial"/>
                <a:cs typeface="Arial"/>
              </a:rPr>
              <a:t> </a:t>
            </a:r>
            <a:r>
              <a:rPr sz="1800" i="1" spc="-5" dirty="0">
                <a:latin typeface="Arial"/>
                <a:cs typeface="Arial"/>
              </a:rPr>
              <a:t>etc.</a:t>
            </a:r>
            <a:endParaRPr sz="1800">
              <a:latin typeface="Arial"/>
              <a:cs typeface="Arial"/>
            </a:endParaRPr>
          </a:p>
          <a:p>
            <a:pPr marL="38100">
              <a:lnSpc>
                <a:spcPct val="100000"/>
              </a:lnSpc>
              <a:spcBef>
                <a:spcPts val="1055"/>
              </a:spcBef>
            </a:pPr>
            <a:r>
              <a:rPr sz="1800" spc="-5" dirty="0">
                <a:latin typeface="Arial MT"/>
                <a:cs typeface="Arial MT"/>
              </a:rPr>
              <a:t>Traumatic</a:t>
            </a:r>
            <a:r>
              <a:rPr sz="1800" spc="-25" dirty="0">
                <a:latin typeface="Arial MT"/>
                <a:cs typeface="Arial MT"/>
              </a:rPr>
              <a:t> </a:t>
            </a:r>
            <a:r>
              <a:rPr sz="1800" spc="-5" dirty="0">
                <a:latin typeface="Arial MT"/>
                <a:cs typeface="Arial MT"/>
              </a:rPr>
              <a:t>brain</a:t>
            </a:r>
            <a:r>
              <a:rPr sz="1800" spc="-25" dirty="0">
                <a:latin typeface="Arial MT"/>
                <a:cs typeface="Arial MT"/>
              </a:rPr>
              <a:t> </a:t>
            </a:r>
            <a:r>
              <a:rPr sz="1800" spc="-5" dirty="0">
                <a:latin typeface="Arial MT"/>
                <a:cs typeface="Arial MT"/>
              </a:rPr>
              <a:t>injury</a:t>
            </a:r>
            <a:endParaRPr sz="1800">
              <a:latin typeface="Arial MT"/>
              <a:cs typeface="Arial MT"/>
            </a:endParaRPr>
          </a:p>
          <a:p>
            <a:pPr marL="38100">
              <a:lnSpc>
                <a:spcPct val="100000"/>
              </a:lnSpc>
              <a:spcBef>
                <a:spcPts val="25"/>
              </a:spcBef>
            </a:pPr>
            <a:r>
              <a:rPr sz="1800" i="1" spc="-5" dirty="0">
                <a:latin typeface="Arial"/>
                <a:cs typeface="Arial"/>
              </a:rPr>
              <a:t>Ensure</a:t>
            </a:r>
            <a:r>
              <a:rPr sz="1800" i="1" spc="-30" dirty="0">
                <a:latin typeface="Arial"/>
                <a:cs typeface="Arial"/>
              </a:rPr>
              <a:t> </a:t>
            </a:r>
            <a:r>
              <a:rPr sz="1800" i="1" spc="-5" dirty="0">
                <a:latin typeface="Arial"/>
                <a:cs typeface="Arial"/>
              </a:rPr>
              <a:t>O</a:t>
            </a:r>
            <a:r>
              <a:rPr sz="1800" i="1" spc="-7" baseline="-13888" dirty="0">
                <a:latin typeface="Arial"/>
                <a:cs typeface="Arial"/>
              </a:rPr>
              <a:t>2</a:t>
            </a:r>
            <a:r>
              <a:rPr sz="1800" i="1" spc="202" baseline="-13888" dirty="0">
                <a:latin typeface="Arial"/>
                <a:cs typeface="Arial"/>
              </a:rPr>
              <a:t> </a:t>
            </a:r>
            <a:r>
              <a:rPr sz="1800" i="1" spc="-5" dirty="0">
                <a:latin typeface="Arial"/>
                <a:cs typeface="Arial"/>
              </a:rPr>
              <a:t>Sats</a:t>
            </a:r>
            <a:r>
              <a:rPr sz="1800" i="1" spc="-30" dirty="0">
                <a:latin typeface="Arial"/>
                <a:cs typeface="Arial"/>
              </a:rPr>
              <a:t> </a:t>
            </a:r>
            <a:r>
              <a:rPr sz="1800" i="1" spc="-5" dirty="0">
                <a:latin typeface="Arial"/>
                <a:cs typeface="Arial"/>
              </a:rPr>
              <a:t>&gt;90%</a:t>
            </a:r>
            <a:endParaRPr sz="1800">
              <a:latin typeface="Arial"/>
              <a:cs typeface="Arial"/>
            </a:endParaRPr>
          </a:p>
        </p:txBody>
      </p:sp>
      <p:sp>
        <p:nvSpPr>
          <p:cNvPr id="33" name="object 33"/>
          <p:cNvSpPr/>
          <p:nvPr/>
        </p:nvSpPr>
        <p:spPr>
          <a:xfrm>
            <a:off x="464856" y="4504085"/>
            <a:ext cx="0" cy="498475"/>
          </a:xfrm>
          <a:custGeom>
            <a:avLst/>
            <a:gdLst/>
            <a:ahLst/>
            <a:cxnLst/>
            <a:rect l="l" t="t" r="r" b="b"/>
            <a:pathLst>
              <a:path h="498475">
                <a:moveTo>
                  <a:pt x="1" y="498334"/>
                </a:moveTo>
                <a:lnTo>
                  <a:pt x="0" y="0"/>
                </a:lnTo>
              </a:path>
            </a:pathLst>
          </a:custGeom>
          <a:ln w="101600">
            <a:solidFill>
              <a:srgbClr val="CD9147"/>
            </a:solidFill>
          </a:ln>
        </p:spPr>
        <p:txBody>
          <a:bodyPr wrap="square" lIns="0" tIns="0" rIns="0" bIns="0" rtlCol="0"/>
          <a:lstStyle/>
          <a:p>
            <a:endParaRPr/>
          </a:p>
        </p:txBody>
      </p:sp>
      <p:sp>
        <p:nvSpPr>
          <p:cNvPr id="34" name="object 34"/>
          <p:cNvSpPr/>
          <p:nvPr/>
        </p:nvSpPr>
        <p:spPr>
          <a:xfrm>
            <a:off x="464856" y="2351057"/>
            <a:ext cx="0" cy="498475"/>
          </a:xfrm>
          <a:custGeom>
            <a:avLst/>
            <a:gdLst/>
            <a:ahLst/>
            <a:cxnLst/>
            <a:rect l="l" t="t" r="r" b="b"/>
            <a:pathLst>
              <a:path h="498475">
                <a:moveTo>
                  <a:pt x="1" y="498334"/>
                </a:moveTo>
                <a:lnTo>
                  <a:pt x="0" y="0"/>
                </a:lnTo>
              </a:path>
            </a:pathLst>
          </a:custGeom>
          <a:ln w="101600">
            <a:solidFill>
              <a:srgbClr val="CD9147"/>
            </a:solidFill>
          </a:ln>
        </p:spPr>
        <p:txBody>
          <a:bodyPr wrap="square" lIns="0" tIns="0" rIns="0" bIns="0" rtlCol="0"/>
          <a:lstStyle/>
          <a:p>
            <a:endParaRPr/>
          </a:p>
        </p:txBody>
      </p:sp>
      <p:sp>
        <p:nvSpPr>
          <p:cNvPr id="35" name="object 35"/>
          <p:cNvSpPr/>
          <p:nvPr/>
        </p:nvSpPr>
        <p:spPr>
          <a:xfrm>
            <a:off x="464856" y="3849881"/>
            <a:ext cx="0" cy="498475"/>
          </a:xfrm>
          <a:custGeom>
            <a:avLst/>
            <a:gdLst/>
            <a:ahLst/>
            <a:cxnLst/>
            <a:rect l="l" t="t" r="r" b="b"/>
            <a:pathLst>
              <a:path h="498475">
                <a:moveTo>
                  <a:pt x="1" y="498334"/>
                </a:moveTo>
                <a:lnTo>
                  <a:pt x="0" y="0"/>
                </a:lnTo>
              </a:path>
            </a:pathLst>
          </a:custGeom>
          <a:ln w="101600">
            <a:solidFill>
              <a:srgbClr val="CD9147"/>
            </a:solidFill>
          </a:ln>
        </p:spPr>
        <p:txBody>
          <a:bodyPr wrap="square" lIns="0" tIns="0" rIns="0" bIns="0" rtlCol="0"/>
          <a:lstStyle/>
          <a:p>
            <a:endParaRPr/>
          </a:p>
        </p:txBody>
      </p:sp>
      <p:sp>
        <p:nvSpPr>
          <p:cNvPr id="36" name="object 36"/>
          <p:cNvSpPr/>
          <p:nvPr/>
        </p:nvSpPr>
        <p:spPr>
          <a:xfrm>
            <a:off x="464856" y="1926167"/>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37" name="object 37"/>
          <p:cNvSpPr txBox="1"/>
          <p:nvPr/>
        </p:nvSpPr>
        <p:spPr>
          <a:xfrm>
            <a:off x="1033598" y="6145276"/>
            <a:ext cx="2362200" cy="269240"/>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10" dirty="0">
                <a:latin typeface="Arial"/>
                <a:cs typeface="Arial"/>
              </a:rPr>
              <a:t> </a:t>
            </a:r>
            <a:r>
              <a:rPr sz="1600" b="1" spc="-5" dirty="0">
                <a:latin typeface="Arial"/>
                <a:cs typeface="Arial"/>
              </a:rPr>
              <a:t>of</a:t>
            </a:r>
            <a:r>
              <a:rPr sz="1600" b="1" spc="-10" dirty="0">
                <a:latin typeface="Arial"/>
                <a:cs typeface="Arial"/>
              </a:rPr>
              <a:t> </a:t>
            </a:r>
            <a:r>
              <a:rPr sz="1600" b="1" spc="-5" dirty="0">
                <a:latin typeface="Arial"/>
                <a:cs typeface="Arial"/>
              </a:rPr>
              <a:t>Evidence:</a:t>
            </a:r>
            <a:r>
              <a:rPr sz="1600" b="1" spc="-10" dirty="0">
                <a:latin typeface="Arial"/>
                <a:cs typeface="Arial"/>
              </a:rPr>
              <a:t> </a:t>
            </a:r>
            <a:r>
              <a:rPr sz="1600" spc="-10" dirty="0">
                <a:latin typeface="Arial MT"/>
                <a:cs typeface="Arial MT"/>
              </a:rPr>
              <a:t>B-NR</a:t>
            </a:r>
            <a:endParaRPr sz="1600">
              <a:latin typeface="Arial MT"/>
              <a:cs typeface="Arial MT"/>
            </a:endParaRPr>
          </a:p>
        </p:txBody>
      </p:sp>
      <p:grpSp>
        <p:nvGrpSpPr>
          <p:cNvPr id="38" name="object 38"/>
          <p:cNvGrpSpPr/>
          <p:nvPr/>
        </p:nvGrpSpPr>
        <p:grpSpPr>
          <a:xfrm>
            <a:off x="365759" y="5928359"/>
            <a:ext cx="969644" cy="929640"/>
            <a:chOff x="365759" y="5928359"/>
            <a:chExt cx="969644" cy="929640"/>
          </a:xfrm>
        </p:grpSpPr>
        <p:pic>
          <p:nvPicPr>
            <p:cNvPr id="39" name="object 39"/>
            <p:cNvPicPr/>
            <p:nvPr/>
          </p:nvPicPr>
          <p:blipFill>
            <a:blip r:embed="rId6" cstate="print"/>
            <a:stretch>
              <a:fillRect/>
            </a:stretch>
          </p:blipFill>
          <p:spPr>
            <a:xfrm>
              <a:off x="365759" y="5928359"/>
              <a:ext cx="969263" cy="929640"/>
            </a:xfrm>
            <a:prstGeom prst="rect">
              <a:avLst/>
            </a:prstGeom>
          </p:spPr>
        </p:pic>
        <p:pic>
          <p:nvPicPr>
            <p:cNvPr id="40" name="object 40"/>
            <p:cNvPicPr/>
            <p:nvPr/>
          </p:nvPicPr>
          <p:blipFill>
            <a:blip r:embed="rId7" cstate="print"/>
            <a:stretch>
              <a:fillRect/>
            </a:stretch>
          </p:blipFill>
          <p:spPr>
            <a:xfrm>
              <a:off x="557783" y="6123431"/>
              <a:ext cx="387096" cy="393192"/>
            </a:xfrm>
            <a:prstGeom prst="rect">
              <a:avLst/>
            </a:prstGeom>
          </p:spPr>
        </p:pic>
      </p:grpSp>
      <p:sp>
        <p:nvSpPr>
          <p:cNvPr id="41" name="object 41"/>
          <p:cNvSpPr/>
          <p:nvPr/>
        </p:nvSpPr>
        <p:spPr>
          <a:xfrm>
            <a:off x="5454324" y="3285000"/>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42" name="object 42"/>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43" name="object 43"/>
          <p:cNvSpPr txBox="1"/>
          <p:nvPr/>
        </p:nvSpPr>
        <p:spPr>
          <a:xfrm>
            <a:off x="11640932" y="6567128"/>
            <a:ext cx="193675" cy="196215"/>
          </a:xfrm>
          <a:prstGeom prst="rect">
            <a:avLst/>
          </a:prstGeom>
        </p:spPr>
        <p:txBody>
          <a:bodyPr vert="horz" wrap="square" lIns="0" tIns="0" rIns="0" bIns="0" rtlCol="0">
            <a:spAutoFit/>
          </a:bodyPr>
          <a:lstStyle/>
          <a:p>
            <a:pPr marL="12700">
              <a:lnSpc>
                <a:spcPts val="1425"/>
              </a:lnSpc>
            </a:pPr>
            <a:r>
              <a:rPr sz="1200" spc="-5" dirty="0">
                <a:latin typeface="Arial MT"/>
                <a:cs typeface="Arial MT"/>
              </a:rPr>
              <a:t>16</a:t>
            </a:r>
            <a:endParaRPr sz="1200">
              <a:latin typeface="Arial MT"/>
              <a:cs typeface="Arial M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65600" y="297179"/>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5" cstate="print"/>
          <a:stretch>
            <a:fillRect/>
          </a:stretch>
        </p:blipFill>
        <p:spPr>
          <a:xfrm>
            <a:off x="307847" y="252984"/>
            <a:ext cx="1176528" cy="661416"/>
          </a:xfrm>
          <a:prstGeom prst="rect">
            <a:avLst/>
          </a:prstGeom>
        </p:spPr>
      </p:pic>
      <p:sp>
        <p:nvSpPr>
          <p:cNvPr id="4" name="object 4"/>
          <p:cNvSpPr txBox="1"/>
          <p:nvPr/>
        </p:nvSpPr>
        <p:spPr>
          <a:xfrm>
            <a:off x="4194341" y="788923"/>
            <a:ext cx="4065270" cy="574040"/>
          </a:xfrm>
          <a:prstGeom prst="rect">
            <a:avLst/>
          </a:prstGeom>
        </p:spPr>
        <p:txBody>
          <a:bodyPr vert="horz" wrap="square" lIns="0" tIns="12700" rIns="0" bIns="0" rtlCol="0">
            <a:spAutoFit/>
          </a:bodyPr>
          <a:lstStyle/>
          <a:p>
            <a:pPr marL="12700">
              <a:lnSpc>
                <a:spcPct val="100000"/>
              </a:lnSpc>
              <a:spcBef>
                <a:spcPts val="100"/>
              </a:spcBef>
            </a:pPr>
            <a:r>
              <a:rPr sz="3600" b="1" spc="-5" dirty="0">
                <a:solidFill>
                  <a:srgbClr val="FFFFFF"/>
                </a:solidFill>
                <a:latin typeface="Arial"/>
                <a:cs typeface="Arial"/>
              </a:rPr>
              <a:t>PULSE</a:t>
            </a:r>
            <a:r>
              <a:rPr sz="3600" b="1" spc="-65" dirty="0">
                <a:solidFill>
                  <a:srgbClr val="FFFFFF"/>
                </a:solidFill>
                <a:latin typeface="Arial"/>
                <a:cs typeface="Arial"/>
              </a:rPr>
              <a:t> </a:t>
            </a:r>
            <a:r>
              <a:rPr sz="3600" b="1" spc="-5" dirty="0">
                <a:solidFill>
                  <a:srgbClr val="FFFFFF"/>
                </a:solidFill>
                <a:latin typeface="Arial"/>
                <a:cs typeface="Arial"/>
              </a:rPr>
              <a:t>OXIMETRY</a:t>
            </a:r>
            <a:endParaRPr sz="3600">
              <a:latin typeface="Arial"/>
              <a:cs typeface="Arial"/>
            </a:endParaRPr>
          </a:p>
        </p:txBody>
      </p:sp>
      <p:grpSp>
        <p:nvGrpSpPr>
          <p:cNvPr id="5" name="object 5"/>
          <p:cNvGrpSpPr/>
          <p:nvPr/>
        </p:nvGrpSpPr>
        <p:grpSpPr>
          <a:xfrm>
            <a:off x="2935884" y="2250349"/>
            <a:ext cx="6320790" cy="3580765"/>
            <a:chOff x="2935884" y="2250349"/>
            <a:chExt cx="6320790" cy="3580765"/>
          </a:xfrm>
        </p:grpSpPr>
        <p:sp>
          <p:nvSpPr>
            <p:cNvPr id="6" name="object 6"/>
            <p:cNvSpPr/>
            <p:nvPr/>
          </p:nvSpPr>
          <p:spPr>
            <a:xfrm>
              <a:off x="2945409" y="2259874"/>
              <a:ext cx="6301740" cy="3561715"/>
            </a:xfrm>
            <a:custGeom>
              <a:avLst/>
              <a:gdLst/>
              <a:ahLst/>
              <a:cxnLst/>
              <a:rect l="l" t="t" r="r" b="b"/>
              <a:pathLst>
                <a:path w="6301740" h="3561715">
                  <a:moveTo>
                    <a:pt x="0" y="0"/>
                  </a:moveTo>
                  <a:lnTo>
                    <a:pt x="6301179" y="0"/>
                  </a:lnTo>
                  <a:lnTo>
                    <a:pt x="6301179" y="3561134"/>
                  </a:lnTo>
                  <a:lnTo>
                    <a:pt x="0" y="3561134"/>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500938" y="3445381"/>
              <a:ext cx="1190625" cy="1190625"/>
            </a:xfrm>
            <a:custGeom>
              <a:avLst/>
              <a:gdLst/>
              <a:ahLst/>
              <a:cxnLst/>
              <a:rect l="l" t="t" r="r" b="b"/>
              <a:pathLst>
                <a:path w="1190625" h="1190625">
                  <a:moveTo>
                    <a:pt x="595059" y="0"/>
                  </a:moveTo>
                  <a:lnTo>
                    <a:pt x="546255" y="1972"/>
                  </a:lnTo>
                  <a:lnTo>
                    <a:pt x="498537" y="7788"/>
                  </a:lnTo>
                  <a:lnTo>
                    <a:pt x="452059" y="17294"/>
                  </a:lnTo>
                  <a:lnTo>
                    <a:pt x="406974" y="30336"/>
                  </a:lnTo>
                  <a:lnTo>
                    <a:pt x="363435" y="46762"/>
                  </a:lnTo>
                  <a:lnTo>
                    <a:pt x="321595" y="66419"/>
                  </a:lnTo>
                  <a:lnTo>
                    <a:pt x="281607" y="89153"/>
                  </a:lnTo>
                  <a:lnTo>
                    <a:pt x="243624" y="114812"/>
                  </a:lnTo>
                  <a:lnTo>
                    <a:pt x="207801" y="143241"/>
                  </a:lnTo>
                  <a:lnTo>
                    <a:pt x="174288" y="174289"/>
                  </a:lnTo>
                  <a:lnTo>
                    <a:pt x="143241" y="207801"/>
                  </a:lnTo>
                  <a:lnTo>
                    <a:pt x="114811" y="243625"/>
                  </a:lnTo>
                  <a:lnTo>
                    <a:pt x="89153" y="281608"/>
                  </a:lnTo>
                  <a:lnTo>
                    <a:pt x="66419" y="321595"/>
                  </a:lnTo>
                  <a:lnTo>
                    <a:pt x="46762" y="363435"/>
                  </a:lnTo>
                  <a:lnTo>
                    <a:pt x="30336" y="406975"/>
                  </a:lnTo>
                  <a:lnTo>
                    <a:pt x="17293" y="452060"/>
                  </a:lnTo>
                  <a:lnTo>
                    <a:pt x="7788" y="498538"/>
                  </a:lnTo>
                  <a:lnTo>
                    <a:pt x="1972" y="546255"/>
                  </a:lnTo>
                  <a:lnTo>
                    <a:pt x="0" y="595059"/>
                  </a:lnTo>
                  <a:lnTo>
                    <a:pt x="1972" y="643863"/>
                  </a:lnTo>
                  <a:lnTo>
                    <a:pt x="7788" y="691581"/>
                  </a:lnTo>
                  <a:lnTo>
                    <a:pt x="17293" y="738059"/>
                  </a:lnTo>
                  <a:lnTo>
                    <a:pt x="30336" y="783144"/>
                  </a:lnTo>
                  <a:lnTo>
                    <a:pt x="46762" y="826684"/>
                  </a:lnTo>
                  <a:lnTo>
                    <a:pt x="66419" y="868524"/>
                  </a:lnTo>
                  <a:lnTo>
                    <a:pt x="89153" y="908512"/>
                  </a:lnTo>
                  <a:lnTo>
                    <a:pt x="114811" y="946494"/>
                  </a:lnTo>
                  <a:lnTo>
                    <a:pt x="143241" y="982318"/>
                  </a:lnTo>
                  <a:lnTo>
                    <a:pt x="174288" y="1015830"/>
                  </a:lnTo>
                  <a:lnTo>
                    <a:pt x="207801" y="1046878"/>
                  </a:lnTo>
                  <a:lnTo>
                    <a:pt x="243624" y="1075307"/>
                  </a:lnTo>
                  <a:lnTo>
                    <a:pt x="281607" y="1100966"/>
                  </a:lnTo>
                  <a:lnTo>
                    <a:pt x="321595" y="1123700"/>
                  </a:lnTo>
                  <a:lnTo>
                    <a:pt x="363435" y="1143356"/>
                  </a:lnTo>
                  <a:lnTo>
                    <a:pt x="406974" y="1159783"/>
                  </a:lnTo>
                  <a:lnTo>
                    <a:pt x="452059" y="1172825"/>
                  </a:lnTo>
                  <a:lnTo>
                    <a:pt x="498537" y="1182331"/>
                  </a:lnTo>
                  <a:lnTo>
                    <a:pt x="546255" y="1188146"/>
                  </a:lnTo>
                  <a:lnTo>
                    <a:pt x="595059" y="1190119"/>
                  </a:lnTo>
                  <a:lnTo>
                    <a:pt x="643863" y="1188146"/>
                  </a:lnTo>
                  <a:lnTo>
                    <a:pt x="691581" y="1182331"/>
                  </a:lnTo>
                  <a:lnTo>
                    <a:pt x="738059" y="1172825"/>
                  </a:lnTo>
                  <a:lnTo>
                    <a:pt x="783144" y="1159783"/>
                  </a:lnTo>
                  <a:lnTo>
                    <a:pt x="826684" y="1143356"/>
                  </a:lnTo>
                  <a:lnTo>
                    <a:pt x="868524" y="1123700"/>
                  </a:lnTo>
                  <a:lnTo>
                    <a:pt x="908512" y="1100966"/>
                  </a:lnTo>
                  <a:lnTo>
                    <a:pt x="946494" y="1075307"/>
                  </a:lnTo>
                  <a:lnTo>
                    <a:pt x="982318" y="1046878"/>
                  </a:lnTo>
                  <a:lnTo>
                    <a:pt x="1015830" y="1015830"/>
                  </a:lnTo>
                  <a:lnTo>
                    <a:pt x="1046878" y="982318"/>
                  </a:lnTo>
                  <a:lnTo>
                    <a:pt x="1075307" y="946494"/>
                  </a:lnTo>
                  <a:lnTo>
                    <a:pt x="1100966" y="908512"/>
                  </a:lnTo>
                  <a:lnTo>
                    <a:pt x="1123700" y="868524"/>
                  </a:lnTo>
                  <a:lnTo>
                    <a:pt x="1143356" y="826684"/>
                  </a:lnTo>
                  <a:lnTo>
                    <a:pt x="1159783" y="783144"/>
                  </a:lnTo>
                  <a:lnTo>
                    <a:pt x="1172825" y="738059"/>
                  </a:lnTo>
                  <a:lnTo>
                    <a:pt x="1182331" y="691581"/>
                  </a:lnTo>
                  <a:lnTo>
                    <a:pt x="1188146" y="643863"/>
                  </a:lnTo>
                  <a:lnTo>
                    <a:pt x="1190119" y="595059"/>
                  </a:lnTo>
                  <a:lnTo>
                    <a:pt x="1188146" y="546255"/>
                  </a:lnTo>
                  <a:lnTo>
                    <a:pt x="1182331" y="498538"/>
                  </a:lnTo>
                  <a:lnTo>
                    <a:pt x="1172825" y="452060"/>
                  </a:lnTo>
                  <a:lnTo>
                    <a:pt x="1159783" y="406975"/>
                  </a:lnTo>
                  <a:lnTo>
                    <a:pt x="1143356" y="363435"/>
                  </a:lnTo>
                  <a:lnTo>
                    <a:pt x="1123700" y="321595"/>
                  </a:lnTo>
                  <a:lnTo>
                    <a:pt x="1100966" y="281608"/>
                  </a:lnTo>
                  <a:lnTo>
                    <a:pt x="1075307" y="243625"/>
                  </a:lnTo>
                  <a:lnTo>
                    <a:pt x="1046878" y="207801"/>
                  </a:lnTo>
                  <a:lnTo>
                    <a:pt x="1015830" y="174289"/>
                  </a:lnTo>
                  <a:lnTo>
                    <a:pt x="982318" y="143241"/>
                  </a:lnTo>
                  <a:lnTo>
                    <a:pt x="946494" y="114812"/>
                  </a:lnTo>
                  <a:lnTo>
                    <a:pt x="908512" y="89153"/>
                  </a:lnTo>
                  <a:lnTo>
                    <a:pt x="868524" y="66419"/>
                  </a:lnTo>
                  <a:lnTo>
                    <a:pt x="826684" y="46762"/>
                  </a:lnTo>
                  <a:lnTo>
                    <a:pt x="783144" y="30336"/>
                  </a:lnTo>
                  <a:lnTo>
                    <a:pt x="738059" y="17294"/>
                  </a:lnTo>
                  <a:lnTo>
                    <a:pt x="691581" y="7788"/>
                  </a:lnTo>
                  <a:lnTo>
                    <a:pt x="643863" y="1972"/>
                  </a:lnTo>
                  <a:lnTo>
                    <a:pt x="595059" y="0"/>
                  </a:lnTo>
                  <a:close/>
                </a:path>
              </a:pathLst>
            </a:custGeom>
            <a:solidFill>
              <a:srgbClr val="616667"/>
            </a:solidFill>
          </p:spPr>
          <p:txBody>
            <a:bodyPr wrap="square" lIns="0" tIns="0" rIns="0" bIns="0" rtlCol="0"/>
            <a:lstStyle/>
            <a:p>
              <a:endParaRPr/>
            </a:p>
          </p:txBody>
        </p:sp>
        <p:sp>
          <p:nvSpPr>
            <p:cNvPr id="8" name="object 8"/>
            <p:cNvSpPr/>
            <p:nvPr/>
          </p:nvSpPr>
          <p:spPr>
            <a:xfrm>
              <a:off x="5898122" y="3735993"/>
              <a:ext cx="525145" cy="608965"/>
            </a:xfrm>
            <a:custGeom>
              <a:avLst/>
              <a:gdLst/>
              <a:ahLst/>
              <a:cxnLst/>
              <a:rect l="l" t="t" r="r" b="b"/>
              <a:pathLst>
                <a:path w="525145" h="608964">
                  <a:moveTo>
                    <a:pt x="0" y="0"/>
                  </a:moveTo>
                  <a:lnTo>
                    <a:pt x="0" y="608897"/>
                  </a:lnTo>
                  <a:lnTo>
                    <a:pt x="524912" y="30444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37579"/>
            <a:ext cx="4712335" cy="299720"/>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A8C8C"/>
                </a:solidFill>
                <a:latin typeface="Arial"/>
                <a:cs typeface="Arial"/>
              </a:rPr>
              <a:t>Video</a:t>
            </a:r>
            <a:r>
              <a:rPr sz="1800" i="1" spc="-10"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17</a:t>
            </a:fld>
            <a:endParaRPr dirty="0">
              <a:solidFill>
                <a:srgbClr val="767171"/>
              </a:solidFil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pic>
        <p:nvPicPr>
          <p:cNvPr id="12" name="20e. Monitoring Pulse Oximetry">
            <a:hlinkClick r:id="" action="ppaction://media"/>
            <a:extLst>
              <a:ext uri="{FF2B5EF4-FFF2-40B4-BE49-F238E27FC236}">
                <a16:creationId xmlns:a16="http://schemas.microsoft.com/office/drawing/2014/main" id="{EEB4455B-37BF-CBE0-ABE6-E941AC0A694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610" y="1524507"/>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10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pc="-5" dirty="0"/>
              <a:t>Module</a:t>
            </a:r>
            <a:r>
              <a:rPr spc="-25" dirty="0"/>
              <a:t> </a:t>
            </a:r>
            <a:r>
              <a:rPr dirty="0"/>
              <a:t>20:</a:t>
            </a:r>
            <a:r>
              <a:rPr spc="-20" dirty="0"/>
              <a:t> </a:t>
            </a:r>
            <a:r>
              <a:rPr spc="-5" dirty="0"/>
              <a:t>Casualty</a:t>
            </a:r>
            <a:r>
              <a:rPr spc="-20" dirty="0"/>
              <a:t> </a:t>
            </a:r>
            <a:r>
              <a:rPr spc="-5" dirty="0"/>
              <a:t>Monitoring</a:t>
            </a:r>
          </a:p>
        </p:txBody>
      </p:sp>
      <p:pic>
        <p:nvPicPr>
          <p:cNvPr id="3" name="object 3"/>
          <p:cNvPicPr/>
          <p:nvPr/>
        </p:nvPicPr>
        <p:blipFill>
          <a:blip r:embed="rId3" cstate="print"/>
          <a:stretch>
            <a:fillRect/>
          </a:stretch>
        </p:blipFill>
        <p:spPr>
          <a:xfrm>
            <a:off x="307847" y="252984"/>
            <a:ext cx="1176528" cy="661416"/>
          </a:xfrm>
          <a:prstGeom prst="rect">
            <a:avLst/>
          </a:prstGeom>
        </p:spPr>
      </p:pic>
      <p:sp>
        <p:nvSpPr>
          <p:cNvPr id="4" name="object 4"/>
          <p:cNvSpPr txBox="1"/>
          <p:nvPr/>
        </p:nvSpPr>
        <p:spPr>
          <a:xfrm>
            <a:off x="8968541" y="1925828"/>
            <a:ext cx="2845435" cy="2814320"/>
          </a:xfrm>
          <a:prstGeom prst="rect">
            <a:avLst/>
          </a:prstGeom>
        </p:spPr>
        <p:txBody>
          <a:bodyPr vert="horz" wrap="square" lIns="0" tIns="28575" rIns="0" bIns="0" rtlCol="0">
            <a:spAutoFit/>
          </a:bodyPr>
          <a:lstStyle/>
          <a:p>
            <a:pPr marL="12700" marR="551180">
              <a:lnSpc>
                <a:spcPts val="2090"/>
              </a:lnSpc>
              <a:spcBef>
                <a:spcPts val="225"/>
              </a:spcBef>
            </a:pPr>
            <a:r>
              <a:rPr sz="1800" b="1" dirty="0">
                <a:latin typeface="Arial"/>
                <a:cs typeface="Arial"/>
              </a:rPr>
              <a:t>Confirm</a:t>
            </a:r>
            <a:r>
              <a:rPr sz="1800" b="1" spc="-40" dirty="0">
                <a:latin typeface="Arial"/>
                <a:cs typeface="Arial"/>
              </a:rPr>
              <a:t> </a:t>
            </a:r>
            <a:r>
              <a:rPr sz="1800" spc="-5" dirty="0">
                <a:latin typeface="Arial MT"/>
                <a:cs typeface="Arial MT"/>
              </a:rPr>
              <a:t>sensor</a:t>
            </a:r>
            <a:r>
              <a:rPr sz="1800" spc="-40" dirty="0">
                <a:latin typeface="Arial MT"/>
                <a:cs typeface="Arial MT"/>
              </a:rPr>
              <a:t> </a:t>
            </a:r>
            <a:r>
              <a:rPr sz="1800" spc="-5" dirty="0">
                <a:latin typeface="Arial MT"/>
                <a:cs typeface="Arial MT"/>
              </a:rPr>
              <a:t>paper </a:t>
            </a:r>
            <a:r>
              <a:rPr sz="1800" spc="-484" dirty="0">
                <a:latin typeface="Arial MT"/>
                <a:cs typeface="Arial MT"/>
              </a:rPr>
              <a:t> </a:t>
            </a:r>
            <a:r>
              <a:rPr sz="1800" spc="-5" dirty="0">
                <a:latin typeface="Arial MT"/>
                <a:cs typeface="Arial MT"/>
              </a:rPr>
              <a:t>matches</a:t>
            </a:r>
            <a:r>
              <a:rPr sz="1800" spc="-25" dirty="0">
                <a:latin typeface="Arial MT"/>
                <a:cs typeface="Arial MT"/>
              </a:rPr>
              <a:t> </a:t>
            </a:r>
            <a:r>
              <a:rPr sz="1800" spc="-5" dirty="0">
                <a:latin typeface="Arial MT"/>
                <a:cs typeface="Arial MT"/>
              </a:rPr>
              <a:t>“check”</a:t>
            </a:r>
            <a:r>
              <a:rPr sz="1800" spc="-15" dirty="0">
                <a:latin typeface="Arial MT"/>
                <a:cs typeface="Arial MT"/>
              </a:rPr>
              <a:t> </a:t>
            </a:r>
            <a:r>
              <a:rPr sz="1800" spc="-5" dirty="0">
                <a:latin typeface="Arial MT"/>
                <a:cs typeface="Arial MT"/>
              </a:rPr>
              <a:t>color</a:t>
            </a:r>
            <a:endParaRPr sz="1800">
              <a:latin typeface="Arial MT"/>
              <a:cs typeface="Arial MT"/>
            </a:endParaRPr>
          </a:p>
          <a:p>
            <a:pPr marL="12700" marR="5080">
              <a:lnSpc>
                <a:spcPts val="2090"/>
              </a:lnSpc>
              <a:spcBef>
                <a:spcPts val="1315"/>
              </a:spcBef>
            </a:pPr>
            <a:r>
              <a:rPr sz="1800" b="1" dirty="0">
                <a:latin typeface="Arial"/>
                <a:cs typeface="Arial"/>
              </a:rPr>
              <a:t>Fit </a:t>
            </a:r>
            <a:r>
              <a:rPr sz="1800" spc="-5" dirty="0">
                <a:latin typeface="Arial MT"/>
                <a:cs typeface="Arial MT"/>
              </a:rPr>
              <a:t>tapered female end over </a:t>
            </a:r>
            <a:r>
              <a:rPr sz="1800" spc="-490" dirty="0">
                <a:latin typeface="Arial MT"/>
                <a:cs typeface="Arial MT"/>
              </a:rPr>
              <a:t> </a:t>
            </a:r>
            <a:r>
              <a:rPr sz="1800" spc="-5" dirty="0">
                <a:latin typeface="Arial MT"/>
                <a:cs typeface="Arial MT"/>
              </a:rPr>
              <a:t>the</a:t>
            </a:r>
            <a:r>
              <a:rPr sz="1800" spc="-10" dirty="0">
                <a:latin typeface="Arial MT"/>
                <a:cs typeface="Arial MT"/>
              </a:rPr>
              <a:t> </a:t>
            </a:r>
            <a:r>
              <a:rPr sz="1800" spc="-5" dirty="0">
                <a:latin typeface="Arial MT"/>
                <a:cs typeface="Arial MT"/>
              </a:rPr>
              <a:t>airway</a:t>
            </a:r>
            <a:r>
              <a:rPr sz="1800" spc="-10" dirty="0">
                <a:latin typeface="Arial MT"/>
                <a:cs typeface="Arial MT"/>
              </a:rPr>
              <a:t> </a:t>
            </a:r>
            <a:r>
              <a:rPr sz="1800" spc="-5" dirty="0">
                <a:latin typeface="Arial MT"/>
                <a:cs typeface="Arial MT"/>
              </a:rPr>
              <a:t>tube</a:t>
            </a:r>
            <a:endParaRPr sz="1800">
              <a:latin typeface="Arial MT"/>
              <a:cs typeface="Arial MT"/>
            </a:endParaRPr>
          </a:p>
          <a:p>
            <a:pPr marL="12700" marR="652145">
              <a:lnSpc>
                <a:spcPct val="102200"/>
              </a:lnSpc>
              <a:spcBef>
                <a:spcPts val="1145"/>
              </a:spcBef>
            </a:pPr>
            <a:r>
              <a:rPr sz="1800" b="1" spc="-5" dirty="0">
                <a:latin typeface="Arial"/>
                <a:cs typeface="Arial"/>
              </a:rPr>
              <a:t>Attach </a:t>
            </a:r>
            <a:r>
              <a:rPr sz="1800" spc="-5" dirty="0">
                <a:latin typeface="Arial MT"/>
                <a:cs typeface="Arial MT"/>
              </a:rPr>
              <a:t>ventilation aid </a:t>
            </a:r>
            <a:r>
              <a:rPr sz="1800" spc="-490" dirty="0">
                <a:latin typeface="Arial MT"/>
                <a:cs typeface="Arial MT"/>
              </a:rPr>
              <a:t> </a:t>
            </a:r>
            <a:r>
              <a:rPr sz="1800" spc="-5" dirty="0">
                <a:latin typeface="Arial MT"/>
                <a:cs typeface="Arial MT"/>
              </a:rPr>
              <a:t>(bag</a:t>
            </a:r>
            <a:r>
              <a:rPr sz="1800" spc="-15" dirty="0">
                <a:latin typeface="Arial MT"/>
                <a:cs typeface="Arial MT"/>
              </a:rPr>
              <a:t> </a:t>
            </a:r>
            <a:r>
              <a:rPr sz="1800" spc="-5" dirty="0">
                <a:latin typeface="Arial MT"/>
                <a:cs typeface="Arial MT"/>
              </a:rPr>
              <a:t>valve</a:t>
            </a:r>
            <a:r>
              <a:rPr sz="1800" spc="-10" dirty="0">
                <a:latin typeface="Arial MT"/>
                <a:cs typeface="Arial MT"/>
              </a:rPr>
              <a:t> </a:t>
            </a:r>
            <a:r>
              <a:rPr sz="1800" spc="-5" dirty="0">
                <a:latin typeface="Arial MT"/>
                <a:cs typeface="Arial MT"/>
              </a:rPr>
              <a:t>mask)</a:t>
            </a:r>
            <a:endParaRPr sz="1800">
              <a:latin typeface="Arial MT"/>
              <a:cs typeface="Arial MT"/>
            </a:endParaRPr>
          </a:p>
          <a:p>
            <a:pPr marL="12700">
              <a:lnSpc>
                <a:spcPct val="100000"/>
              </a:lnSpc>
              <a:spcBef>
                <a:spcPts val="1125"/>
              </a:spcBef>
            </a:pPr>
            <a:r>
              <a:rPr sz="1800" b="1" dirty="0">
                <a:latin typeface="Arial"/>
                <a:cs typeface="Arial"/>
              </a:rPr>
              <a:t>Give</a:t>
            </a:r>
            <a:r>
              <a:rPr sz="1800" b="1" spc="-30" dirty="0">
                <a:latin typeface="Arial"/>
                <a:cs typeface="Arial"/>
              </a:rPr>
              <a:t> </a:t>
            </a:r>
            <a:r>
              <a:rPr sz="1800" b="1" dirty="0">
                <a:latin typeface="Arial"/>
                <a:cs typeface="Arial"/>
              </a:rPr>
              <a:t>6</a:t>
            </a:r>
            <a:r>
              <a:rPr sz="1800" b="1" spc="-35" dirty="0">
                <a:latin typeface="Arial"/>
                <a:cs typeface="Arial"/>
              </a:rPr>
              <a:t> </a:t>
            </a:r>
            <a:r>
              <a:rPr sz="1800" b="1" spc="-5" dirty="0">
                <a:latin typeface="Arial"/>
                <a:cs typeface="Arial"/>
              </a:rPr>
              <a:t>breaths</a:t>
            </a:r>
            <a:endParaRPr sz="1800">
              <a:latin typeface="Arial"/>
              <a:cs typeface="Arial"/>
            </a:endParaRPr>
          </a:p>
          <a:p>
            <a:pPr marL="12700">
              <a:lnSpc>
                <a:spcPct val="100000"/>
              </a:lnSpc>
              <a:spcBef>
                <a:spcPts val="1155"/>
              </a:spcBef>
            </a:pPr>
            <a:r>
              <a:rPr sz="1800" b="1" spc="-5" dirty="0">
                <a:latin typeface="Arial"/>
                <a:cs typeface="Arial"/>
              </a:rPr>
              <a:t>Assess</a:t>
            </a:r>
            <a:r>
              <a:rPr sz="1800" b="1" spc="-15" dirty="0">
                <a:latin typeface="Arial"/>
                <a:cs typeface="Arial"/>
              </a:rPr>
              <a:t> </a:t>
            </a:r>
            <a:r>
              <a:rPr sz="1800" spc="-5" dirty="0">
                <a:latin typeface="Arial MT"/>
                <a:cs typeface="Arial MT"/>
              </a:rPr>
              <a:t>for</a:t>
            </a:r>
            <a:r>
              <a:rPr sz="1800" spc="-15" dirty="0">
                <a:latin typeface="Arial MT"/>
                <a:cs typeface="Arial MT"/>
              </a:rPr>
              <a:t> </a:t>
            </a:r>
            <a:r>
              <a:rPr sz="1800" spc="-5" dirty="0">
                <a:latin typeface="Arial MT"/>
                <a:cs typeface="Arial MT"/>
              </a:rPr>
              <a:t>color</a:t>
            </a:r>
            <a:r>
              <a:rPr sz="1800" spc="-15" dirty="0">
                <a:latin typeface="Arial MT"/>
                <a:cs typeface="Arial MT"/>
              </a:rPr>
              <a:t> </a:t>
            </a:r>
            <a:r>
              <a:rPr sz="1800" spc="-5" dirty="0">
                <a:latin typeface="Arial MT"/>
                <a:cs typeface="Arial MT"/>
              </a:rPr>
              <a:t>changes</a:t>
            </a:r>
            <a:endParaRPr sz="1800">
              <a:latin typeface="Arial MT"/>
              <a:cs typeface="Arial MT"/>
            </a:endParaRPr>
          </a:p>
        </p:txBody>
      </p:sp>
      <p:grpSp>
        <p:nvGrpSpPr>
          <p:cNvPr id="5" name="object 5"/>
          <p:cNvGrpSpPr/>
          <p:nvPr/>
        </p:nvGrpSpPr>
        <p:grpSpPr>
          <a:xfrm>
            <a:off x="8385047" y="1889760"/>
            <a:ext cx="509270" cy="2959735"/>
            <a:chOff x="8385047" y="1889760"/>
            <a:chExt cx="509270" cy="2959735"/>
          </a:xfrm>
        </p:grpSpPr>
        <p:pic>
          <p:nvPicPr>
            <p:cNvPr id="6" name="object 6"/>
            <p:cNvPicPr/>
            <p:nvPr/>
          </p:nvPicPr>
          <p:blipFill>
            <a:blip r:embed="rId4" cstate="print"/>
            <a:stretch>
              <a:fillRect/>
            </a:stretch>
          </p:blipFill>
          <p:spPr>
            <a:xfrm>
              <a:off x="8385047" y="1889760"/>
              <a:ext cx="493775" cy="469391"/>
            </a:xfrm>
            <a:prstGeom prst="rect">
              <a:avLst/>
            </a:prstGeom>
          </p:spPr>
        </p:pic>
        <p:pic>
          <p:nvPicPr>
            <p:cNvPr id="7" name="object 7"/>
            <p:cNvPicPr/>
            <p:nvPr/>
          </p:nvPicPr>
          <p:blipFill>
            <a:blip r:embed="rId5" cstate="print"/>
            <a:stretch>
              <a:fillRect/>
            </a:stretch>
          </p:blipFill>
          <p:spPr>
            <a:xfrm>
              <a:off x="8394191" y="2563368"/>
              <a:ext cx="490727" cy="469391"/>
            </a:xfrm>
            <a:prstGeom prst="rect">
              <a:avLst/>
            </a:prstGeom>
          </p:spPr>
        </p:pic>
        <p:pic>
          <p:nvPicPr>
            <p:cNvPr id="8" name="object 8"/>
            <p:cNvPicPr/>
            <p:nvPr/>
          </p:nvPicPr>
          <p:blipFill>
            <a:blip r:embed="rId6" cstate="print"/>
            <a:stretch>
              <a:fillRect/>
            </a:stretch>
          </p:blipFill>
          <p:spPr>
            <a:xfrm>
              <a:off x="8394191" y="3913632"/>
              <a:ext cx="493775" cy="469392"/>
            </a:xfrm>
            <a:prstGeom prst="rect">
              <a:avLst/>
            </a:prstGeom>
          </p:spPr>
        </p:pic>
        <p:pic>
          <p:nvPicPr>
            <p:cNvPr id="9" name="object 9"/>
            <p:cNvPicPr/>
            <p:nvPr/>
          </p:nvPicPr>
          <p:blipFill>
            <a:blip r:embed="rId6" cstate="print"/>
            <a:stretch>
              <a:fillRect/>
            </a:stretch>
          </p:blipFill>
          <p:spPr>
            <a:xfrm>
              <a:off x="8400287" y="4379976"/>
              <a:ext cx="493775" cy="469392"/>
            </a:xfrm>
            <a:prstGeom prst="rect">
              <a:avLst/>
            </a:prstGeom>
          </p:spPr>
        </p:pic>
      </p:grpSp>
      <p:pic>
        <p:nvPicPr>
          <p:cNvPr id="10" name="object 10"/>
          <p:cNvPicPr/>
          <p:nvPr/>
        </p:nvPicPr>
        <p:blipFill>
          <a:blip r:embed="rId7" cstate="print"/>
          <a:stretch>
            <a:fillRect/>
          </a:stretch>
        </p:blipFill>
        <p:spPr>
          <a:xfrm>
            <a:off x="8412480" y="3258311"/>
            <a:ext cx="490727" cy="472439"/>
          </a:xfrm>
          <a:prstGeom prst="rect">
            <a:avLst/>
          </a:prstGeom>
        </p:spPr>
      </p:pic>
      <p:sp>
        <p:nvSpPr>
          <p:cNvPr id="11" name="object 11"/>
          <p:cNvSpPr txBox="1"/>
          <p:nvPr/>
        </p:nvSpPr>
        <p:spPr>
          <a:xfrm>
            <a:off x="1993900" y="694435"/>
            <a:ext cx="8204834" cy="1071245"/>
          </a:xfrm>
          <a:prstGeom prst="rect">
            <a:avLst/>
          </a:prstGeom>
        </p:spPr>
        <p:txBody>
          <a:bodyPr vert="horz" wrap="square" lIns="0" tIns="72390" rIns="0" bIns="0" rtlCol="0">
            <a:spAutoFit/>
          </a:bodyPr>
          <a:lstStyle/>
          <a:p>
            <a:pPr marL="1333500" marR="5080" indent="-1320800">
              <a:lnSpc>
                <a:spcPts val="3910"/>
              </a:lnSpc>
              <a:spcBef>
                <a:spcPts val="570"/>
              </a:spcBef>
            </a:pPr>
            <a:r>
              <a:rPr sz="3600" b="1" spc="-5" dirty="0">
                <a:latin typeface="Arial"/>
                <a:cs typeface="Arial"/>
              </a:rPr>
              <a:t>USING END-TIDAL CARBON DIOXIDE </a:t>
            </a:r>
            <a:r>
              <a:rPr sz="3600" b="1" spc="-990" dirty="0">
                <a:latin typeface="Arial"/>
                <a:cs typeface="Arial"/>
              </a:rPr>
              <a:t> </a:t>
            </a:r>
            <a:r>
              <a:rPr sz="3600" b="1" spc="-5" dirty="0">
                <a:solidFill>
                  <a:srgbClr val="BC8642"/>
                </a:solidFill>
                <a:latin typeface="Arial"/>
                <a:cs typeface="Arial"/>
              </a:rPr>
              <a:t>COLORIMETRIC </a:t>
            </a:r>
            <a:r>
              <a:rPr sz="3600" b="1" spc="-5" dirty="0">
                <a:latin typeface="Arial"/>
                <a:cs typeface="Arial"/>
              </a:rPr>
              <a:t>DEVICES</a:t>
            </a:r>
            <a:endParaRPr sz="3600">
              <a:latin typeface="Arial"/>
              <a:cs typeface="Arial"/>
            </a:endParaRPr>
          </a:p>
        </p:txBody>
      </p:sp>
      <p:sp>
        <p:nvSpPr>
          <p:cNvPr id="12" name="object 12"/>
          <p:cNvSpPr txBox="1"/>
          <p:nvPr/>
        </p:nvSpPr>
        <p:spPr>
          <a:xfrm>
            <a:off x="316214" y="1922779"/>
            <a:ext cx="400113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End-tidal carbon</a:t>
            </a:r>
            <a:r>
              <a:rPr sz="1800" spc="-10" dirty="0">
                <a:latin typeface="Arial MT"/>
                <a:cs typeface="Arial MT"/>
              </a:rPr>
              <a:t> </a:t>
            </a:r>
            <a:r>
              <a:rPr sz="1800" spc="-5" dirty="0">
                <a:latin typeface="Arial MT"/>
                <a:cs typeface="Arial MT"/>
              </a:rPr>
              <a:t>dioxide</a:t>
            </a:r>
            <a:r>
              <a:rPr sz="1800" spc="-10" dirty="0">
                <a:latin typeface="Arial MT"/>
                <a:cs typeface="Arial MT"/>
              </a:rPr>
              <a:t> </a:t>
            </a:r>
            <a:r>
              <a:rPr sz="1800" spc="-5" dirty="0">
                <a:latin typeface="Arial MT"/>
                <a:cs typeface="Arial MT"/>
              </a:rPr>
              <a:t>(ETCO2) uses</a:t>
            </a:r>
            <a:endParaRPr sz="1800">
              <a:latin typeface="Arial MT"/>
              <a:cs typeface="Arial MT"/>
            </a:endParaRPr>
          </a:p>
        </p:txBody>
      </p:sp>
      <p:sp>
        <p:nvSpPr>
          <p:cNvPr id="13" name="object 13"/>
          <p:cNvSpPr txBox="1"/>
          <p:nvPr/>
        </p:nvSpPr>
        <p:spPr>
          <a:xfrm>
            <a:off x="495919" y="2200147"/>
            <a:ext cx="3797935" cy="861060"/>
          </a:xfrm>
          <a:prstGeom prst="rect">
            <a:avLst/>
          </a:prstGeom>
        </p:spPr>
        <p:txBody>
          <a:bodyPr vert="horz" wrap="square" lIns="0" tIns="155575" rIns="0" bIns="0" rtlCol="0">
            <a:spAutoFit/>
          </a:bodyPr>
          <a:lstStyle/>
          <a:p>
            <a:pPr marL="12700">
              <a:lnSpc>
                <a:spcPct val="100000"/>
              </a:lnSpc>
              <a:spcBef>
                <a:spcPts val="1225"/>
              </a:spcBef>
            </a:pPr>
            <a:r>
              <a:rPr sz="1800" b="1" dirty="0">
                <a:latin typeface="Arial"/>
                <a:cs typeface="Arial"/>
              </a:rPr>
              <a:t>Confirm</a:t>
            </a:r>
            <a:r>
              <a:rPr sz="1800" b="1" spc="-15" dirty="0">
                <a:latin typeface="Arial"/>
                <a:cs typeface="Arial"/>
              </a:rPr>
              <a:t> </a:t>
            </a:r>
            <a:r>
              <a:rPr sz="1800" spc="-5" dirty="0">
                <a:latin typeface="Arial MT"/>
                <a:cs typeface="Arial MT"/>
              </a:rPr>
              <a:t>advanced</a:t>
            </a:r>
            <a:r>
              <a:rPr sz="1800" spc="-20" dirty="0">
                <a:latin typeface="Arial MT"/>
                <a:cs typeface="Arial MT"/>
              </a:rPr>
              <a:t> </a:t>
            </a:r>
            <a:r>
              <a:rPr sz="1800" spc="-5" dirty="0">
                <a:latin typeface="Arial MT"/>
                <a:cs typeface="Arial MT"/>
              </a:rPr>
              <a:t>airway</a:t>
            </a:r>
            <a:r>
              <a:rPr sz="1800" spc="-20" dirty="0">
                <a:latin typeface="Arial MT"/>
                <a:cs typeface="Arial MT"/>
              </a:rPr>
              <a:t> </a:t>
            </a:r>
            <a:r>
              <a:rPr sz="1800" spc="-5" dirty="0">
                <a:latin typeface="Arial MT"/>
                <a:cs typeface="Arial MT"/>
              </a:rPr>
              <a:t>placement</a:t>
            </a:r>
            <a:endParaRPr sz="1800">
              <a:latin typeface="Arial MT"/>
              <a:cs typeface="Arial MT"/>
            </a:endParaRPr>
          </a:p>
          <a:p>
            <a:pPr marL="12700">
              <a:lnSpc>
                <a:spcPct val="100000"/>
              </a:lnSpc>
              <a:spcBef>
                <a:spcPts val="1130"/>
              </a:spcBef>
            </a:pPr>
            <a:r>
              <a:rPr sz="1800" b="1" spc="-5" dirty="0">
                <a:latin typeface="Arial"/>
                <a:cs typeface="Arial"/>
              </a:rPr>
              <a:t>Monitor </a:t>
            </a:r>
            <a:r>
              <a:rPr sz="1800" spc="-5" dirty="0">
                <a:latin typeface="Arial MT"/>
                <a:cs typeface="Arial MT"/>
              </a:rPr>
              <a:t>for effective</a:t>
            </a:r>
            <a:r>
              <a:rPr sz="1800" spc="-10" dirty="0">
                <a:latin typeface="Arial MT"/>
                <a:cs typeface="Arial MT"/>
              </a:rPr>
              <a:t> </a:t>
            </a:r>
            <a:r>
              <a:rPr sz="1800" spc="-5" dirty="0">
                <a:latin typeface="Arial MT"/>
                <a:cs typeface="Arial MT"/>
              </a:rPr>
              <a:t>ventilation</a:t>
            </a:r>
            <a:endParaRPr sz="1800">
              <a:latin typeface="Arial MT"/>
              <a:cs typeface="Arial MT"/>
            </a:endParaRPr>
          </a:p>
        </p:txBody>
      </p:sp>
      <p:sp>
        <p:nvSpPr>
          <p:cNvPr id="14" name="object 14"/>
          <p:cNvSpPr/>
          <p:nvPr/>
        </p:nvSpPr>
        <p:spPr>
          <a:xfrm>
            <a:off x="372535" y="2370659"/>
            <a:ext cx="0" cy="255904"/>
          </a:xfrm>
          <a:custGeom>
            <a:avLst/>
            <a:gdLst/>
            <a:ahLst/>
            <a:cxnLst/>
            <a:rect l="l" t="t" r="r" b="b"/>
            <a:pathLst>
              <a:path h="255905">
                <a:moveTo>
                  <a:pt x="1" y="255600"/>
                </a:moveTo>
                <a:lnTo>
                  <a:pt x="0" y="0"/>
                </a:lnTo>
              </a:path>
            </a:pathLst>
          </a:custGeom>
          <a:ln w="101600">
            <a:solidFill>
              <a:srgbClr val="CD9147"/>
            </a:solidFill>
          </a:ln>
        </p:spPr>
        <p:txBody>
          <a:bodyPr wrap="square" lIns="0" tIns="0" rIns="0" bIns="0" rtlCol="0"/>
          <a:lstStyle/>
          <a:p>
            <a:endParaRPr/>
          </a:p>
        </p:txBody>
      </p:sp>
      <p:sp>
        <p:nvSpPr>
          <p:cNvPr id="15" name="object 15"/>
          <p:cNvSpPr/>
          <p:nvPr/>
        </p:nvSpPr>
        <p:spPr>
          <a:xfrm>
            <a:off x="372535" y="2791227"/>
            <a:ext cx="0" cy="255904"/>
          </a:xfrm>
          <a:custGeom>
            <a:avLst/>
            <a:gdLst/>
            <a:ahLst/>
            <a:cxnLst/>
            <a:rect l="l" t="t" r="r" b="b"/>
            <a:pathLst>
              <a:path h="255905">
                <a:moveTo>
                  <a:pt x="1" y="255600"/>
                </a:moveTo>
                <a:lnTo>
                  <a:pt x="0" y="0"/>
                </a:lnTo>
              </a:path>
            </a:pathLst>
          </a:custGeom>
          <a:ln w="101600">
            <a:solidFill>
              <a:srgbClr val="CD9147"/>
            </a:solidFill>
          </a:ln>
        </p:spPr>
        <p:txBody>
          <a:bodyPr wrap="square" lIns="0" tIns="0" rIns="0" bIns="0" rtlCol="0"/>
          <a:lstStyle/>
          <a:p>
            <a:endParaRPr/>
          </a:p>
        </p:txBody>
      </p:sp>
      <p:grpSp>
        <p:nvGrpSpPr>
          <p:cNvPr id="16" name="object 16"/>
          <p:cNvGrpSpPr/>
          <p:nvPr/>
        </p:nvGrpSpPr>
        <p:grpSpPr>
          <a:xfrm>
            <a:off x="7159925" y="4925307"/>
            <a:ext cx="4557395" cy="760730"/>
            <a:chOff x="7159925" y="4925307"/>
            <a:chExt cx="4557395" cy="760730"/>
          </a:xfrm>
        </p:grpSpPr>
        <p:sp>
          <p:nvSpPr>
            <p:cNvPr id="17" name="object 17"/>
            <p:cNvSpPr/>
            <p:nvPr/>
          </p:nvSpPr>
          <p:spPr>
            <a:xfrm>
              <a:off x="7169450" y="4934832"/>
              <a:ext cx="4538345" cy="741680"/>
            </a:xfrm>
            <a:custGeom>
              <a:avLst/>
              <a:gdLst/>
              <a:ahLst/>
              <a:cxnLst/>
              <a:rect l="l" t="t" r="r" b="b"/>
              <a:pathLst>
                <a:path w="4538345" h="741679">
                  <a:moveTo>
                    <a:pt x="4452889" y="0"/>
                  </a:moveTo>
                  <a:lnTo>
                    <a:pt x="85112" y="0"/>
                  </a:lnTo>
                  <a:lnTo>
                    <a:pt x="51983" y="6688"/>
                  </a:lnTo>
                  <a:lnTo>
                    <a:pt x="24928" y="24928"/>
                  </a:lnTo>
                  <a:lnTo>
                    <a:pt x="6688" y="51983"/>
                  </a:lnTo>
                  <a:lnTo>
                    <a:pt x="0" y="85112"/>
                  </a:lnTo>
                  <a:lnTo>
                    <a:pt x="0" y="656218"/>
                  </a:lnTo>
                  <a:lnTo>
                    <a:pt x="6688" y="689348"/>
                  </a:lnTo>
                  <a:lnTo>
                    <a:pt x="24928" y="716402"/>
                  </a:lnTo>
                  <a:lnTo>
                    <a:pt x="51983" y="734642"/>
                  </a:lnTo>
                  <a:lnTo>
                    <a:pt x="85112" y="741331"/>
                  </a:lnTo>
                  <a:lnTo>
                    <a:pt x="4452889" y="741331"/>
                  </a:lnTo>
                  <a:lnTo>
                    <a:pt x="4486018" y="734642"/>
                  </a:lnTo>
                  <a:lnTo>
                    <a:pt x="4513073" y="716402"/>
                  </a:lnTo>
                  <a:lnTo>
                    <a:pt x="4531313" y="689348"/>
                  </a:lnTo>
                  <a:lnTo>
                    <a:pt x="4538002" y="656218"/>
                  </a:lnTo>
                  <a:lnTo>
                    <a:pt x="4538002" y="85112"/>
                  </a:lnTo>
                  <a:lnTo>
                    <a:pt x="4531313" y="51983"/>
                  </a:lnTo>
                  <a:lnTo>
                    <a:pt x="4513073" y="24928"/>
                  </a:lnTo>
                  <a:lnTo>
                    <a:pt x="4486018" y="6688"/>
                  </a:lnTo>
                  <a:lnTo>
                    <a:pt x="4452889" y="0"/>
                  </a:lnTo>
                  <a:close/>
                </a:path>
              </a:pathLst>
            </a:custGeom>
            <a:solidFill>
              <a:srgbClr val="FFF4D2"/>
            </a:solidFill>
          </p:spPr>
          <p:txBody>
            <a:bodyPr wrap="square" lIns="0" tIns="0" rIns="0" bIns="0" rtlCol="0"/>
            <a:lstStyle/>
            <a:p>
              <a:endParaRPr/>
            </a:p>
          </p:txBody>
        </p:sp>
        <p:sp>
          <p:nvSpPr>
            <p:cNvPr id="18" name="object 18"/>
            <p:cNvSpPr/>
            <p:nvPr/>
          </p:nvSpPr>
          <p:spPr>
            <a:xfrm>
              <a:off x="7169450" y="4934832"/>
              <a:ext cx="4538345" cy="741680"/>
            </a:xfrm>
            <a:custGeom>
              <a:avLst/>
              <a:gdLst/>
              <a:ahLst/>
              <a:cxnLst/>
              <a:rect l="l" t="t" r="r" b="b"/>
              <a:pathLst>
                <a:path w="4538345" h="741679">
                  <a:moveTo>
                    <a:pt x="0" y="85112"/>
                  </a:moveTo>
                  <a:lnTo>
                    <a:pt x="6688" y="51983"/>
                  </a:lnTo>
                  <a:lnTo>
                    <a:pt x="24928" y="24928"/>
                  </a:lnTo>
                  <a:lnTo>
                    <a:pt x="51982" y="6688"/>
                  </a:lnTo>
                  <a:lnTo>
                    <a:pt x="85112" y="0"/>
                  </a:lnTo>
                  <a:lnTo>
                    <a:pt x="4452889" y="0"/>
                  </a:lnTo>
                  <a:lnTo>
                    <a:pt x="4486019" y="6688"/>
                  </a:lnTo>
                  <a:lnTo>
                    <a:pt x="4513073" y="24928"/>
                  </a:lnTo>
                  <a:lnTo>
                    <a:pt x="4531313" y="51983"/>
                  </a:lnTo>
                  <a:lnTo>
                    <a:pt x="4538002" y="85112"/>
                  </a:lnTo>
                  <a:lnTo>
                    <a:pt x="4538002" y="656218"/>
                  </a:lnTo>
                  <a:lnTo>
                    <a:pt x="4531313" y="689347"/>
                  </a:lnTo>
                  <a:lnTo>
                    <a:pt x="4513073" y="716402"/>
                  </a:lnTo>
                  <a:lnTo>
                    <a:pt x="4486019" y="734642"/>
                  </a:lnTo>
                  <a:lnTo>
                    <a:pt x="4452889" y="741331"/>
                  </a:lnTo>
                  <a:lnTo>
                    <a:pt x="85112" y="741331"/>
                  </a:lnTo>
                  <a:lnTo>
                    <a:pt x="51982" y="734642"/>
                  </a:lnTo>
                  <a:lnTo>
                    <a:pt x="24928" y="716402"/>
                  </a:lnTo>
                  <a:lnTo>
                    <a:pt x="6688" y="689347"/>
                  </a:lnTo>
                  <a:lnTo>
                    <a:pt x="0" y="656218"/>
                  </a:lnTo>
                  <a:lnTo>
                    <a:pt x="0" y="85112"/>
                  </a:lnTo>
                  <a:close/>
                </a:path>
              </a:pathLst>
            </a:custGeom>
            <a:ln w="19050">
              <a:solidFill>
                <a:srgbClr val="BC8642"/>
              </a:solidFill>
            </a:ln>
          </p:spPr>
          <p:txBody>
            <a:bodyPr wrap="square" lIns="0" tIns="0" rIns="0" bIns="0" rtlCol="0"/>
            <a:lstStyle/>
            <a:p>
              <a:endParaRPr/>
            </a:p>
          </p:txBody>
        </p:sp>
      </p:grpSp>
      <p:sp>
        <p:nvSpPr>
          <p:cNvPr id="19" name="object 19"/>
          <p:cNvSpPr txBox="1"/>
          <p:nvPr/>
        </p:nvSpPr>
        <p:spPr>
          <a:xfrm>
            <a:off x="7877147" y="5026660"/>
            <a:ext cx="3491229" cy="497840"/>
          </a:xfrm>
          <a:prstGeom prst="rect">
            <a:avLst/>
          </a:prstGeom>
        </p:spPr>
        <p:txBody>
          <a:bodyPr vert="horz" wrap="square" lIns="0" tIns="33019" rIns="0" bIns="0" rtlCol="0">
            <a:spAutoFit/>
          </a:bodyPr>
          <a:lstStyle/>
          <a:p>
            <a:pPr marL="12700" marR="5080">
              <a:lnSpc>
                <a:spcPts val="1800"/>
              </a:lnSpc>
              <a:spcBef>
                <a:spcPts val="259"/>
              </a:spcBef>
            </a:pPr>
            <a:r>
              <a:rPr sz="1600" b="1" spc="-5" dirty="0">
                <a:latin typeface="Arial"/>
                <a:cs typeface="Arial"/>
              </a:rPr>
              <a:t>Replace </a:t>
            </a:r>
            <a:r>
              <a:rPr sz="1600" spc="-5" dirty="0">
                <a:latin typeface="Arial MT"/>
                <a:cs typeface="Arial MT"/>
              </a:rPr>
              <a:t>standard colorimetric devices </a:t>
            </a:r>
            <a:r>
              <a:rPr sz="1600" spc="-430" dirty="0">
                <a:latin typeface="Arial MT"/>
                <a:cs typeface="Arial MT"/>
              </a:rPr>
              <a:t> </a:t>
            </a:r>
            <a:r>
              <a:rPr sz="1600" dirty="0">
                <a:latin typeface="Arial MT"/>
                <a:cs typeface="Arial MT"/>
              </a:rPr>
              <a:t>after </a:t>
            </a:r>
            <a:r>
              <a:rPr sz="1600" spc="-5" dirty="0">
                <a:latin typeface="Arial MT"/>
                <a:cs typeface="Arial MT"/>
              </a:rPr>
              <a:t>2hrs,</a:t>
            </a:r>
            <a:r>
              <a:rPr sz="1600" dirty="0">
                <a:latin typeface="Arial MT"/>
                <a:cs typeface="Arial MT"/>
              </a:rPr>
              <a:t> </a:t>
            </a:r>
            <a:r>
              <a:rPr sz="1600" spc="-5" dirty="0">
                <a:latin typeface="Arial MT"/>
                <a:cs typeface="Arial MT"/>
              </a:rPr>
              <a:t>pull-tab</a:t>
            </a:r>
            <a:r>
              <a:rPr sz="1600" spc="-10" dirty="0">
                <a:latin typeface="Arial MT"/>
                <a:cs typeface="Arial MT"/>
              </a:rPr>
              <a:t> </a:t>
            </a:r>
            <a:r>
              <a:rPr sz="1600" spc="-5" dirty="0">
                <a:latin typeface="Arial MT"/>
                <a:cs typeface="Arial MT"/>
              </a:rPr>
              <a:t>devices </a:t>
            </a:r>
            <a:r>
              <a:rPr sz="1600" dirty="0">
                <a:latin typeface="Arial MT"/>
                <a:cs typeface="Arial MT"/>
              </a:rPr>
              <a:t>after </a:t>
            </a:r>
            <a:r>
              <a:rPr sz="1600" spc="-5" dirty="0">
                <a:latin typeface="Arial MT"/>
                <a:cs typeface="Arial MT"/>
              </a:rPr>
              <a:t>24hrs</a:t>
            </a:r>
            <a:endParaRPr sz="1600">
              <a:latin typeface="Arial MT"/>
              <a:cs typeface="Arial MT"/>
            </a:endParaRPr>
          </a:p>
        </p:txBody>
      </p:sp>
      <p:pic>
        <p:nvPicPr>
          <p:cNvPr id="20" name="object 20"/>
          <p:cNvPicPr/>
          <p:nvPr/>
        </p:nvPicPr>
        <p:blipFill>
          <a:blip r:embed="rId8" cstate="print"/>
          <a:stretch>
            <a:fillRect/>
          </a:stretch>
        </p:blipFill>
        <p:spPr>
          <a:xfrm>
            <a:off x="7284719" y="5093208"/>
            <a:ext cx="460248" cy="380999"/>
          </a:xfrm>
          <a:prstGeom prst="rect">
            <a:avLst/>
          </a:prstGeom>
        </p:spPr>
      </p:pic>
      <p:grpSp>
        <p:nvGrpSpPr>
          <p:cNvPr id="21" name="object 21"/>
          <p:cNvGrpSpPr/>
          <p:nvPr/>
        </p:nvGrpSpPr>
        <p:grpSpPr>
          <a:xfrm>
            <a:off x="328203" y="4921703"/>
            <a:ext cx="4557395" cy="763905"/>
            <a:chOff x="328203" y="4921703"/>
            <a:chExt cx="4557395" cy="763905"/>
          </a:xfrm>
        </p:grpSpPr>
        <p:sp>
          <p:nvSpPr>
            <p:cNvPr id="22" name="object 22"/>
            <p:cNvSpPr/>
            <p:nvPr/>
          </p:nvSpPr>
          <p:spPr>
            <a:xfrm>
              <a:off x="337728" y="4931228"/>
              <a:ext cx="4538345" cy="744855"/>
            </a:xfrm>
            <a:custGeom>
              <a:avLst/>
              <a:gdLst/>
              <a:ahLst/>
              <a:cxnLst/>
              <a:rect l="l" t="t" r="r" b="b"/>
              <a:pathLst>
                <a:path w="4538345" h="744854">
                  <a:moveTo>
                    <a:pt x="4452521" y="0"/>
                  </a:moveTo>
                  <a:lnTo>
                    <a:pt x="85479" y="0"/>
                  </a:lnTo>
                  <a:lnTo>
                    <a:pt x="52207" y="6717"/>
                  </a:lnTo>
                  <a:lnTo>
                    <a:pt x="25036" y="25036"/>
                  </a:lnTo>
                  <a:lnTo>
                    <a:pt x="6717" y="52207"/>
                  </a:lnTo>
                  <a:lnTo>
                    <a:pt x="0" y="85479"/>
                  </a:lnTo>
                  <a:lnTo>
                    <a:pt x="0" y="659051"/>
                  </a:lnTo>
                  <a:lnTo>
                    <a:pt x="6717" y="692323"/>
                  </a:lnTo>
                  <a:lnTo>
                    <a:pt x="25036" y="719494"/>
                  </a:lnTo>
                  <a:lnTo>
                    <a:pt x="52207" y="737813"/>
                  </a:lnTo>
                  <a:lnTo>
                    <a:pt x="85479" y="744531"/>
                  </a:lnTo>
                  <a:lnTo>
                    <a:pt x="4452521" y="744531"/>
                  </a:lnTo>
                  <a:lnTo>
                    <a:pt x="4485794" y="737813"/>
                  </a:lnTo>
                  <a:lnTo>
                    <a:pt x="4512965" y="719494"/>
                  </a:lnTo>
                  <a:lnTo>
                    <a:pt x="4531284" y="692323"/>
                  </a:lnTo>
                  <a:lnTo>
                    <a:pt x="4538001" y="659051"/>
                  </a:lnTo>
                  <a:lnTo>
                    <a:pt x="4538001" y="85479"/>
                  </a:lnTo>
                  <a:lnTo>
                    <a:pt x="4531284" y="52207"/>
                  </a:lnTo>
                  <a:lnTo>
                    <a:pt x="4512965" y="25036"/>
                  </a:lnTo>
                  <a:lnTo>
                    <a:pt x="4485794" y="6717"/>
                  </a:lnTo>
                  <a:lnTo>
                    <a:pt x="4452521" y="0"/>
                  </a:lnTo>
                  <a:close/>
                </a:path>
              </a:pathLst>
            </a:custGeom>
            <a:solidFill>
              <a:srgbClr val="FFF4D2"/>
            </a:solidFill>
          </p:spPr>
          <p:txBody>
            <a:bodyPr wrap="square" lIns="0" tIns="0" rIns="0" bIns="0" rtlCol="0"/>
            <a:lstStyle/>
            <a:p>
              <a:endParaRPr/>
            </a:p>
          </p:txBody>
        </p:sp>
        <p:sp>
          <p:nvSpPr>
            <p:cNvPr id="23" name="object 23"/>
            <p:cNvSpPr/>
            <p:nvPr/>
          </p:nvSpPr>
          <p:spPr>
            <a:xfrm>
              <a:off x="337728" y="4931228"/>
              <a:ext cx="4538345" cy="744855"/>
            </a:xfrm>
            <a:custGeom>
              <a:avLst/>
              <a:gdLst/>
              <a:ahLst/>
              <a:cxnLst/>
              <a:rect l="l" t="t" r="r" b="b"/>
              <a:pathLst>
                <a:path w="4538345" h="744854">
                  <a:moveTo>
                    <a:pt x="0" y="85480"/>
                  </a:moveTo>
                  <a:lnTo>
                    <a:pt x="6717" y="52207"/>
                  </a:lnTo>
                  <a:lnTo>
                    <a:pt x="25036" y="25036"/>
                  </a:lnTo>
                  <a:lnTo>
                    <a:pt x="52207" y="6717"/>
                  </a:lnTo>
                  <a:lnTo>
                    <a:pt x="85479" y="0"/>
                  </a:lnTo>
                  <a:lnTo>
                    <a:pt x="4452522" y="0"/>
                  </a:lnTo>
                  <a:lnTo>
                    <a:pt x="4485794" y="6717"/>
                  </a:lnTo>
                  <a:lnTo>
                    <a:pt x="4512965" y="25036"/>
                  </a:lnTo>
                  <a:lnTo>
                    <a:pt x="4531284" y="52207"/>
                  </a:lnTo>
                  <a:lnTo>
                    <a:pt x="4538002" y="85480"/>
                  </a:lnTo>
                  <a:lnTo>
                    <a:pt x="4538002" y="659051"/>
                  </a:lnTo>
                  <a:lnTo>
                    <a:pt x="4531284" y="692324"/>
                  </a:lnTo>
                  <a:lnTo>
                    <a:pt x="4512965" y="719495"/>
                  </a:lnTo>
                  <a:lnTo>
                    <a:pt x="4485794" y="737814"/>
                  </a:lnTo>
                  <a:lnTo>
                    <a:pt x="4452522" y="744532"/>
                  </a:lnTo>
                  <a:lnTo>
                    <a:pt x="85479" y="744532"/>
                  </a:lnTo>
                  <a:lnTo>
                    <a:pt x="52207" y="737814"/>
                  </a:lnTo>
                  <a:lnTo>
                    <a:pt x="25036" y="719495"/>
                  </a:lnTo>
                  <a:lnTo>
                    <a:pt x="6717" y="692324"/>
                  </a:lnTo>
                  <a:lnTo>
                    <a:pt x="0" y="659051"/>
                  </a:lnTo>
                  <a:lnTo>
                    <a:pt x="0" y="85480"/>
                  </a:lnTo>
                  <a:close/>
                </a:path>
              </a:pathLst>
            </a:custGeom>
            <a:ln w="19050">
              <a:solidFill>
                <a:srgbClr val="BC8642"/>
              </a:solidFill>
            </a:ln>
          </p:spPr>
          <p:txBody>
            <a:bodyPr wrap="square" lIns="0" tIns="0" rIns="0" bIns="0" rtlCol="0"/>
            <a:lstStyle/>
            <a:p>
              <a:endParaRPr/>
            </a:p>
          </p:txBody>
        </p:sp>
      </p:grpSp>
      <p:sp>
        <p:nvSpPr>
          <p:cNvPr id="24" name="object 24"/>
          <p:cNvSpPr txBox="1"/>
          <p:nvPr/>
        </p:nvSpPr>
        <p:spPr>
          <a:xfrm>
            <a:off x="1075272" y="5054091"/>
            <a:ext cx="3460115" cy="497840"/>
          </a:xfrm>
          <a:prstGeom prst="rect">
            <a:avLst/>
          </a:prstGeom>
        </p:spPr>
        <p:txBody>
          <a:bodyPr vert="horz" wrap="square" lIns="0" tIns="33019" rIns="0" bIns="0" rtlCol="0">
            <a:spAutoFit/>
          </a:bodyPr>
          <a:lstStyle/>
          <a:p>
            <a:pPr marL="12700" marR="5080">
              <a:lnSpc>
                <a:spcPts val="1800"/>
              </a:lnSpc>
              <a:spcBef>
                <a:spcPts val="259"/>
              </a:spcBef>
            </a:pPr>
            <a:r>
              <a:rPr sz="1600" spc="-10" dirty="0">
                <a:latin typeface="Arial MT"/>
                <a:cs typeface="Arial MT"/>
              </a:rPr>
              <a:t>Fluids</a:t>
            </a:r>
            <a:r>
              <a:rPr sz="1600" dirty="0">
                <a:latin typeface="Arial MT"/>
                <a:cs typeface="Arial MT"/>
              </a:rPr>
              <a:t> </a:t>
            </a:r>
            <a:r>
              <a:rPr sz="1600" spc="-5" dirty="0">
                <a:latin typeface="Arial MT"/>
                <a:cs typeface="Arial MT"/>
              </a:rPr>
              <a:t>(secretions,</a:t>
            </a:r>
            <a:r>
              <a:rPr sz="1600" spc="10" dirty="0">
                <a:latin typeface="Arial MT"/>
                <a:cs typeface="Arial MT"/>
              </a:rPr>
              <a:t> </a:t>
            </a:r>
            <a:r>
              <a:rPr sz="1600" spc="-5" dirty="0">
                <a:latin typeface="Arial MT"/>
                <a:cs typeface="Arial MT"/>
              </a:rPr>
              <a:t>blood,</a:t>
            </a:r>
            <a:r>
              <a:rPr sz="1600" spc="10" dirty="0">
                <a:latin typeface="Arial MT"/>
                <a:cs typeface="Arial MT"/>
              </a:rPr>
              <a:t> </a:t>
            </a:r>
            <a:r>
              <a:rPr sz="1600" spc="-5" dirty="0">
                <a:latin typeface="Arial MT"/>
                <a:cs typeface="Arial MT"/>
              </a:rPr>
              <a:t>sputum)</a:t>
            </a:r>
            <a:r>
              <a:rPr sz="1600" spc="10" dirty="0">
                <a:latin typeface="Arial MT"/>
                <a:cs typeface="Arial MT"/>
              </a:rPr>
              <a:t> </a:t>
            </a:r>
            <a:r>
              <a:rPr sz="1600" spc="-5" dirty="0">
                <a:latin typeface="Arial MT"/>
                <a:cs typeface="Arial MT"/>
              </a:rPr>
              <a:t>can </a:t>
            </a:r>
            <a:r>
              <a:rPr sz="1600" spc="-430" dirty="0">
                <a:latin typeface="Arial MT"/>
                <a:cs typeface="Arial MT"/>
              </a:rPr>
              <a:t> </a:t>
            </a:r>
            <a:r>
              <a:rPr sz="1600" spc="-5" dirty="0">
                <a:latin typeface="Arial MT"/>
                <a:cs typeface="Arial MT"/>
              </a:rPr>
              <a:t>render</a:t>
            </a:r>
            <a:r>
              <a:rPr sz="1600" dirty="0">
                <a:latin typeface="Arial MT"/>
                <a:cs typeface="Arial MT"/>
              </a:rPr>
              <a:t> </a:t>
            </a:r>
            <a:r>
              <a:rPr sz="1600" spc="-5" dirty="0">
                <a:latin typeface="Arial MT"/>
                <a:cs typeface="Arial MT"/>
              </a:rPr>
              <a:t>ETCO2</a:t>
            </a:r>
            <a:r>
              <a:rPr sz="1600" spc="-10" dirty="0">
                <a:latin typeface="Arial MT"/>
                <a:cs typeface="Arial MT"/>
              </a:rPr>
              <a:t> </a:t>
            </a:r>
            <a:r>
              <a:rPr sz="1600" spc="-5" dirty="0">
                <a:latin typeface="Arial MT"/>
                <a:cs typeface="Arial MT"/>
              </a:rPr>
              <a:t>detectors</a:t>
            </a:r>
            <a:r>
              <a:rPr sz="1600" dirty="0">
                <a:latin typeface="Arial MT"/>
                <a:cs typeface="Arial MT"/>
              </a:rPr>
              <a:t> </a:t>
            </a:r>
            <a:r>
              <a:rPr sz="1600" b="1" dirty="0">
                <a:latin typeface="Arial"/>
                <a:cs typeface="Arial"/>
              </a:rPr>
              <a:t>ineffective</a:t>
            </a:r>
            <a:endParaRPr sz="1600">
              <a:latin typeface="Arial"/>
              <a:cs typeface="Arial"/>
            </a:endParaRPr>
          </a:p>
        </p:txBody>
      </p:sp>
      <p:pic>
        <p:nvPicPr>
          <p:cNvPr id="25" name="object 25"/>
          <p:cNvPicPr/>
          <p:nvPr/>
        </p:nvPicPr>
        <p:blipFill>
          <a:blip r:embed="rId9" cstate="print"/>
          <a:stretch>
            <a:fillRect/>
          </a:stretch>
        </p:blipFill>
        <p:spPr>
          <a:xfrm>
            <a:off x="484631" y="5117591"/>
            <a:ext cx="457200" cy="381000"/>
          </a:xfrm>
          <a:prstGeom prst="rect">
            <a:avLst/>
          </a:prstGeom>
        </p:spPr>
      </p:pic>
      <p:sp>
        <p:nvSpPr>
          <p:cNvPr id="26" name="object 26"/>
          <p:cNvSpPr txBox="1"/>
          <p:nvPr/>
        </p:nvSpPr>
        <p:spPr>
          <a:xfrm>
            <a:off x="1681698" y="3705859"/>
            <a:ext cx="2908935" cy="565150"/>
          </a:xfrm>
          <a:prstGeom prst="rect">
            <a:avLst/>
          </a:prstGeom>
        </p:spPr>
        <p:txBody>
          <a:bodyPr vert="horz" wrap="square" lIns="0" tIns="12700" rIns="0" bIns="0" rtlCol="0">
            <a:spAutoFit/>
          </a:bodyPr>
          <a:lstStyle/>
          <a:p>
            <a:pPr marL="12700">
              <a:lnSpc>
                <a:spcPts val="2125"/>
              </a:lnSpc>
              <a:spcBef>
                <a:spcPts val="100"/>
              </a:spcBef>
            </a:pPr>
            <a:r>
              <a:rPr sz="1800" b="1" spc="-5" dirty="0">
                <a:latin typeface="Arial"/>
                <a:cs typeface="Arial"/>
              </a:rPr>
              <a:t>Qualitative</a:t>
            </a:r>
            <a:endParaRPr sz="1800">
              <a:latin typeface="Arial"/>
              <a:cs typeface="Arial"/>
            </a:endParaRPr>
          </a:p>
          <a:p>
            <a:pPr marL="12700">
              <a:lnSpc>
                <a:spcPts val="2125"/>
              </a:lnSpc>
            </a:pPr>
            <a:r>
              <a:rPr sz="1800" spc="-5" dirty="0">
                <a:latin typeface="Arial MT"/>
                <a:cs typeface="Arial MT"/>
              </a:rPr>
              <a:t>Colorimetric</a:t>
            </a:r>
            <a:r>
              <a:rPr sz="1800" spc="-20" dirty="0">
                <a:latin typeface="Arial MT"/>
                <a:cs typeface="Arial MT"/>
              </a:rPr>
              <a:t> </a:t>
            </a:r>
            <a:r>
              <a:rPr sz="1800" spc="-5" dirty="0">
                <a:latin typeface="Arial MT"/>
                <a:cs typeface="Arial MT"/>
              </a:rPr>
              <a:t>ETCO2</a:t>
            </a:r>
            <a:r>
              <a:rPr sz="1800" spc="-15" dirty="0">
                <a:latin typeface="Arial MT"/>
                <a:cs typeface="Arial MT"/>
              </a:rPr>
              <a:t> </a:t>
            </a:r>
            <a:r>
              <a:rPr sz="1800" spc="-5" dirty="0">
                <a:latin typeface="Arial MT"/>
                <a:cs typeface="Arial MT"/>
              </a:rPr>
              <a:t>devices</a:t>
            </a:r>
            <a:endParaRPr sz="1800">
              <a:latin typeface="Arial MT"/>
              <a:cs typeface="Arial MT"/>
            </a:endParaRPr>
          </a:p>
        </p:txBody>
      </p:sp>
      <p:pic>
        <p:nvPicPr>
          <p:cNvPr id="27" name="object 27"/>
          <p:cNvPicPr/>
          <p:nvPr/>
        </p:nvPicPr>
        <p:blipFill>
          <a:blip r:embed="rId10" cstate="print"/>
          <a:stretch>
            <a:fillRect/>
          </a:stretch>
        </p:blipFill>
        <p:spPr>
          <a:xfrm>
            <a:off x="420623" y="3429000"/>
            <a:ext cx="1072895" cy="1274064"/>
          </a:xfrm>
          <a:prstGeom prst="rect">
            <a:avLst/>
          </a:prstGeom>
        </p:spPr>
      </p:pic>
      <p:grpSp>
        <p:nvGrpSpPr>
          <p:cNvPr id="28" name="object 28"/>
          <p:cNvGrpSpPr/>
          <p:nvPr/>
        </p:nvGrpSpPr>
        <p:grpSpPr>
          <a:xfrm>
            <a:off x="4511040" y="1813560"/>
            <a:ext cx="3843654" cy="4953000"/>
            <a:chOff x="4511040" y="1813560"/>
            <a:chExt cx="3843654" cy="4953000"/>
          </a:xfrm>
        </p:grpSpPr>
        <p:pic>
          <p:nvPicPr>
            <p:cNvPr id="29" name="object 29"/>
            <p:cNvPicPr/>
            <p:nvPr/>
          </p:nvPicPr>
          <p:blipFill>
            <a:blip r:embed="rId11" cstate="print"/>
            <a:stretch>
              <a:fillRect/>
            </a:stretch>
          </p:blipFill>
          <p:spPr>
            <a:xfrm>
              <a:off x="4511040" y="1813560"/>
              <a:ext cx="2097023" cy="2481072"/>
            </a:xfrm>
            <a:prstGeom prst="rect">
              <a:avLst/>
            </a:prstGeom>
          </p:spPr>
        </p:pic>
        <p:pic>
          <p:nvPicPr>
            <p:cNvPr id="30" name="object 30"/>
            <p:cNvPicPr/>
            <p:nvPr/>
          </p:nvPicPr>
          <p:blipFill>
            <a:blip r:embed="rId12" cstate="print"/>
            <a:stretch>
              <a:fillRect/>
            </a:stretch>
          </p:blipFill>
          <p:spPr>
            <a:xfrm>
              <a:off x="6504432" y="2292096"/>
              <a:ext cx="1850135" cy="2545079"/>
            </a:xfrm>
            <a:prstGeom prst="rect">
              <a:avLst/>
            </a:prstGeom>
          </p:spPr>
        </p:pic>
        <p:pic>
          <p:nvPicPr>
            <p:cNvPr id="31" name="object 31"/>
            <p:cNvPicPr/>
            <p:nvPr/>
          </p:nvPicPr>
          <p:blipFill>
            <a:blip r:embed="rId13" cstate="print"/>
            <a:stretch>
              <a:fillRect/>
            </a:stretch>
          </p:blipFill>
          <p:spPr>
            <a:xfrm>
              <a:off x="5209032" y="4379975"/>
              <a:ext cx="1514856" cy="2386584"/>
            </a:xfrm>
            <a:prstGeom prst="rect">
              <a:avLst/>
            </a:prstGeom>
          </p:spPr>
        </p:pic>
      </p:grpSp>
      <p:grpSp>
        <p:nvGrpSpPr>
          <p:cNvPr id="32" name="object 32"/>
          <p:cNvGrpSpPr/>
          <p:nvPr/>
        </p:nvGrpSpPr>
        <p:grpSpPr>
          <a:xfrm>
            <a:off x="433047" y="5992529"/>
            <a:ext cx="3155950" cy="640080"/>
            <a:chOff x="433047" y="5992529"/>
            <a:chExt cx="3155950" cy="640080"/>
          </a:xfrm>
        </p:grpSpPr>
        <p:sp>
          <p:nvSpPr>
            <p:cNvPr id="33" name="object 33"/>
            <p:cNvSpPr/>
            <p:nvPr/>
          </p:nvSpPr>
          <p:spPr>
            <a:xfrm>
              <a:off x="442572" y="6002054"/>
              <a:ext cx="3136900" cy="621030"/>
            </a:xfrm>
            <a:custGeom>
              <a:avLst/>
              <a:gdLst/>
              <a:ahLst/>
              <a:cxnLst/>
              <a:rect l="l" t="t" r="r" b="b"/>
              <a:pathLst>
                <a:path w="3136900" h="621029">
                  <a:moveTo>
                    <a:pt x="3065410" y="0"/>
                  </a:moveTo>
                  <a:lnTo>
                    <a:pt x="71240" y="0"/>
                  </a:lnTo>
                  <a:lnTo>
                    <a:pt x="43510" y="5598"/>
                  </a:lnTo>
                  <a:lnTo>
                    <a:pt x="20865" y="20865"/>
                  </a:lnTo>
                  <a:lnTo>
                    <a:pt x="5598" y="43510"/>
                  </a:lnTo>
                  <a:lnTo>
                    <a:pt x="0" y="71240"/>
                  </a:lnTo>
                  <a:lnTo>
                    <a:pt x="0" y="549267"/>
                  </a:lnTo>
                  <a:lnTo>
                    <a:pt x="5598" y="576997"/>
                  </a:lnTo>
                  <a:lnTo>
                    <a:pt x="20865" y="599642"/>
                  </a:lnTo>
                  <a:lnTo>
                    <a:pt x="43510" y="614909"/>
                  </a:lnTo>
                  <a:lnTo>
                    <a:pt x="71240" y="620508"/>
                  </a:lnTo>
                  <a:lnTo>
                    <a:pt x="3065410" y="620508"/>
                  </a:lnTo>
                  <a:lnTo>
                    <a:pt x="3093140" y="614909"/>
                  </a:lnTo>
                  <a:lnTo>
                    <a:pt x="3115785" y="599642"/>
                  </a:lnTo>
                  <a:lnTo>
                    <a:pt x="3131052" y="576997"/>
                  </a:lnTo>
                  <a:lnTo>
                    <a:pt x="3136651" y="549267"/>
                  </a:lnTo>
                  <a:lnTo>
                    <a:pt x="3136651" y="71240"/>
                  </a:lnTo>
                  <a:lnTo>
                    <a:pt x="3131052" y="43510"/>
                  </a:lnTo>
                  <a:lnTo>
                    <a:pt x="3115785" y="20865"/>
                  </a:lnTo>
                  <a:lnTo>
                    <a:pt x="3093140" y="5598"/>
                  </a:lnTo>
                  <a:lnTo>
                    <a:pt x="3065410" y="0"/>
                  </a:lnTo>
                  <a:close/>
                </a:path>
              </a:pathLst>
            </a:custGeom>
            <a:solidFill>
              <a:srgbClr val="649DD4">
                <a:alpha val="74899"/>
              </a:srgbClr>
            </a:solidFill>
          </p:spPr>
          <p:txBody>
            <a:bodyPr wrap="square" lIns="0" tIns="0" rIns="0" bIns="0" rtlCol="0"/>
            <a:lstStyle/>
            <a:p>
              <a:endParaRPr/>
            </a:p>
          </p:txBody>
        </p:sp>
        <p:sp>
          <p:nvSpPr>
            <p:cNvPr id="34" name="object 34"/>
            <p:cNvSpPr/>
            <p:nvPr/>
          </p:nvSpPr>
          <p:spPr>
            <a:xfrm>
              <a:off x="442572" y="6002054"/>
              <a:ext cx="3136900" cy="621030"/>
            </a:xfrm>
            <a:custGeom>
              <a:avLst/>
              <a:gdLst/>
              <a:ahLst/>
              <a:cxnLst/>
              <a:rect l="l" t="t" r="r" b="b"/>
              <a:pathLst>
                <a:path w="3136900" h="621029">
                  <a:moveTo>
                    <a:pt x="0" y="71240"/>
                  </a:moveTo>
                  <a:lnTo>
                    <a:pt x="5598" y="43510"/>
                  </a:lnTo>
                  <a:lnTo>
                    <a:pt x="20865" y="20865"/>
                  </a:lnTo>
                  <a:lnTo>
                    <a:pt x="43510" y="5598"/>
                  </a:lnTo>
                  <a:lnTo>
                    <a:pt x="71240" y="0"/>
                  </a:lnTo>
                  <a:lnTo>
                    <a:pt x="3065411" y="0"/>
                  </a:lnTo>
                  <a:lnTo>
                    <a:pt x="3093140" y="5598"/>
                  </a:lnTo>
                  <a:lnTo>
                    <a:pt x="3115785" y="20865"/>
                  </a:lnTo>
                  <a:lnTo>
                    <a:pt x="3131052" y="43510"/>
                  </a:lnTo>
                  <a:lnTo>
                    <a:pt x="3136651" y="71240"/>
                  </a:lnTo>
                  <a:lnTo>
                    <a:pt x="3136651" y="549267"/>
                  </a:lnTo>
                  <a:lnTo>
                    <a:pt x="3131052" y="576997"/>
                  </a:lnTo>
                  <a:lnTo>
                    <a:pt x="3115785" y="599642"/>
                  </a:lnTo>
                  <a:lnTo>
                    <a:pt x="3093140" y="614909"/>
                  </a:lnTo>
                  <a:lnTo>
                    <a:pt x="3065411" y="620508"/>
                  </a:lnTo>
                  <a:lnTo>
                    <a:pt x="71240" y="620508"/>
                  </a:lnTo>
                  <a:lnTo>
                    <a:pt x="43510" y="614909"/>
                  </a:lnTo>
                  <a:lnTo>
                    <a:pt x="20865" y="599642"/>
                  </a:lnTo>
                  <a:lnTo>
                    <a:pt x="5598" y="576997"/>
                  </a:lnTo>
                  <a:lnTo>
                    <a:pt x="0" y="549267"/>
                  </a:lnTo>
                  <a:lnTo>
                    <a:pt x="0" y="71240"/>
                  </a:lnTo>
                  <a:close/>
                </a:path>
              </a:pathLst>
            </a:custGeom>
            <a:ln w="19050">
              <a:solidFill>
                <a:srgbClr val="649DD4"/>
              </a:solidFill>
            </a:ln>
          </p:spPr>
          <p:txBody>
            <a:bodyPr wrap="square" lIns="0" tIns="0" rIns="0" bIns="0" rtlCol="0"/>
            <a:lstStyle/>
            <a:p>
              <a:endParaRPr/>
            </a:p>
          </p:txBody>
        </p:sp>
      </p:grpSp>
      <p:sp>
        <p:nvSpPr>
          <p:cNvPr id="35" name="object 35"/>
          <p:cNvSpPr txBox="1"/>
          <p:nvPr/>
        </p:nvSpPr>
        <p:spPr>
          <a:xfrm>
            <a:off x="1075272" y="6166611"/>
            <a:ext cx="2362200" cy="269240"/>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10" dirty="0">
                <a:latin typeface="Arial"/>
                <a:cs typeface="Arial"/>
              </a:rPr>
              <a:t> </a:t>
            </a:r>
            <a:r>
              <a:rPr sz="1600" b="1" spc="-5" dirty="0">
                <a:latin typeface="Arial"/>
                <a:cs typeface="Arial"/>
              </a:rPr>
              <a:t>of</a:t>
            </a:r>
            <a:r>
              <a:rPr sz="1600" b="1" spc="-10" dirty="0">
                <a:latin typeface="Arial"/>
                <a:cs typeface="Arial"/>
              </a:rPr>
              <a:t> </a:t>
            </a:r>
            <a:r>
              <a:rPr sz="1600" b="1" spc="-5" dirty="0">
                <a:latin typeface="Arial"/>
                <a:cs typeface="Arial"/>
              </a:rPr>
              <a:t>Evidence:</a:t>
            </a:r>
            <a:r>
              <a:rPr sz="1600" b="1" spc="-10" dirty="0">
                <a:latin typeface="Arial"/>
                <a:cs typeface="Arial"/>
              </a:rPr>
              <a:t> </a:t>
            </a:r>
            <a:r>
              <a:rPr sz="1600" spc="-10" dirty="0">
                <a:latin typeface="Arial MT"/>
                <a:cs typeface="Arial MT"/>
              </a:rPr>
              <a:t>B-NR</a:t>
            </a:r>
            <a:endParaRPr sz="1600">
              <a:latin typeface="Arial MT"/>
              <a:cs typeface="Arial MT"/>
            </a:endParaRPr>
          </a:p>
        </p:txBody>
      </p:sp>
      <p:grpSp>
        <p:nvGrpSpPr>
          <p:cNvPr id="36" name="object 36"/>
          <p:cNvGrpSpPr/>
          <p:nvPr/>
        </p:nvGrpSpPr>
        <p:grpSpPr>
          <a:xfrm>
            <a:off x="445008" y="5937503"/>
            <a:ext cx="944880" cy="920750"/>
            <a:chOff x="445008" y="5937503"/>
            <a:chExt cx="944880" cy="920750"/>
          </a:xfrm>
        </p:grpSpPr>
        <p:pic>
          <p:nvPicPr>
            <p:cNvPr id="37" name="object 37"/>
            <p:cNvPicPr/>
            <p:nvPr/>
          </p:nvPicPr>
          <p:blipFill>
            <a:blip r:embed="rId14" cstate="print"/>
            <a:stretch>
              <a:fillRect/>
            </a:stretch>
          </p:blipFill>
          <p:spPr>
            <a:xfrm>
              <a:off x="445008" y="5937503"/>
              <a:ext cx="944880" cy="920496"/>
            </a:xfrm>
            <a:prstGeom prst="rect">
              <a:avLst/>
            </a:prstGeom>
          </p:spPr>
        </p:pic>
        <p:pic>
          <p:nvPicPr>
            <p:cNvPr id="38" name="object 38"/>
            <p:cNvPicPr/>
            <p:nvPr/>
          </p:nvPicPr>
          <p:blipFill>
            <a:blip r:embed="rId15" cstate="print"/>
            <a:stretch>
              <a:fillRect/>
            </a:stretch>
          </p:blipFill>
          <p:spPr>
            <a:xfrm>
              <a:off x="640080" y="6129527"/>
              <a:ext cx="356615" cy="396240"/>
            </a:xfrm>
            <a:prstGeom prst="rect">
              <a:avLst/>
            </a:prstGeom>
          </p:spPr>
        </p:pic>
      </p:grpSp>
      <p:sp>
        <p:nvSpPr>
          <p:cNvPr id="39" name="object 39"/>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18</a:t>
            </a:fld>
            <a:endParaRPr dirty="0">
              <a:solidFill>
                <a:srgbClr val="767171"/>
              </a:solidFill>
            </a:endParaRPr>
          </a:p>
        </p:txBody>
      </p:sp>
      <p:sp>
        <p:nvSpPr>
          <p:cNvPr id="40" name="object 40"/>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spc="-5" dirty="0">
                <a:solidFill>
                  <a:srgbClr val="000000"/>
                </a:solidFill>
              </a:rPr>
              <a:t>ETCO2</a:t>
            </a:r>
            <a:r>
              <a:rPr sz="3600" spc="-10" dirty="0">
                <a:solidFill>
                  <a:srgbClr val="000000"/>
                </a:solidFill>
              </a:rPr>
              <a:t> </a:t>
            </a:r>
            <a:r>
              <a:rPr sz="3600" spc="-5" dirty="0">
                <a:solidFill>
                  <a:srgbClr val="BC8642"/>
                </a:solidFill>
              </a:rPr>
              <a:t>COLORIMETRIC </a:t>
            </a:r>
            <a:r>
              <a:rPr sz="3600" spc="-5" dirty="0">
                <a:solidFill>
                  <a:srgbClr val="000000"/>
                </a:solidFill>
              </a:rPr>
              <a:t>DEVICES</a:t>
            </a:r>
            <a:endParaRPr sz="3600"/>
          </a:p>
        </p:txBody>
      </p:sp>
      <p:pic>
        <p:nvPicPr>
          <p:cNvPr id="3" name="object 3"/>
          <p:cNvPicPr/>
          <p:nvPr/>
        </p:nvPicPr>
        <p:blipFill>
          <a:blip r:embed="rId3" cstate="print"/>
          <a:stretch>
            <a:fillRect/>
          </a:stretch>
        </p:blipFill>
        <p:spPr>
          <a:xfrm>
            <a:off x="307847" y="252984"/>
            <a:ext cx="1176528" cy="661416"/>
          </a:xfrm>
          <a:prstGeom prst="rect">
            <a:avLst/>
          </a:prstGeom>
        </p:spPr>
      </p:pic>
      <p:grpSp>
        <p:nvGrpSpPr>
          <p:cNvPr id="4" name="object 4"/>
          <p:cNvGrpSpPr/>
          <p:nvPr/>
        </p:nvGrpSpPr>
        <p:grpSpPr>
          <a:xfrm>
            <a:off x="350520" y="1395983"/>
            <a:ext cx="11490960" cy="5091430"/>
            <a:chOff x="350520" y="1395983"/>
            <a:chExt cx="11490960" cy="5091430"/>
          </a:xfrm>
        </p:grpSpPr>
        <p:pic>
          <p:nvPicPr>
            <p:cNvPr id="5" name="object 5"/>
            <p:cNvPicPr/>
            <p:nvPr/>
          </p:nvPicPr>
          <p:blipFill>
            <a:blip r:embed="rId4" cstate="print"/>
            <a:stretch>
              <a:fillRect/>
            </a:stretch>
          </p:blipFill>
          <p:spPr>
            <a:xfrm>
              <a:off x="350520" y="1395983"/>
              <a:ext cx="11490960" cy="2426208"/>
            </a:xfrm>
            <a:prstGeom prst="rect">
              <a:avLst/>
            </a:prstGeom>
          </p:spPr>
        </p:pic>
        <p:sp>
          <p:nvSpPr>
            <p:cNvPr id="6" name="object 6"/>
            <p:cNvSpPr/>
            <p:nvPr/>
          </p:nvSpPr>
          <p:spPr>
            <a:xfrm>
              <a:off x="472362" y="1422860"/>
              <a:ext cx="11247755" cy="2273935"/>
            </a:xfrm>
            <a:custGeom>
              <a:avLst/>
              <a:gdLst/>
              <a:ahLst/>
              <a:cxnLst/>
              <a:rect l="l" t="t" r="r" b="b"/>
              <a:pathLst>
                <a:path w="11247755" h="2273935">
                  <a:moveTo>
                    <a:pt x="11019939" y="0"/>
                  </a:moveTo>
                  <a:lnTo>
                    <a:pt x="227331" y="0"/>
                  </a:lnTo>
                  <a:lnTo>
                    <a:pt x="181516" y="4618"/>
                  </a:lnTo>
                  <a:lnTo>
                    <a:pt x="138844" y="17864"/>
                  </a:lnTo>
                  <a:lnTo>
                    <a:pt x="100228" y="38824"/>
                  </a:lnTo>
                  <a:lnTo>
                    <a:pt x="66583" y="66584"/>
                  </a:lnTo>
                  <a:lnTo>
                    <a:pt x="38824" y="100228"/>
                  </a:lnTo>
                  <a:lnTo>
                    <a:pt x="17864" y="138844"/>
                  </a:lnTo>
                  <a:lnTo>
                    <a:pt x="4618" y="181517"/>
                  </a:lnTo>
                  <a:lnTo>
                    <a:pt x="0" y="227332"/>
                  </a:lnTo>
                  <a:lnTo>
                    <a:pt x="0" y="2045980"/>
                  </a:lnTo>
                  <a:lnTo>
                    <a:pt x="4618" y="2091795"/>
                  </a:lnTo>
                  <a:lnTo>
                    <a:pt x="17864" y="2134468"/>
                  </a:lnTo>
                  <a:lnTo>
                    <a:pt x="38824" y="2173083"/>
                  </a:lnTo>
                  <a:lnTo>
                    <a:pt x="66583" y="2206728"/>
                  </a:lnTo>
                  <a:lnTo>
                    <a:pt x="100228" y="2234487"/>
                  </a:lnTo>
                  <a:lnTo>
                    <a:pt x="138844" y="2255447"/>
                  </a:lnTo>
                  <a:lnTo>
                    <a:pt x="181516" y="2268694"/>
                  </a:lnTo>
                  <a:lnTo>
                    <a:pt x="227331" y="2273312"/>
                  </a:lnTo>
                  <a:lnTo>
                    <a:pt x="11019939" y="2273312"/>
                  </a:lnTo>
                  <a:lnTo>
                    <a:pt x="11065754" y="2268694"/>
                  </a:lnTo>
                  <a:lnTo>
                    <a:pt x="11108427" y="2255447"/>
                  </a:lnTo>
                  <a:lnTo>
                    <a:pt x="11147043" y="2234487"/>
                  </a:lnTo>
                  <a:lnTo>
                    <a:pt x="11180687" y="2206728"/>
                  </a:lnTo>
                  <a:lnTo>
                    <a:pt x="11208447" y="2173083"/>
                  </a:lnTo>
                  <a:lnTo>
                    <a:pt x="11229407" y="2134468"/>
                  </a:lnTo>
                  <a:lnTo>
                    <a:pt x="11242653" y="2091795"/>
                  </a:lnTo>
                  <a:lnTo>
                    <a:pt x="11247272" y="2045980"/>
                  </a:lnTo>
                  <a:lnTo>
                    <a:pt x="11247272" y="227332"/>
                  </a:lnTo>
                  <a:lnTo>
                    <a:pt x="11242653" y="181517"/>
                  </a:lnTo>
                  <a:lnTo>
                    <a:pt x="11229407" y="138844"/>
                  </a:lnTo>
                  <a:lnTo>
                    <a:pt x="11208447" y="100228"/>
                  </a:lnTo>
                  <a:lnTo>
                    <a:pt x="11180687" y="66584"/>
                  </a:lnTo>
                  <a:lnTo>
                    <a:pt x="11147043" y="38824"/>
                  </a:lnTo>
                  <a:lnTo>
                    <a:pt x="11108427" y="17864"/>
                  </a:lnTo>
                  <a:lnTo>
                    <a:pt x="11065754" y="4618"/>
                  </a:lnTo>
                  <a:lnTo>
                    <a:pt x="11019939" y="0"/>
                  </a:lnTo>
                  <a:close/>
                </a:path>
              </a:pathLst>
            </a:custGeom>
            <a:solidFill>
              <a:srgbClr val="FFFFFF"/>
            </a:solidFill>
          </p:spPr>
          <p:txBody>
            <a:bodyPr wrap="square" lIns="0" tIns="0" rIns="0" bIns="0" rtlCol="0"/>
            <a:lstStyle/>
            <a:p>
              <a:endParaRPr/>
            </a:p>
          </p:txBody>
        </p:sp>
        <p:sp>
          <p:nvSpPr>
            <p:cNvPr id="7" name="object 7"/>
            <p:cNvSpPr/>
            <p:nvPr/>
          </p:nvSpPr>
          <p:spPr>
            <a:xfrm>
              <a:off x="472362" y="1422860"/>
              <a:ext cx="11247755" cy="2273935"/>
            </a:xfrm>
            <a:custGeom>
              <a:avLst/>
              <a:gdLst/>
              <a:ahLst/>
              <a:cxnLst/>
              <a:rect l="l" t="t" r="r" b="b"/>
              <a:pathLst>
                <a:path w="11247755" h="2273935">
                  <a:moveTo>
                    <a:pt x="0" y="227332"/>
                  </a:moveTo>
                  <a:lnTo>
                    <a:pt x="4618" y="181517"/>
                  </a:lnTo>
                  <a:lnTo>
                    <a:pt x="17864" y="138844"/>
                  </a:lnTo>
                  <a:lnTo>
                    <a:pt x="38824" y="100228"/>
                  </a:lnTo>
                  <a:lnTo>
                    <a:pt x="66583" y="66584"/>
                  </a:lnTo>
                  <a:lnTo>
                    <a:pt x="100228" y="38824"/>
                  </a:lnTo>
                  <a:lnTo>
                    <a:pt x="138843" y="17864"/>
                  </a:lnTo>
                  <a:lnTo>
                    <a:pt x="181516" y="4618"/>
                  </a:lnTo>
                  <a:lnTo>
                    <a:pt x="227331" y="0"/>
                  </a:lnTo>
                  <a:lnTo>
                    <a:pt x="11019940" y="0"/>
                  </a:lnTo>
                  <a:lnTo>
                    <a:pt x="11065755" y="4618"/>
                  </a:lnTo>
                  <a:lnTo>
                    <a:pt x="11108428" y="17864"/>
                  </a:lnTo>
                  <a:lnTo>
                    <a:pt x="11147043" y="38824"/>
                  </a:lnTo>
                  <a:lnTo>
                    <a:pt x="11180688" y="66584"/>
                  </a:lnTo>
                  <a:lnTo>
                    <a:pt x="11208447" y="100228"/>
                  </a:lnTo>
                  <a:lnTo>
                    <a:pt x="11229407" y="138844"/>
                  </a:lnTo>
                  <a:lnTo>
                    <a:pt x="11242653" y="181517"/>
                  </a:lnTo>
                  <a:lnTo>
                    <a:pt x="11247272" y="227332"/>
                  </a:lnTo>
                  <a:lnTo>
                    <a:pt x="11247272" y="2045981"/>
                  </a:lnTo>
                  <a:lnTo>
                    <a:pt x="11242653" y="2091796"/>
                  </a:lnTo>
                  <a:lnTo>
                    <a:pt x="11229407" y="2134468"/>
                  </a:lnTo>
                  <a:lnTo>
                    <a:pt x="11208447" y="2173084"/>
                  </a:lnTo>
                  <a:lnTo>
                    <a:pt x="11180688" y="2206729"/>
                  </a:lnTo>
                  <a:lnTo>
                    <a:pt x="11147043" y="2234488"/>
                  </a:lnTo>
                  <a:lnTo>
                    <a:pt x="11108428" y="2255448"/>
                  </a:lnTo>
                  <a:lnTo>
                    <a:pt x="11065755" y="2268694"/>
                  </a:lnTo>
                  <a:lnTo>
                    <a:pt x="11019940" y="2273313"/>
                  </a:lnTo>
                  <a:lnTo>
                    <a:pt x="227331" y="2273313"/>
                  </a:lnTo>
                  <a:lnTo>
                    <a:pt x="181516" y="2268694"/>
                  </a:lnTo>
                  <a:lnTo>
                    <a:pt x="138843" y="2255448"/>
                  </a:lnTo>
                  <a:lnTo>
                    <a:pt x="100228" y="2234488"/>
                  </a:lnTo>
                  <a:lnTo>
                    <a:pt x="66583" y="2206729"/>
                  </a:lnTo>
                  <a:lnTo>
                    <a:pt x="38824" y="2173084"/>
                  </a:lnTo>
                  <a:lnTo>
                    <a:pt x="17864" y="2134468"/>
                  </a:lnTo>
                  <a:lnTo>
                    <a:pt x="4618" y="2091796"/>
                  </a:lnTo>
                  <a:lnTo>
                    <a:pt x="0" y="2045981"/>
                  </a:lnTo>
                  <a:lnTo>
                    <a:pt x="0" y="227332"/>
                  </a:lnTo>
                  <a:close/>
                </a:path>
              </a:pathLst>
            </a:custGeom>
            <a:ln w="25400">
              <a:solidFill>
                <a:srgbClr val="BC8642"/>
              </a:solidFill>
            </a:ln>
          </p:spPr>
          <p:txBody>
            <a:bodyPr wrap="square" lIns="0" tIns="0" rIns="0" bIns="0" rtlCol="0"/>
            <a:lstStyle/>
            <a:p>
              <a:endParaRPr/>
            </a:p>
          </p:txBody>
        </p:sp>
        <p:pic>
          <p:nvPicPr>
            <p:cNvPr id="8" name="object 8"/>
            <p:cNvPicPr/>
            <p:nvPr/>
          </p:nvPicPr>
          <p:blipFill>
            <a:blip r:embed="rId5" cstate="print"/>
            <a:stretch>
              <a:fillRect/>
            </a:stretch>
          </p:blipFill>
          <p:spPr>
            <a:xfrm>
              <a:off x="812877" y="1838495"/>
              <a:ext cx="2457264" cy="1498272"/>
            </a:xfrm>
            <a:prstGeom prst="rect">
              <a:avLst/>
            </a:prstGeom>
          </p:spPr>
        </p:pic>
        <p:sp>
          <p:nvSpPr>
            <p:cNvPr id="9" name="object 9"/>
            <p:cNvSpPr/>
            <p:nvPr/>
          </p:nvSpPr>
          <p:spPr>
            <a:xfrm>
              <a:off x="812877" y="1725969"/>
              <a:ext cx="2457450" cy="1667510"/>
            </a:xfrm>
            <a:custGeom>
              <a:avLst/>
              <a:gdLst/>
              <a:ahLst/>
              <a:cxnLst/>
              <a:rect l="l" t="t" r="r" b="b"/>
              <a:pathLst>
                <a:path w="2457450" h="1667510">
                  <a:moveTo>
                    <a:pt x="0" y="166709"/>
                  </a:moveTo>
                  <a:lnTo>
                    <a:pt x="5955" y="122391"/>
                  </a:lnTo>
                  <a:lnTo>
                    <a:pt x="22760" y="82567"/>
                  </a:lnTo>
                  <a:lnTo>
                    <a:pt x="48827" y="48828"/>
                  </a:lnTo>
                  <a:lnTo>
                    <a:pt x="82567" y="22760"/>
                  </a:lnTo>
                  <a:lnTo>
                    <a:pt x="122391" y="5955"/>
                  </a:lnTo>
                  <a:lnTo>
                    <a:pt x="166709" y="0"/>
                  </a:lnTo>
                  <a:lnTo>
                    <a:pt x="2290556" y="0"/>
                  </a:lnTo>
                  <a:lnTo>
                    <a:pt x="2334873" y="5955"/>
                  </a:lnTo>
                  <a:lnTo>
                    <a:pt x="2374697" y="22760"/>
                  </a:lnTo>
                  <a:lnTo>
                    <a:pt x="2408437" y="48828"/>
                  </a:lnTo>
                  <a:lnTo>
                    <a:pt x="2434504" y="82567"/>
                  </a:lnTo>
                  <a:lnTo>
                    <a:pt x="2451310" y="122391"/>
                  </a:lnTo>
                  <a:lnTo>
                    <a:pt x="2457265" y="166709"/>
                  </a:lnTo>
                  <a:lnTo>
                    <a:pt x="2457265" y="1500387"/>
                  </a:lnTo>
                  <a:lnTo>
                    <a:pt x="2451310" y="1544704"/>
                  </a:lnTo>
                  <a:lnTo>
                    <a:pt x="2434504" y="1584528"/>
                  </a:lnTo>
                  <a:lnTo>
                    <a:pt x="2408437" y="1618268"/>
                  </a:lnTo>
                  <a:lnTo>
                    <a:pt x="2374697" y="1644335"/>
                  </a:lnTo>
                  <a:lnTo>
                    <a:pt x="2334873" y="1661141"/>
                  </a:lnTo>
                  <a:lnTo>
                    <a:pt x="2290556" y="1667096"/>
                  </a:lnTo>
                  <a:lnTo>
                    <a:pt x="166709" y="1667096"/>
                  </a:lnTo>
                  <a:lnTo>
                    <a:pt x="122391" y="1661141"/>
                  </a:lnTo>
                  <a:lnTo>
                    <a:pt x="82567" y="1644335"/>
                  </a:lnTo>
                  <a:lnTo>
                    <a:pt x="48827" y="1618268"/>
                  </a:lnTo>
                  <a:lnTo>
                    <a:pt x="22760" y="1584528"/>
                  </a:lnTo>
                  <a:lnTo>
                    <a:pt x="5955" y="1544704"/>
                  </a:lnTo>
                  <a:lnTo>
                    <a:pt x="0" y="1500387"/>
                  </a:lnTo>
                  <a:lnTo>
                    <a:pt x="0" y="166709"/>
                  </a:lnTo>
                  <a:close/>
                </a:path>
              </a:pathLst>
            </a:custGeom>
            <a:ln w="25400">
              <a:solidFill>
                <a:srgbClr val="BC8642"/>
              </a:solidFill>
            </a:ln>
          </p:spPr>
          <p:txBody>
            <a:bodyPr wrap="square" lIns="0" tIns="0" rIns="0" bIns="0" rtlCol="0"/>
            <a:lstStyle/>
            <a:p>
              <a:endParaRPr/>
            </a:p>
          </p:txBody>
        </p:sp>
        <p:sp>
          <p:nvSpPr>
            <p:cNvPr id="10" name="object 10"/>
            <p:cNvSpPr/>
            <p:nvPr/>
          </p:nvSpPr>
          <p:spPr>
            <a:xfrm>
              <a:off x="812877" y="3696173"/>
              <a:ext cx="2457450" cy="2778760"/>
            </a:xfrm>
            <a:custGeom>
              <a:avLst/>
              <a:gdLst/>
              <a:ahLst/>
              <a:cxnLst/>
              <a:rect l="l" t="t" r="r" b="b"/>
              <a:pathLst>
                <a:path w="2457450" h="2778760">
                  <a:moveTo>
                    <a:pt x="2457265" y="0"/>
                  </a:moveTo>
                  <a:lnTo>
                    <a:pt x="0" y="0"/>
                  </a:lnTo>
                  <a:lnTo>
                    <a:pt x="0" y="2520479"/>
                  </a:lnTo>
                  <a:lnTo>
                    <a:pt x="4156" y="2566858"/>
                  </a:lnTo>
                  <a:lnTo>
                    <a:pt x="16141" y="2610509"/>
                  </a:lnTo>
                  <a:lnTo>
                    <a:pt x="35226" y="2650704"/>
                  </a:lnTo>
                  <a:lnTo>
                    <a:pt x="60681" y="2686714"/>
                  </a:lnTo>
                  <a:lnTo>
                    <a:pt x="91778" y="2717811"/>
                  </a:lnTo>
                  <a:lnTo>
                    <a:pt x="127789" y="2743266"/>
                  </a:lnTo>
                  <a:lnTo>
                    <a:pt x="167984" y="2762351"/>
                  </a:lnTo>
                  <a:lnTo>
                    <a:pt x="211635" y="2774336"/>
                  </a:lnTo>
                  <a:lnTo>
                    <a:pt x="258013" y="2778493"/>
                  </a:lnTo>
                  <a:lnTo>
                    <a:pt x="2199252" y="2778493"/>
                  </a:lnTo>
                  <a:lnTo>
                    <a:pt x="2245630" y="2774336"/>
                  </a:lnTo>
                  <a:lnTo>
                    <a:pt x="2289281" y="2762351"/>
                  </a:lnTo>
                  <a:lnTo>
                    <a:pt x="2329476" y="2743266"/>
                  </a:lnTo>
                  <a:lnTo>
                    <a:pt x="2365486" y="2717811"/>
                  </a:lnTo>
                  <a:lnTo>
                    <a:pt x="2396583" y="2686714"/>
                  </a:lnTo>
                  <a:lnTo>
                    <a:pt x="2422038" y="2650704"/>
                  </a:lnTo>
                  <a:lnTo>
                    <a:pt x="2441123" y="2610509"/>
                  </a:lnTo>
                  <a:lnTo>
                    <a:pt x="2453108" y="2566858"/>
                  </a:lnTo>
                  <a:lnTo>
                    <a:pt x="2457265" y="2520479"/>
                  </a:lnTo>
                  <a:lnTo>
                    <a:pt x="2457265" y="0"/>
                  </a:lnTo>
                  <a:close/>
                </a:path>
              </a:pathLst>
            </a:custGeom>
            <a:solidFill>
              <a:srgbClr val="FFFFFF"/>
            </a:solidFill>
          </p:spPr>
          <p:txBody>
            <a:bodyPr wrap="square" lIns="0" tIns="0" rIns="0" bIns="0" rtlCol="0"/>
            <a:lstStyle/>
            <a:p>
              <a:endParaRPr/>
            </a:p>
          </p:txBody>
        </p:sp>
        <p:sp>
          <p:nvSpPr>
            <p:cNvPr id="11" name="object 11"/>
            <p:cNvSpPr/>
            <p:nvPr/>
          </p:nvSpPr>
          <p:spPr>
            <a:xfrm>
              <a:off x="812878" y="3696174"/>
              <a:ext cx="2457450" cy="2778760"/>
            </a:xfrm>
            <a:custGeom>
              <a:avLst/>
              <a:gdLst/>
              <a:ahLst/>
              <a:cxnLst/>
              <a:rect l="l" t="t" r="r" b="b"/>
              <a:pathLst>
                <a:path w="2457450" h="2778760">
                  <a:moveTo>
                    <a:pt x="2199251" y="2778493"/>
                  </a:moveTo>
                  <a:lnTo>
                    <a:pt x="258013" y="2778493"/>
                  </a:lnTo>
                  <a:lnTo>
                    <a:pt x="211634" y="2774336"/>
                  </a:lnTo>
                  <a:lnTo>
                    <a:pt x="167983" y="2762351"/>
                  </a:lnTo>
                  <a:lnTo>
                    <a:pt x="127788" y="2743266"/>
                  </a:lnTo>
                  <a:lnTo>
                    <a:pt x="91778" y="2717811"/>
                  </a:lnTo>
                  <a:lnTo>
                    <a:pt x="60681" y="2686714"/>
                  </a:lnTo>
                  <a:lnTo>
                    <a:pt x="35226" y="2650703"/>
                  </a:lnTo>
                  <a:lnTo>
                    <a:pt x="16141" y="2610508"/>
                  </a:lnTo>
                  <a:lnTo>
                    <a:pt x="4156" y="2566857"/>
                  </a:lnTo>
                  <a:lnTo>
                    <a:pt x="0" y="2520479"/>
                  </a:lnTo>
                  <a:lnTo>
                    <a:pt x="0" y="0"/>
                  </a:lnTo>
                  <a:lnTo>
                    <a:pt x="2457265" y="0"/>
                  </a:lnTo>
                  <a:lnTo>
                    <a:pt x="2457265" y="2520479"/>
                  </a:lnTo>
                  <a:lnTo>
                    <a:pt x="2453108" y="2566857"/>
                  </a:lnTo>
                  <a:lnTo>
                    <a:pt x="2441123" y="2610508"/>
                  </a:lnTo>
                  <a:lnTo>
                    <a:pt x="2422038" y="2650703"/>
                  </a:lnTo>
                  <a:lnTo>
                    <a:pt x="2396583" y="2686714"/>
                  </a:lnTo>
                  <a:lnTo>
                    <a:pt x="2365486" y="2717811"/>
                  </a:lnTo>
                  <a:lnTo>
                    <a:pt x="2329475" y="2743266"/>
                  </a:lnTo>
                  <a:lnTo>
                    <a:pt x="2289280" y="2762351"/>
                  </a:lnTo>
                  <a:lnTo>
                    <a:pt x="2245629" y="2774336"/>
                  </a:lnTo>
                  <a:lnTo>
                    <a:pt x="2199251" y="2778493"/>
                  </a:lnTo>
                  <a:close/>
                </a:path>
              </a:pathLst>
            </a:custGeom>
            <a:ln w="25400">
              <a:solidFill>
                <a:srgbClr val="BC8642"/>
              </a:solidFill>
            </a:ln>
          </p:spPr>
          <p:txBody>
            <a:bodyPr wrap="square" lIns="0" tIns="0" rIns="0" bIns="0" rtlCol="0"/>
            <a:lstStyle/>
            <a:p>
              <a:endParaRPr/>
            </a:p>
          </p:txBody>
        </p:sp>
      </p:grpSp>
      <p:sp>
        <p:nvSpPr>
          <p:cNvPr id="12" name="object 12"/>
          <p:cNvSpPr txBox="1"/>
          <p:nvPr/>
        </p:nvSpPr>
        <p:spPr>
          <a:xfrm>
            <a:off x="967186" y="3758692"/>
            <a:ext cx="1979295" cy="690245"/>
          </a:xfrm>
          <a:prstGeom prst="rect">
            <a:avLst/>
          </a:prstGeom>
        </p:spPr>
        <p:txBody>
          <a:bodyPr vert="horz" wrap="square" lIns="0" tIns="12700" rIns="0" bIns="0" rtlCol="0">
            <a:spAutoFit/>
          </a:bodyPr>
          <a:lstStyle/>
          <a:p>
            <a:pPr marL="12700">
              <a:lnSpc>
                <a:spcPts val="1810"/>
              </a:lnSpc>
              <a:spcBef>
                <a:spcPts val="100"/>
              </a:spcBef>
            </a:pPr>
            <a:r>
              <a:rPr sz="1600" b="1" dirty="0">
                <a:latin typeface="Arial"/>
                <a:cs typeface="Arial"/>
              </a:rPr>
              <a:t>REMOVE</a:t>
            </a:r>
            <a:r>
              <a:rPr sz="1600" b="1" spc="-45" dirty="0">
                <a:latin typeface="Arial"/>
                <a:cs typeface="Arial"/>
              </a:rPr>
              <a:t> </a:t>
            </a:r>
            <a:r>
              <a:rPr sz="1600" spc="-5" dirty="0">
                <a:latin typeface="Arial MT"/>
                <a:cs typeface="Arial MT"/>
              </a:rPr>
              <a:t>the</a:t>
            </a:r>
            <a:r>
              <a:rPr sz="1600" spc="-40" dirty="0">
                <a:latin typeface="Arial MT"/>
                <a:cs typeface="Arial MT"/>
              </a:rPr>
              <a:t> </a:t>
            </a:r>
            <a:r>
              <a:rPr sz="1600" spc="-5" dirty="0">
                <a:latin typeface="Arial MT"/>
                <a:cs typeface="Arial MT"/>
              </a:rPr>
              <a:t>ETCO2</a:t>
            </a:r>
            <a:endParaRPr sz="1600">
              <a:latin typeface="Arial MT"/>
              <a:cs typeface="Arial MT"/>
            </a:endParaRPr>
          </a:p>
          <a:p>
            <a:pPr marL="12700" marR="26670">
              <a:lnSpc>
                <a:spcPts val="1610"/>
              </a:lnSpc>
              <a:spcBef>
                <a:spcPts val="200"/>
              </a:spcBef>
            </a:pPr>
            <a:r>
              <a:rPr sz="1600" spc="-5" dirty="0">
                <a:latin typeface="Arial MT"/>
                <a:cs typeface="Arial MT"/>
              </a:rPr>
              <a:t>detection</a:t>
            </a:r>
            <a:r>
              <a:rPr sz="1600" spc="-25" dirty="0">
                <a:latin typeface="Arial MT"/>
                <a:cs typeface="Arial MT"/>
              </a:rPr>
              <a:t> </a:t>
            </a:r>
            <a:r>
              <a:rPr sz="1600" dirty="0">
                <a:latin typeface="Arial MT"/>
                <a:cs typeface="Arial MT"/>
              </a:rPr>
              <a:t>device</a:t>
            </a:r>
            <a:r>
              <a:rPr sz="1600" spc="-25" dirty="0">
                <a:latin typeface="Arial MT"/>
                <a:cs typeface="Arial MT"/>
              </a:rPr>
              <a:t> </a:t>
            </a:r>
            <a:r>
              <a:rPr sz="1600" spc="-5" dirty="0">
                <a:latin typeface="Arial MT"/>
                <a:cs typeface="Arial MT"/>
              </a:rPr>
              <a:t>from </a:t>
            </a:r>
            <a:r>
              <a:rPr sz="1600" spc="-430" dirty="0">
                <a:latin typeface="Arial MT"/>
                <a:cs typeface="Arial MT"/>
              </a:rPr>
              <a:t> </a:t>
            </a:r>
            <a:r>
              <a:rPr sz="1600" spc="-5" dirty="0">
                <a:latin typeface="Arial MT"/>
                <a:cs typeface="Arial MT"/>
              </a:rPr>
              <a:t>its</a:t>
            </a:r>
            <a:r>
              <a:rPr sz="1600" spc="-15" dirty="0">
                <a:latin typeface="Arial MT"/>
                <a:cs typeface="Arial MT"/>
              </a:rPr>
              <a:t> </a:t>
            </a:r>
            <a:r>
              <a:rPr sz="1600" dirty="0">
                <a:latin typeface="Arial MT"/>
                <a:cs typeface="Arial MT"/>
              </a:rPr>
              <a:t>package.</a:t>
            </a:r>
            <a:endParaRPr sz="1600">
              <a:latin typeface="Arial MT"/>
              <a:cs typeface="Arial MT"/>
            </a:endParaRPr>
          </a:p>
        </p:txBody>
      </p:sp>
      <p:grpSp>
        <p:nvGrpSpPr>
          <p:cNvPr id="13" name="object 13"/>
          <p:cNvGrpSpPr/>
          <p:nvPr/>
        </p:nvGrpSpPr>
        <p:grpSpPr>
          <a:xfrm>
            <a:off x="3503169" y="1713269"/>
            <a:ext cx="2482850" cy="4774565"/>
            <a:chOff x="3503169" y="1713269"/>
            <a:chExt cx="2482850" cy="4774565"/>
          </a:xfrm>
        </p:grpSpPr>
        <p:pic>
          <p:nvPicPr>
            <p:cNvPr id="14" name="object 14"/>
            <p:cNvPicPr/>
            <p:nvPr/>
          </p:nvPicPr>
          <p:blipFill>
            <a:blip r:embed="rId6" cstate="print"/>
            <a:stretch>
              <a:fillRect/>
            </a:stretch>
          </p:blipFill>
          <p:spPr>
            <a:xfrm>
              <a:off x="3515869" y="1747141"/>
              <a:ext cx="2457264" cy="1635337"/>
            </a:xfrm>
            <a:prstGeom prst="rect">
              <a:avLst/>
            </a:prstGeom>
          </p:spPr>
        </p:pic>
        <p:sp>
          <p:nvSpPr>
            <p:cNvPr id="15" name="object 15"/>
            <p:cNvSpPr/>
            <p:nvPr/>
          </p:nvSpPr>
          <p:spPr>
            <a:xfrm>
              <a:off x="3515869" y="1725969"/>
              <a:ext cx="2457450" cy="1667510"/>
            </a:xfrm>
            <a:custGeom>
              <a:avLst/>
              <a:gdLst/>
              <a:ahLst/>
              <a:cxnLst/>
              <a:rect l="l" t="t" r="r" b="b"/>
              <a:pathLst>
                <a:path w="2457450" h="1667510">
                  <a:moveTo>
                    <a:pt x="0" y="166709"/>
                  </a:moveTo>
                  <a:lnTo>
                    <a:pt x="5955" y="122391"/>
                  </a:lnTo>
                  <a:lnTo>
                    <a:pt x="22760" y="82567"/>
                  </a:lnTo>
                  <a:lnTo>
                    <a:pt x="48827" y="48828"/>
                  </a:lnTo>
                  <a:lnTo>
                    <a:pt x="82567" y="22760"/>
                  </a:lnTo>
                  <a:lnTo>
                    <a:pt x="122391" y="5955"/>
                  </a:lnTo>
                  <a:lnTo>
                    <a:pt x="166709" y="0"/>
                  </a:lnTo>
                  <a:lnTo>
                    <a:pt x="2290556" y="0"/>
                  </a:lnTo>
                  <a:lnTo>
                    <a:pt x="2334873" y="5955"/>
                  </a:lnTo>
                  <a:lnTo>
                    <a:pt x="2374697" y="22760"/>
                  </a:lnTo>
                  <a:lnTo>
                    <a:pt x="2408437" y="48828"/>
                  </a:lnTo>
                  <a:lnTo>
                    <a:pt x="2434504" y="82567"/>
                  </a:lnTo>
                  <a:lnTo>
                    <a:pt x="2451310" y="122391"/>
                  </a:lnTo>
                  <a:lnTo>
                    <a:pt x="2457265" y="166709"/>
                  </a:lnTo>
                  <a:lnTo>
                    <a:pt x="2457265" y="1500387"/>
                  </a:lnTo>
                  <a:lnTo>
                    <a:pt x="2451310" y="1544704"/>
                  </a:lnTo>
                  <a:lnTo>
                    <a:pt x="2434504" y="1584528"/>
                  </a:lnTo>
                  <a:lnTo>
                    <a:pt x="2408437" y="1618268"/>
                  </a:lnTo>
                  <a:lnTo>
                    <a:pt x="2374697" y="1644335"/>
                  </a:lnTo>
                  <a:lnTo>
                    <a:pt x="2334873" y="1661141"/>
                  </a:lnTo>
                  <a:lnTo>
                    <a:pt x="2290556" y="1667096"/>
                  </a:lnTo>
                  <a:lnTo>
                    <a:pt x="166709" y="1667096"/>
                  </a:lnTo>
                  <a:lnTo>
                    <a:pt x="122391" y="1661141"/>
                  </a:lnTo>
                  <a:lnTo>
                    <a:pt x="82567" y="1644335"/>
                  </a:lnTo>
                  <a:lnTo>
                    <a:pt x="48827" y="1618268"/>
                  </a:lnTo>
                  <a:lnTo>
                    <a:pt x="22760" y="1584528"/>
                  </a:lnTo>
                  <a:lnTo>
                    <a:pt x="5955" y="1544704"/>
                  </a:lnTo>
                  <a:lnTo>
                    <a:pt x="0" y="1500387"/>
                  </a:lnTo>
                  <a:lnTo>
                    <a:pt x="0" y="166709"/>
                  </a:lnTo>
                  <a:close/>
                </a:path>
              </a:pathLst>
            </a:custGeom>
            <a:ln w="25400">
              <a:solidFill>
                <a:srgbClr val="BC8642"/>
              </a:solidFill>
            </a:ln>
          </p:spPr>
          <p:txBody>
            <a:bodyPr wrap="square" lIns="0" tIns="0" rIns="0" bIns="0" rtlCol="0"/>
            <a:lstStyle/>
            <a:p>
              <a:endParaRPr/>
            </a:p>
          </p:txBody>
        </p:sp>
        <p:sp>
          <p:nvSpPr>
            <p:cNvPr id="16" name="object 16"/>
            <p:cNvSpPr/>
            <p:nvPr/>
          </p:nvSpPr>
          <p:spPr>
            <a:xfrm>
              <a:off x="3515869" y="3696173"/>
              <a:ext cx="2457450" cy="2778760"/>
            </a:xfrm>
            <a:custGeom>
              <a:avLst/>
              <a:gdLst/>
              <a:ahLst/>
              <a:cxnLst/>
              <a:rect l="l" t="t" r="r" b="b"/>
              <a:pathLst>
                <a:path w="2457450" h="2778760">
                  <a:moveTo>
                    <a:pt x="2457265" y="0"/>
                  </a:moveTo>
                  <a:lnTo>
                    <a:pt x="0" y="0"/>
                  </a:lnTo>
                  <a:lnTo>
                    <a:pt x="0" y="2520479"/>
                  </a:lnTo>
                  <a:lnTo>
                    <a:pt x="4156" y="2566858"/>
                  </a:lnTo>
                  <a:lnTo>
                    <a:pt x="16141" y="2610509"/>
                  </a:lnTo>
                  <a:lnTo>
                    <a:pt x="35226" y="2650704"/>
                  </a:lnTo>
                  <a:lnTo>
                    <a:pt x="60681" y="2686714"/>
                  </a:lnTo>
                  <a:lnTo>
                    <a:pt x="91778" y="2717811"/>
                  </a:lnTo>
                  <a:lnTo>
                    <a:pt x="127789" y="2743266"/>
                  </a:lnTo>
                  <a:lnTo>
                    <a:pt x="167984" y="2762351"/>
                  </a:lnTo>
                  <a:lnTo>
                    <a:pt x="211635" y="2774336"/>
                  </a:lnTo>
                  <a:lnTo>
                    <a:pt x="258014" y="2778493"/>
                  </a:lnTo>
                  <a:lnTo>
                    <a:pt x="2199252" y="2778493"/>
                  </a:lnTo>
                  <a:lnTo>
                    <a:pt x="2245630" y="2774336"/>
                  </a:lnTo>
                  <a:lnTo>
                    <a:pt x="2289281" y="2762351"/>
                  </a:lnTo>
                  <a:lnTo>
                    <a:pt x="2329476" y="2743266"/>
                  </a:lnTo>
                  <a:lnTo>
                    <a:pt x="2365487" y="2717811"/>
                  </a:lnTo>
                  <a:lnTo>
                    <a:pt x="2396584" y="2686714"/>
                  </a:lnTo>
                  <a:lnTo>
                    <a:pt x="2422039" y="2650704"/>
                  </a:lnTo>
                  <a:lnTo>
                    <a:pt x="2441123" y="2610509"/>
                  </a:lnTo>
                  <a:lnTo>
                    <a:pt x="2453108" y="2566858"/>
                  </a:lnTo>
                  <a:lnTo>
                    <a:pt x="2457265" y="2520479"/>
                  </a:lnTo>
                  <a:lnTo>
                    <a:pt x="2457265" y="0"/>
                  </a:lnTo>
                  <a:close/>
                </a:path>
              </a:pathLst>
            </a:custGeom>
            <a:solidFill>
              <a:srgbClr val="FFFFFF"/>
            </a:solidFill>
          </p:spPr>
          <p:txBody>
            <a:bodyPr wrap="square" lIns="0" tIns="0" rIns="0" bIns="0" rtlCol="0"/>
            <a:lstStyle/>
            <a:p>
              <a:endParaRPr/>
            </a:p>
          </p:txBody>
        </p:sp>
        <p:sp>
          <p:nvSpPr>
            <p:cNvPr id="17" name="object 17"/>
            <p:cNvSpPr/>
            <p:nvPr/>
          </p:nvSpPr>
          <p:spPr>
            <a:xfrm>
              <a:off x="3515869" y="3696174"/>
              <a:ext cx="2457450" cy="2778760"/>
            </a:xfrm>
            <a:custGeom>
              <a:avLst/>
              <a:gdLst/>
              <a:ahLst/>
              <a:cxnLst/>
              <a:rect l="l" t="t" r="r" b="b"/>
              <a:pathLst>
                <a:path w="2457450" h="2778760">
                  <a:moveTo>
                    <a:pt x="2199251" y="2778493"/>
                  </a:moveTo>
                  <a:lnTo>
                    <a:pt x="258013" y="2778493"/>
                  </a:lnTo>
                  <a:lnTo>
                    <a:pt x="211634" y="2774336"/>
                  </a:lnTo>
                  <a:lnTo>
                    <a:pt x="167983" y="2762351"/>
                  </a:lnTo>
                  <a:lnTo>
                    <a:pt x="127788" y="2743266"/>
                  </a:lnTo>
                  <a:lnTo>
                    <a:pt x="91778" y="2717811"/>
                  </a:lnTo>
                  <a:lnTo>
                    <a:pt x="60681" y="2686714"/>
                  </a:lnTo>
                  <a:lnTo>
                    <a:pt x="35226" y="2650703"/>
                  </a:lnTo>
                  <a:lnTo>
                    <a:pt x="16141" y="2610508"/>
                  </a:lnTo>
                  <a:lnTo>
                    <a:pt x="4156" y="2566857"/>
                  </a:lnTo>
                  <a:lnTo>
                    <a:pt x="0" y="2520479"/>
                  </a:lnTo>
                  <a:lnTo>
                    <a:pt x="0" y="0"/>
                  </a:lnTo>
                  <a:lnTo>
                    <a:pt x="2457265" y="0"/>
                  </a:lnTo>
                  <a:lnTo>
                    <a:pt x="2457265" y="2520479"/>
                  </a:lnTo>
                  <a:lnTo>
                    <a:pt x="2453108" y="2566857"/>
                  </a:lnTo>
                  <a:lnTo>
                    <a:pt x="2441123" y="2610508"/>
                  </a:lnTo>
                  <a:lnTo>
                    <a:pt x="2422038" y="2650703"/>
                  </a:lnTo>
                  <a:lnTo>
                    <a:pt x="2396583" y="2686714"/>
                  </a:lnTo>
                  <a:lnTo>
                    <a:pt x="2365486" y="2717811"/>
                  </a:lnTo>
                  <a:lnTo>
                    <a:pt x="2329475" y="2743266"/>
                  </a:lnTo>
                  <a:lnTo>
                    <a:pt x="2289280" y="2762351"/>
                  </a:lnTo>
                  <a:lnTo>
                    <a:pt x="2245629" y="2774336"/>
                  </a:lnTo>
                  <a:lnTo>
                    <a:pt x="2199251" y="2778493"/>
                  </a:lnTo>
                  <a:close/>
                </a:path>
              </a:pathLst>
            </a:custGeom>
            <a:ln w="25400">
              <a:solidFill>
                <a:srgbClr val="BC8642"/>
              </a:solidFill>
            </a:ln>
          </p:spPr>
          <p:txBody>
            <a:bodyPr wrap="square" lIns="0" tIns="0" rIns="0" bIns="0" rtlCol="0"/>
            <a:lstStyle/>
            <a:p>
              <a:endParaRPr/>
            </a:p>
          </p:txBody>
        </p:sp>
      </p:grpSp>
      <p:sp>
        <p:nvSpPr>
          <p:cNvPr id="18" name="object 18"/>
          <p:cNvSpPr txBox="1"/>
          <p:nvPr/>
        </p:nvSpPr>
        <p:spPr>
          <a:xfrm>
            <a:off x="3670179" y="3758692"/>
            <a:ext cx="2183765" cy="2378710"/>
          </a:xfrm>
          <a:prstGeom prst="rect">
            <a:avLst/>
          </a:prstGeom>
        </p:spPr>
        <p:txBody>
          <a:bodyPr vert="horz" wrap="square" lIns="0" tIns="45719" rIns="0" bIns="0" rtlCol="0">
            <a:spAutoFit/>
          </a:bodyPr>
          <a:lstStyle/>
          <a:p>
            <a:pPr marL="12700" marR="5080">
              <a:lnSpc>
                <a:spcPct val="86500"/>
              </a:lnSpc>
              <a:spcBef>
                <a:spcPts val="359"/>
              </a:spcBef>
            </a:pPr>
            <a:r>
              <a:rPr sz="1600" b="1" dirty="0">
                <a:latin typeface="Arial"/>
                <a:cs typeface="Arial"/>
              </a:rPr>
              <a:t>CHECK </a:t>
            </a:r>
            <a:r>
              <a:rPr sz="1600" dirty="0">
                <a:latin typeface="Arial MT"/>
                <a:cs typeface="Arial MT"/>
              </a:rPr>
              <a:t>color of </a:t>
            </a:r>
            <a:r>
              <a:rPr sz="1600" spc="-5" dirty="0">
                <a:latin typeface="Arial MT"/>
                <a:cs typeface="Arial MT"/>
              </a:rPr>
              <a:t>the </a:t>
            </a:r>
            <a:r>
              <a:rPr sz="1600" dirty="0">
                <a:latin typeface="Arial MT"/>
                <a:cs typeface="Arial MT"/>
              </a:rPr>
              <a:t> </a:t>
            </a:r>
            <a:r>
              <a:rPr sz="1600" spc="-5" dirty="0">
                <a:latin typeface="Arial MT"/>
                <a:cs typeface="Arial MT"/>
              </a:rPr>
              <a:t>indicator; </a:t>
            </a:r>
            <a:r>
              <a:rPr sz="1600" dirty="0">
                <a:latin typeface="Arial MT"/>
                <a:cs typeface="Arial MT"/>
              </a:rPr>
              <a:t>if it is not </a:t>
            </a:r>
            <a:r>
              <a:rPr sz="1600" spc="5" dirty="0">
                <a:latin typeface="Arial MT"/>
                <a:cs typeface="Arial MT"/>
              </a:rPr>
              <a:t> </a:t>
            </a:r>
            <a:r>
              <a:rPr sz="1600" dirty="0">
                <a:latin typeface="Arial MT"/>
                <a:cs typeface="Arial MT"/>
              </a:rPr>
              <a:t>similar </a:t>
            </a:r>
            <a:r>
              <a:rPr sz="1600" spc="-5" dirty="0">
                <a:latin typeface="Arial MT"/>
                <a:cs typeface="Arial MT"/>
              </a:rPr>
              <a:t>to the </a:t>
            </a:r>
            <a:r>
              <a:rPr sz="1600" dirty="0">
                <a:latin typeface="Arial MT"/>
                <a:cs typeface="Arial MT"/>
              </a:rPr>
              <a:t>“check” </a:t>
            </a:r>
            <a:r>
              <a:rPr sz="1600" spc="5" dirty="0">
                <a:latin typeface="Arial MT"/>
                <a:cs typeface="Arial MT"/>
              </a:rPr>
              <a:t> </a:t>
            </a:r>
            <a:r>
              <a:rPr sz="1600" dirty="0">
                <a:latin typeface="Arial MT"/>
                <a:cs typeface="Arial MT"/>
              </a:rPr>
              <a:t>color on </a:t>
            </a:r>
            <a:r>
              <a:rPr sz="1600" spc="-5" dirty="0">
                <a:latin typeface="Arial MT"/>
                <a:cs typeface="Arial MT"/>
              </a:rPr>
              <a:t>the reference </a:t>
            </a:r>
            <a:r>
              <a:rPr sz="1600" dirty="0">
                <a:latin typeface="Arial MT"/>
                <a:cs typeface="Arial MT"/>
              </a:rPr>
              <a:t> scale (usually purple, </a:t>
            </a:r>
            <a:r>
              <a:rPr sz="1600" spc="5" dirty="0">
                <a:latin typeface="Arial MT"/>
                <a:cs typeface="Arial MT"/>
              </a:rPr>
              <a:t> </a:t>
            </a:r>
            <a:r>
              <a:rPr sz="1600" spc="-5" dirty="0">
                <a:latin typeface="Arial MT"/>
                <a:cs typeface="Arial MT"/>
              </a:rPr>
              <a:t>with the exception </a:t>
            </a:r>
            <a:r>
              <a:rPr sz="1600" dirty="0">
                <a:latin typeface="Arial MT"/>
                <a:cs typeface="Arial MT"/>
              </a:rPr>
              <a:t>of </a:t>
            </a:r>
            <a:r>
              <a:rPr sz="1600" spc="5" dirty="0">
                <a:latin typeface="Arial MT"/>
                <a:cs typeface="Arial MT"/>
              </a:rPr>
              <a:t> </a:t>
            </a:r>
            <a:r>
              <a:rPr sz="1600" dirty="0">
                <a:latin typeface="Arial MT"/>
                <a:cs typeface="Arial MT"/>
              </a:rPr>
              <a:t>devices </a:t>
            </a:r>
            <a:r>
              <a:rPr sz="1600" spc="-5" dirty="0">
                <a:latin typeface="Arial MT"/>
                <a:cs typeface="Arial MT"/>
              </a:rPr>
              <a:t>with </a:t>
            </a:r>
            <a:r>
              <a:rPr sz="1600" dirty="0">
                <a:latin typeface="Arial MT"/>
                <a:cs typeface="Arial MT"/>
              </a:rPr>
              <a:t>a pull </a:t>
            </a:r>
            <a:r>
              <a:rPr sz="1600" spc="-5" dirty="0">
                <a:latin typeface="Arial MT"/>
                <a:cs typeface="Arial MT"/>
              </a:rPr>
              <a:t>tab, </a:t>
            </a:r>
            <a:r>
              <a:rPr sz="1600" dirty="0">
                <a:latin typeface="Arial MT"/>
                <a:cs typeface="Arial MT"/>
              </a:rPr>
              <a:t> which is usually a </a:t>
            </a:r>
            <a:r>
              <a:rPr sz="1600" spc="5" dirty="0">
                <a:latin typeface="Arial MT"/>
                <a:cs typeface="Arial MT"/>
              </a:rPr>
              <a:t> </a:t>
            </a:r>
            <a:r>
              <a:rPr sz="1600" spc="-5" dirty="0">
                <a:latin typeface="Arial MT"/>
                <a:cs typeface="Arial MT"/>
              </a:rPr>
              <a:t>specific </a:t>
            </a:r>
            <a:r>
              <a:rPr sz="1600" dirty="0">
                <a:latin typeface="Arial MT"/>
                <a:cs typeface="Arial MT"/>
              </a:rPr>
              <a:t>shade of blue), </a:t>
            </a:r>
            <a:r>
              <a:rPr sz="1600" spc="5" dirty="0">
                <a:latin typeface="Arial MT"/>
                <a:cs typeface="Arial MT"/>
              </a:rPr>
              <a:t> </a:t>
            </a:r>
            <a:r>
              <a:rPr sz="1600" dirty="0">
                <a:latin typeface="Arial MT"/>
                <a:cs typeface="Arial MT"/>
              </a:rPr>
              <a:t>discard</a:t>
            </a:r>
            <a:r>
              <a:rPr sz="1600" spc="-25" dirty="0">
                <a:latin typeface="Arial MT"/>
                <a:cs typeface="Arial MT"/>
              </a:rPr>
              <a:t> </a:t>
            </a:r>
            <a:r>
              <a:rPr sz="1600" spc="-5" dirty="0">
                <a:latin typeface="Arial MT"/>
                <a:cs typeface="Arial MT"/>
              </a:rPr>
              <a:t>the</a:t>
            </a:r>
            <a:r>
              <a:rPr sz="1600" spc="-20" dirty="0">
                <a:latin typeface="Arial MT"/>
                <a:cs typeface="Arial MT"/>
              </a:rPr>
              <a:t> </a:t>
            </a:r>
            <a:r>
              <a:rPr sz="1600" dirty="0">
                <a:latin typeface="Arial MT"/>
                <a:cs typeface="Arial MT"/>
              </a:rPr>
              <a:t>unit</a:t>
            </a:r>
            <a:r>
              <a:rPr sz="1600" spc="-30" dirty="0">
                <a:latin typeface="Arial MT"/>
                <a:cs typeface="Arial MT"/>
              </a:rPr>
              <a:t> </a:t>
            </a:r>
            <a:r>
              <a:rPr sz="1600" dirty="0">
                <a:latin typeface="Arial MT"/>
                <a:cs typeface="Arial MT"/>
              </a:rPr>
              <a:t>and</a:t>
            </a:r>
            <a:r>
              <a:rPr sz="1600" spc="-20" dirty="0">
                <a:latin typeface="Arial MT"/>
                <a:cs typeface="Arial MT"/>
              </a:rPr>
              <a:t> </a:t>
            </a:r>
            <a:r>
              <a:rPr sz="1600" dirty="0">
                <a:latin typeface="Arial MT"/>
                <a:cs typeface="Arial MT"/>
              </a:rPr>
              <a:t>use </a:t>
            </a:r>
            <a:r>
              <a:rPr sz="1600" spc="-430" dirty="0">
                <a:latin typeface="Arial MT"/>
                <a:cs typeface="Arial MT"/>
              </a:rPr>
              <a:t> </a:t>
            </a:r>
            <a:r>
              <a:rPr sz="1600" dirty="0">
                <a:latin typeface="Arial MT"/>
                <a:cs typeface="Arial MT"/>
              </a:rPr>
              <a:t>a</a:t>
            </a:r>
            <a:r>
              <a:rPr sz="1600" spc="-10" dirty="0">
                <a:latin typeface="Arial MT"/>
                <a:cs typeface="Arial MT"/>
              </a:rPr>
              <a:t> </a:t>
            </a:r>
            <a:r>
              <a:rPr sz="1600" dirty="0">
                <a:latin typeface="Arial MT"/>
                <a:cs typeface="Arial MT"/>
              </a:rPr>
              <a:t>new</a:t>
            </a:r>
            <a:r>
              <a:rPr sz="1600" spc="-10" dirty="0">
                <a:latin typeface="Arial MT"/>
                <a:cs typeface="Arial MT"/>
              </a:rPr>
              <a:t> </a:t>
            </a:r>
            <a:r>
              <a:rPr sz="1600" dirty="0">
                <a:latin typeface="Arial MT"/>
                <a:cs typeface="Arial MT"/>
              </a:rPr>
              <a:t>one.</a:t>
            </a:r>
            <a:endParaRPr sz="1600">
              <a:latin typeface="Arial MT"/>
              <a:cs typeface="Arial MT"/>
            </a:endParaRPr>
          </a:p>
        </p:txBody>
      </p:sp>
      <p:grpSp>
        <p:nvGrpSpPr>
          <p:cNvPr id="19" name="object 19"/>
          <p:cNvGrpSpPr/>
          <p:nvPr/>
        </p:nvGrpSpPr>
        <p:grpSpPr>
          <a:xfrm>
            <a:off x="6206161" y="1713269"/>
            <a:ext cx="2482850" cy="4774565"/>
            <a:chOff x="6206161" y="1713269"/>
            <a:chExt cx="2482850" cy="4774565"/>
          </a:xfrm>
        </p:grpSpPr>
        <p:pic>
          <p:nvPicPr>
            <p:cNvPr id="20" name="object 20"/>
            <p:cNvPicPr/>
            <p:nvPr/>
          </p:nvPicPr>
          <p:blipFill>
            <a:blip r:embed="rId7" cstate="print"/>
            <a:stretch>
              <a:fillRect/>
            </a:stretch>
          </p:blipFill>
          <p:spPr>
            <a:xfrm>
              <a:off x="6298694" y="1747130"/>
              <a:ext cx="2337502" cy="1635348"/>
            </a:xfrm>
            <a:prstGeom prst="rect">
              <a:avLst/>
            </a:prstGeom>
          </p:spPr>
        </p:pic>
        <p:sp>
          <p:nvSpPr>
            <p:cNvPr id="21" name="object 21"/>
            <p:cNvSpPr/>
            <p:nvPr/>
          </p:nvSpPr>
          <p:spPr>
            <a:xfrm>
              <a:off x="6218862" y="1725969"/>
              <a:ext cx="2457450" cy="1667510"/>
            </a:xfrm>
            <a:custGeom>
              <a:avLst/>
              <a:gdLst/>
              <a:ahLst/>
              <a:cxnLst/>
              <a:rect l="l" t="t" r="r" b="b"/>
              <a:pathLst>
                <a:path w="2457450" h="1667510">
                  <a:moveTo>
                    <a:pt x="0" y="166709"/>
                  </a:moveTo>
                  <a:lnTo>
                    <a:pt x="5955" y="122391"/>
                  </a:lnTo>
                  <a:lnTo>
                    <a:pt x="22760" y="82567"/>
                  </a:lnTo>
                  <a:lnTo>
                    <a:pt x="48827" y="48828"/>
                  </a:lnTo>
                  <a:lnTo>
                    <a:pt x="82567" y="22760"/>
                  </a:lnTo>
                  <a:lnTo>
                    <a:pt x="122391" y="5955"/>
                  </a:lnTo>
                  <a:lnTo>
                    <a:pt x="166709" y="0"/>
                  </a:lnTo>
                  <a:lnTo>
                    <a:pt x="2290556" y="0"/>
                  </a:lnTo>
                  <a:lnTo>
                    <a:pt x="2334873" y="5955"/>
                  </a:lnTo>
                  <a:lnTo>
                    <a:pt x="2374697" y="22760"/>
                  </a:lnTo>
                  <a:lnTo>
                    <a:pt x="2408437" y="48828"/>
                  </a:lnTo>
                  <a:lnTo>
                    <a:pt x="2434504" y="82567"/>
                  </a:lnTo>
                  <a:lnTo>
                    <a:pt x="2451310" y="122391"/>
                  </a:lnTo>
                  <a:lnTo>
                    <a:pt x="2457265" y="166709"/>
                  </a:lnTo>
                  <a:lnTo>
                    <a:pt x="2457265" y="1500387"/>
                  </a:lnTo>
                  <a:lnTo>
                    <a:pt x="2451310" y="1544704"/>
                  </a:lnTo>
                  <a:lnTo>
                    <a:pt x="2434504" y="1584528"/>
                  </a:lnTo>
                  <a:lnTo>
                    <a:pt x="2408437" y="1618268"/>
                  </a:lnTo>
                  <a:lnTo>
                    <a:pt x="2374697" y="1644335"/>
                  </a:lnTo>
                  <a:lnTo>
                    <a:pt x="2334873" y="1661141"/>
                  </a:lnTo>
                  <a:lnTo>
                    <a:pt x="2290556" y="1667096"/>
                  </a:lnTo>
                  <a:lnTo>
                    <a:pt x="166709" y="1667096"/>
                  </a:lnTo>
                  <a:lnTo>
                    <a:pt x="122391" y="1661141"/>
                  </a:lnTo>
                  <a:lnTo>
                    <a:pt x="82567" y="1644335"/>
                  </a:lnTo>
                  <a:lnTo>
                    <a:pt x="48827" y="1618268"/>
                  </a:lnTo>
                  <a:lnTo>
                    <a:pt x="22760" y="1584528"/>
                  </a:lnTo>
                  <a:lnTo>
                    <a:pt x="5955" y="1544704"/>
                  </a:lnTo>
                  <a:lnTo>
                    <a:pt x="0" y="1500387"/>
                  </a:lnTo>
                  <a:lnTo>
                    <a:pt x="0" y="166709"/>
                  </a:lnTo>
                  <a:close/>
                </a:path>
              </a:pathLst>
            </a:custGeom>
            <a:ln w="25400">
              <a:solidFill>
                <a:srgbClr val="BC8642"/>
              </a:solidFill>
            </a:ln>
          </p:spPr>
          <p:txBody>
            <a:bodyPr wrap="square" lIns="0" tIns="0" rIns="0" bIns="0" rtlCol="0"/>
            <a:lstStyle/>
            <a:p>
              <a:endParaRPr/>
            </a:p>
          </p:txBody>
        </p:sp>
        <p:sp>
          <p:nvSpPr>
            <p:cNvPr id="22" name="object 22"/>
            <p:cNvSpPr/>
            <p:nvPr/>
          </p:nvSpPr>
          <p:spPr>
            <a:xfrm>
              <a:off x="6218861" y="3696173"/>
              <a:ext cx="2457450" cy="2778760"/>
            </a:xfrm>
            <a:custGeom>
              <a:avLst/>
              <a:gdLst/>
              <a:ahLst/>
              <a:cxnLst/>
              <a:rect l="l" t="t" r="r" b="b"/>
              <a:pathLst>
                <a:path w="2457450" h="2778760">
                  <a:moveTo>
                    <a:pt x="2457265" y="0"/>
                  </a:moveTo>
                  <a:lnTo>
                    <a:pt x="0" y="0"/>
                  </a:lnTo>
                  <a:lnTo>
                    <a:pt x="0" y="2520479"/>
                  </a:lnTo>
                  <a:lnTo>
                    <a:pt x="4156" y="2566858"/>
                  </a:lnTo>
                  <a:lnTo>
                    <a:pt x="16141" y="2610509"/>
                  </a:lnTo>
                  <a:lnTo>
                    <a:pt x="35226" y="2650704"/>
                  </a:lnTo>
                  <a:lnTo>
                    <a:pt x="60681" y="2686714"/>
                  </a:lnTo>
                  <a:lnTo>
                    <a:pt x="91778" y="2717811"/>
                  </a:lnTo>
                  <a:lnTo>
                    <a:pt x="127789" y="2743266"/>
                  </a:lnTo>
                  <a:lnTo>
                    <a:pt x="167984" y="2762351"/>
                  </a:lnTo>
                  <a:lnTo>
                    <a:pt x="211635" y="2774336"/>
                  </a:lnTo>
                  <a:lnTo>
                    <a:pt x="258014" y="2778493"/>
                  </a:lnTo>
                  <a:lnTo>
                    <a:pt x="2199252" y="2778493"/>
                  </a:lnTo>
                  <a:lnTo>
                    <a:pt x="2245630" y="2774336"/>
                  </a:lnTo>
                  <a:lnTo>
                    <a:pt x="2289281" y="2762351"/>
                  </a:lnTo>
                  <a:lnTo>
                    <a:pt x="2329476" y="2743266"/>
                  </a:lnTo>
                  <a:lnTo>
                    <a:pt x="2365487" y="2717811"/>
                  </a:lnTo>
                  <a:lnTo>
                    <a:pt x="2396584" y="2686714"/>
                  </a:lnTo>
                  <a:lnTo>
                    <a:pt x="2422039" y="2650704"/>
                  </a:lnTo>
                  <a:lnTo>
                    <a:pt x="2441123" y="2610509"/>
                  </a:lnTo>
                  <a:lnTo>
                    <a:pt x="2453108" y="2566858"/>
                  </a:lnTo>
                  <a:lnTo>
                    <a:pt x="2457265" y="2520479"/>
                  </a:lnTo>
                  <a:lnTo>
                    <a:pt x="2457265" y="0"/>
                  </a:lnTo>
                  <a:close/>
                </a:path>
              </a:pathLst>
            </a:custGeom>
            <a:solidFill>
              <a:srgbClr val="FFFFFF"/>
            </a:solidFill>
          </p:spPr>
          <p:txBody>
            <a:bodyPr wrap="square" lIns="0" tIns="0" rIns="0" bIns="0" rtlCol="0"/>
            <a:lstStyle/>
            <a:p>
              <a:endParaRPr/>
            </a:p>
          </p:txBody>
        </p:sp>
        <p:sp>
          <p:nvSpPr>
            <p:cNvPr id="23" name="object 23"/>
            <p:cNvSpPr/>
            <p:nvPr/>
          </p:nvSpPr>
          <p:spPr>
            <a:xfrm>
              <a:off x="6218861" y="3696174"/>
              <a:ext cx="2457450" cy="2778760"/>
            </a:xfrm>
            <a:custGeom>
              <a:avLst/>
              <a:gdLst/>
              <a:ahLst/>
              <a:cxnLst/>
              <a:rect l="l" t="t" r="r" b="b"/>
              <a:pathLst>
                <a:path w="2457450" h="2778760">
                  <a:moveTo>
                    <a:pt x="2199251" y="2778493"/>
                  </a:moveTo>
                  <a:lnTo>
                    <a:pt x="258013" y="2778493"/>
                  </a:lnTo>
                  <a:lnTo>
                    <a:pt x="211634" y="2774336"/>
                  </a:lnTo>
                  <a:lnTo>
                    <a:pt x="167983" y="2762351"/>
                  </a:lnTo>
                  <a:lnTo>
                    <a:pt x="127788" y="2743266"/>
                  </a:lnTo>
                  <a:lnTo>
                    <a:pt x="91778" y="2717811"/>
                  </a:lnTo>
                  <a:lnTo>
                    <a:pt x="60681" y="2686714"/>
                  </a:lnTo>
                  <a:lnTo>
                    <a:pt x="35226" y="2650703"/>
                  </a:lnTo>
                  <a:lnTo>
                    <a:pt x="16141" y="2610508"/>
                  </a:lnTo>
                  <a:lnTo>
                    <a:pt x="4156" y="2566857"/>
                  </a:lnTo>
                  <a:lnTo>
                    <a:pt x="0" y="2520479"/>
                  </a:lnTo>
                  <a:lnTo>
                    <a:pt x="0" y="0"/>
                  </a:lnTo>
                  <a:lnTo>
                    <a:pt x="2457265" y="0"/>
                  </a:lnTo>
                  <a:lnTo>
                    <a:pt x="2457265" y="2520479"/>
                  </a:lnTo>
                  <a:lnTo>
                    <a:pt x="2453108" y="2566857"/>
                  </a:lnTo>
                  <a:lnTo>
                    <a:pt x="2441123" y="2610508"/>
                  </a:lnTo>
                  <a:lnTo>
                    <a:pt x="2422038" y="2650703"/>
                  </a:lnTo>
                  <a:lnTo>
                    <a:pt x="2396583" y="2686714"/>
                  </a:lnTo>
                  <a:lnTo>
                    <a:pt x="2365486" y="2717811"/>
                  </a:lnTo>
                  <a:lnTo>
                    <a:pt x="2329475" y="2743266"/>
                  </a:lnTo>
                  <a:lnTo>
                    <a:pt x="2289280" y="2762351"/>
                  </a:lnTo>
                  <a:lnTo>
                    <a:pt x="2245629" y="2774336"/>
                  </a:lnTo>
                  <a:lnTo>
                    <a:pt x="2199251" y="2778493"/>
                  </a:lnTo>
                  <a:close/>
                </a:path>
              </a:pathLst>
            </a:custGeom>
            <a:ln w="25400">
              <a:solidFill>
                <a:srgbClr val="BC8642"/>
              </a:solidFill>
            </a:ln>
          </p:spPr>
          <p:txBody>
            <a:bodyPr wrap="square" lIns="0" tIns="0" rIns="0" bIns="0" rtlCol="0"/>
            <a:lstStyle/>
            <a:p>
              <a:endParaRPr/>
            </a:p>
          </p:txBody>
        </p:sp>
      </p:grpSp>
      <p:sp>
        <p:nvSpPr>
          <p:cNvPr id="24" name="object 24"/>
          <p:cNvSpPr txBox="1"/>
          <p:nvPr/>
        </p:nvSpPr>
        <p:spPr>
          <a:xfrm>
            <a:off x="6373171" y="3758692"/>
            <a:ext cx="2104390" cy="2378710"/>
          </a:xfrm>
          <a:prstGeom prst="rect">
            <a:avLst/>
          </a:prstGeom>
        </p:spPr>
        <p:txBody>
          <a:bodyPr vert="horz" wrap="square" lIns="0" tIns="45085" rIns="0" bIns="0" rtlCol="0">
            <a:spAutoFit/>
          </a:bodyPr>
          <a:lstStyle/>
          <a:p>
            <a:pPr marL="12700" marR="205104">
              <a:lnSpc>
                <a:spcPct val="86700"/>
              </a:lnSpc>
              <a:spcBef>
                <a:spcPts val="355"/>
              </a:spcBef>
            </a:pPr>
            <a:r>
              <a:rPr sz="1600" dirty="0">
                <a:latin typeface="Arial MT"/>
                <a:cs typeface="Arial MT"/>
              </a:rPr>
              <a:t>Following the </a:t>
            </a:r>
            <a:r>
              <a:rPr sz="1600" spc="5" dirty="0">
                <a:latin typeface="Arial MT"/>
                <a:cs typeface="Arial MT"/>
              </a:rPr>
              <a:t> </a:t>
            </a:r>
            <a:r>
              <a:rPr sz="1600" spc="-5" dirty="0">
                <a:latin typeface="Arial MT"/>
                <a:cs typeface="Arial MT"/>
              </a:rPr>
              <a:t>establishment </a:t>
            </a:r>
            <a:r>
              <a:rPr sz="1600" dirty="0">
                <a:latin typeface="Arial MT"/>
                <a:cs typeface="Arial MT"/>
              </a:rPr>
              <a:t>of an </a:t>
            </a:r>
            <a:r>
              <a:rPr sz="1600" spc="5" dirty="0">
                <a:latin typeface="Arial MT"/>
                <a:cs typeface="Arial MT"/>
              </a:rPr>
              <a:t> </a:t>
            </a:r>
            <a:r>
              <a:rPr sz="1600" dirty="0">
                <a:latin typeface="Arial MT"/>
                <a:cs typeface="Arial MT"/>
              </a:rPr>
              <a:t>advanced </a:t>
            </a:r>
            <a:r>
              <a:rPr sz="1600" spc="-20" dirty="0">
                <a:latin typeface="Arial MT"/>
                <a:cs typeface="Arial MT"/>
              </a:rPr>
              <a:t>airway, </a:t>
            </a:r>
            <a:r>
              <a:rPr sz="1600" spc="-15" dirty="0">
                <a:latin typeface="Arial MT"/>
                <a:cs typeface="Arial MT"/>
              </a:rPr>
              <a:t> </a:t>
            </a:r>
            <a:r>
              <a:rPr sz="1600" b="1" spc="-45" dirty="0">
                <a:latin typeface="Arial"/>
                <a:cs typeface="Arial"/>
              </a:rPr>
              <a:t>ATTACH</a:t>
            </a:r>
            <a:r>
              <a:rPr sz="1600" b="1" spc="-35" dirty="0">
                <a:latin typeface="Arial"/>
                <a:cs typeface="Arial"/>
              </a:rPr>
              <a:t> </a:t>
            </a:r>
            <a:r>
              <a:rPr sz="1600" spc="-5" dirty="0">
                <a:latin typeface="Arial MT"/>
                <a:cs typeface="Arial MT"/>
              </a:rPr>
              <a:t>the</a:t>
            </a:r>
            <a:r>
              <a:rPr sz="1600" spc="-35" dirty="0">
                <a:latin typeface="Arial MT"/>
                <a:cs typeface="Arial MT"/>
              </a:rPr>
              <a:t> </a:t>
            </a:r>
            <a:r>
              <a:rPr sz="1600" spc="-5" dirty="0">
                <a:latin typeface="Arial MT"/>
                <a:cs typeface="Arial MT"/>
              </a:rPr>
              <a:t>ETCO2</a:t>
            </a:r>
            <a:endParaRPr sz="1600">
              <a:latin typeface="Arial MT"/>
              <a:cs typeface="Arial MT"/>
            </a:endParaRPr>
          </a:p>
          <a:p>
            <a:pPr marL="12700">
              <a:lnSpc>
                <a:spcPts val="1500"/>
              </a:lnSpc>
            </a:pPr>
            <a:r>
              <a:rPr sz="1600" spc="-5" dirty="0">
                <a:latin typeface="Arial MT"/>
                <a:cs typeface="Arial MT"/>
              </a:rPr>
              <a:t>detector</a:t>
            </a:r>
            <a:r>
              <a:rPr sz="1600" spc="-20" dirty="0">
                <a:latin typeface="Arial MT"/>
                <a:cs typeface="Arial MT"/>
              </a:rPr>
              <a:t> </a:t>
            </a:r>
            <a:r>
              <a:rPr sz="1600" spc="-5" dirty="0">
                <a:latin typeface="Arial MT"/>
                <a:cs typeface="Arial MT"/>
              </a:rPr>
              <a:t>to</a:t>
            </a:r>
            <a:r>
              <a:rPr sz="1600" spc="-15" dirty="0">
                <a:latin typeface="Arial MT"/>
                <a:cs typeface="Arial MT"/>
              </a:rPr>
              <a:t> </a:t>
            </a:r>
            <a:r>
              <a:rPr sz="1600" spc="-5" dirty="0">
                <a:latin typeface="Arial MT"/>
                <a:cs typeface="Arial MT"/>
              </a:rPr>
              <a:t>the</a:t>
            </a:r>
            <a:endParaRPr sz="1600">
              <a:latin typeface="Arial MT"/>
              <a:cs typeface="Arial MT"/>
            </a:endParaRPr>
          </a:p>
          <a:p>
            <a:pPr marL="12700" marR="5080">
              <a:lnSpc>
                <a:spcPct val="86500"/>
              </a:lnSpc>
              <a:spcBef>
                <a:spcPts val="150"/>
              </a:spcBef>
            </a:pPr>
            <a:r>
              <a:rPr sz="1600" dirty="0">
                <a:latin typeface="Arial MT"/>
                <a:cs typeface="Arial MT"/>
              </a:rPr>
              <a:t>advanced airway by </a:t>
            </a:r>
            <a:r>
              <a:rPr sz="1600" spc="5" dirty="0">
                <a:latin typeface="Arial MT"/>
                <a:cs typeface="Arial MT"/>
              </a:rPr>
              <a:t> </a:t>
            </a:r>
            <a:r>
              <a:rPr sz="1600" dirty="0">
                <a:latin typeface="Arial MT"/>
                <a:cs typeface="Arial MT"/>
              </a:rPr>
              <a:t>sliding </a:t>
            </a:r>
            <a:r>
              <a:rPr sz="1600" spc="-5" dirty="0">
                <a:latin typeface="Arial MT"/>
                <a:cs typeface="Arial MT"/>
              </a:rPr>
              <a:t>the tapered </a:t>
            </a:r>
            <a:r>
              <a:rPr sz="1600" dirty="0">
                <a:latin typeface="Arial MT"/>
                <a:cs typeface="Arial MT"/>
              </a:rPr>
              <a:t>end </a:t>
            </a:r>
            <a:r>
              <a:rPr sz="1600" spc="-430" dirty="0">
                <a:latin typeface="Arial MT"/>
                <a:cs typeface="Arial MT"/>
              </a:rPr>
              <a:t> </a:t>
            </a:r>
            <a:r>
              <a:rPr sz="1600" dirty="0">
                <a:latin typeface="Arial MT"/>
                <a:cs typeface="Arial MT"/>
              </a:rPr>
              <a:t>(15mm </a:t>
            </a:r>
            <a:r>
              <a:rPr sz="1600" b="1" spc="-5" dirty="0">
                <a:latin typeface="Arial"/>
                <a:cs typeface="Arial"/>
              </a:rPr>
              <a:t>internal </a:t>
            </a:r>
            <a:r>
              <a:rPr sz="1600" b="1" dirty="0">
                <a:latin typeface="Arial"/>
                <a:cs typeface="Arial"/>
              </a:rPr>
              <a:t> </a:t>
            </a:r>
            <a:r>
              <a:rPr sz="1600" spc="-5" dirty="0">
                <a:latin typeface="Arial MT"/>
                <a:cs typeface="Arial MT"/>
              </a:rPr>
              <a:t>diameter connector) </a:t>
            </a:r>
            <a:r>
              <a:rPr sz="1600" dirty="0">
                <a:latin typeface="Arial MT"/>
                <a:cs typeface="Arial MT"/>
              </a:rPr>
              <a:t>of </a:t>
            </a:r>
            <a:r>
              <a:rPr sz="1600" spc="-430" dirty="0">
                <a:latin typeface="Arial MT"/>
                <a:cs typeface="Arial MT"/>
              </a:rPr>
              <a:t> </a:t>
            </a:r>
            <a:r>
              <a:rPr sz="1600" spc="-5" dirty="0">
                <a:latin typeface="Arial MT"/>
                <a:cs typeface="Arial MT"/>
              </a:rPr>
              <a:t>the monitoring </a:t>
            </a:r>
            <a:r>
              <a:rPr sz="1600" dirty="0">
                <a:latin typeface="Arial MT"/>
                <a:cs typeface="Arial MT"/>
              </a:rPr>
              <a:t>device </a:t>
            </a:r>
            <a:r>
              <a:rPr sz="1600" spc="5" dirty="0">
                <a:latin typeface="Arial MT"/>
                <a:cs typeface="Arial MT"/>
              </a:rPr>
              <a:t> </a:t>
            </a:r>
            <a:r>
              <a:rPr sz="1600" spc="-5" dirty="0">
                <a:latin typeface="Arial MT"/>
                <a:cs typeface="Arial MT"/>
              </a:rPr>
              <a:t>onto</a:t>
            </a:r>
            <a:r>
              <a:rPr sz="1600" spc="-25" dirty="0">
                <a:latin typeface="Arial MT"/>
                <a:cs typeface="Arial MT"/>
              </a:rPr>
              <a:t> </a:t>
            </a:r>
            <a:r>
              <a:rPr sz="1600" spc="-5" dirty="0">
                <a:latin typeface="Arial MT"/>
                <a:cs typeface="Arial MT"/>
              </a:rPr>
              <a:t>the</a:t>
            </a:r>
            <a:r>
              <a:rPr sz="1600" spc="-25" dirty="0">
                <a:latin typeface="Arial MT"/>
                <a:cs typeface="Arial MT"/>
              </a:rPr>
              <a:t> </a:t>
            </a:r>
            <a:r>
              <a:rPr sz="1600" dirty="0">
                <a:latin typeface="Arial MT"/>
                <a:cs typeface="Arial MT"/>
              </a:rPr>
              <a:t>airway</a:t>
            </a:r>
            <a:r>
              <a:rPr sz="1600" spc="-30" dirty="0">
                <a:latin typeface="Arial MT"/>
                <a:cs typeface="Arial MT"/>
              </a:rPr>
              <a:t> </a:t>
            </a:r>
            <a:r>
              <a:rPr sz="1600" dirty="0">
                <a:latin typeface="Arial MT"/>
                <a:cs typeface="Arial MT"/>
              </a:rPr>
              <a:t>device.</a:t>
            </a:r>
            <a:endParaRPr sz="1600">
              <a:latin typeface="Arial MT"/>
              <a:cs typeface="Arial MT"/>
            </a:endParaRPr>
          </a:p>
        </p:txBody>
      </p:sp>
      <p:grpSp>
        <p:nvGrpSpPr>
          <p:cNvPr id="25" name="object 25"/>
          <p:cNvGrpSpPr/>
          <p:nvPr/>
        </p:nvGrpSpPr>
        <p:grpSpPr>
          <a:xfrm>
            <a:off x="8909153" y="1713269"/>
            <a:ext cx="2482850" cy="4774565"/>
            <a:chOff x="8909153" y="1713269"/>
            <a:chExt cx="2482850" cy="4774565"/>
          </a:xfrm>
        </p:grpSpPr>
        <p:pic>
          <p:nvPicPr>
            <p:cNvPr id="26" name="object 26"/>
            <p:cNvPicPr/>
            <p:nvPr/>
          </p:nvPicPr>
          <p:blipFill>
            <a:blip r:embed="rId8" cstate="print"/>
            <a:stretch>
              <a:fillRect/>
            </a:stretch>
          </p:blipFill>
          <p:spPr>
            <a:xfrm>
              <a:off x="8921854" y="1747130"/>
              <a:ext cx="2457264" cy="1635348"/>
            </a:xfrm>
            <a:prstGeom prst="rect">
              <a:avLst/>
            </a:prstGeom>
          </p:spPr>
        </p:pic>
        <p:sp>
          <p:nvSpPr>
            <p:cNvPr id="27" name="object 27"/>
            <p:cNvSpPr/>
            <p:nvPr/>
          </p:nvSpPr>
          <p:spPr>
            <a:xfrm>
              <a:off x="8921854" y="1725969"/>
              <a:ext cx="2457450" cy="1667510"/>
            </a:xfrm>
            <a:custGeom>
              <a:avLst/>
              <a:gdLst/>
              <a:ahLst/>
              <a:cxnLst/>
              <a:rect l="l" t="t" r="r" b="b"/>
              <a:pathLst>
                <a:path w="2457450" h="1667510">
                  <a:moveTo>
                    <a:pt x="0" y="166709"/>
                  </a:moveTo>
                  <a:lnTo>
                    <a:pt x="5955" y="122391"/>
                  </a:lnTo>
                  <a:lnTo>
                    <a:pt x="22760" y="82567"/>
                  </a:lnTo>
                  <a:lnTo>
                    <a:pt x="48827" y="48828"/>
                  </a:lnTo>
                  <a:lnTo>
                    <a:pt x="82567" y="22760"/>
                  </a:lnTo>
                  <a:lnTo>
                    <a:pt x="122391" y="5955"/>
                  </a:lnTo>
                  <a:lnTo>
                    <a:pt x="166709" y="0"/>
                  </a:lnTo>
                  <a:lnTo>
                    <a:pt x="2290556" y="0"/>
                  </a:lnTo>
                  <a:lnTo>
                    <a:pt x="2334873" y="5955"/>
                  </a:lnTo>
                  <a:lnTo>
                    <a:pt x="2374697" y="22760"/>
                  </a:lnTo>
                  <a:lnTo>
                    <a:pt x="2408437" y="48828"/>
                  </a:lnTo>
                  <a:lnTo>
                    <a:pt x="2434504" y="82567"/>
                  </a:lnTo>
                  <a:lnTo>
                    <a:pt x="2451310" y="122391"/>
                  </a:lnTo>
                  <a:lnTo>
                    <a:pt x="2457265" y="166709"/>
                  </a:lnTo>
                  <a:lnTo>
                    <a:pt x="2457265" y="1500387"/>
                  </a:lnTo>
                  <a:lnTo>
                    <a:pt x="2451310" y="1544704"/>
                  </a:lnTo>
                  <a:lnTo>
                    <a:pt x="2434504" y="1584528"/>
                  </a:lnTo>
                  <a:lnTo>
                    <a:pt x="2408437" y="1618268"/>
                  </a:lnTo>
                  <a:lnTo>
                    <a:pt x="2374697" y="1644335"/>
                  </a:lnTo>
                  <a:lnTo>
                    <a:pt x="2334873" y="1661141"/>
                  </a:lnTo>
                  <a:lnTo>
                    <a:pt x="2290556" y="1667096"/>
                  </a:lnTo>
                  <a:lnTo>
                    <a:pt x="166709" y="1667096"/>
                  </a:lnTo>
                  <a:lnTo>
                    <a:pt x="122391" y="1661141"/>
                  </a:lnTo>
                  <a:lnTo>
                    <a:pt x="82567" y="1644335"/>
                  </a:lnTo>
                  <a:lnTo>
                    <a:pt x="48827" y="1618268"/>
                  </a:lnTo>
                  <a:lnTo>
                    <a:pt x="22760" y="1584528"/>
                  </a:lnTo>
                  <a:lnTo>
                    <a:pt x="5955" y="1544704"/>
                  </a:lnTo>
                  <a:lnTo>
                    <a:pt x="0" y="1500387"/>
                  </a:lnTo>
                  <a:lnTo>
                    <a:pt x="0" y="166709"/>
                  </a:lnTo>
                  <a:close/>
                </a:path>
              </a:pathLst>
            </a:custGeom>
            <a:ln w="25400">
              <a:solidFill>
                <a:srgbClr val="BC8642"/>
              </a:solidFill>
            </a:ln>
          </p:spPr>
          <p:txBody>
            <a:bodyPr wrap="square" lIns="0" tIns="0" rIns="0" bIns="0" rtlCol="0"/>
            <a:lstStyle/>
            <a:p>
              <a:endParaRPr/>
            </a:p>
          </p:txBody>
        </p:sp>
        <p:sp>
          <p:nvSpPr>
            <p:cNvPr id="28" name="object 28"/>
            <p:cNvSpPr/>
            <p:nvPr/>
          </p:nvSpPr>
          <p:spPr>
            <a:xfrm>
              <a:off x="8921853" y="3696173"/>
              <a:ext cx="2457450" cy="2778760"/>
            </a:xfrm>
            <a:custGeom>
              <a:avLst/>
              <a:gdLst/>
              <a:ahLst/>
              <a:cxnLst/>
              <a:rect l="l" t="t" r="r" b="b"/>
              <a:pathLst>
                <a:path w="2457450" h="2778760">
                  <a:moveTo>
                    <a:pt x="2457265" y="0"/>
                  </a:moveTo>
                  <a:lnTo>
                    <a:pt x="0" y="0"/>
                  </a:lnTo>
                  <a:lnTo>
                    <a:pt x="0" y="2520479"/>
                  </a:lnTo>
                  <a:lnTo>
                    <a:pt x="4156" y="2566858"/>
                  </a:lnTo>
                  <a:lnTo>
                    <a:pt x="16141" y="2610509"/>
                  </a:lnTo>
                  <a:lnTo>
                    <a:pt x="35226" y="2650704"/>
                  </a:lnTo>
                  <a:lnTo>
                    <a:pt x="60681" y="2686714"/>
                  </a:lnTo>
                  <a:lnTo>
                    <a:pt x="91778" y="2717811"/>
                  </a:lnTo>
                  <a:lnTo>
                    <a:pt x="127789" y="2743266"/>
                  </a:lnTo>
                  <a:lnTo>
                    <a:pt x="167984" y="2762351"/>
                  </a:lnTo>
                  <a:lnTo>
                    <a:pt x="211635" y="2774336"/>
                  </a:lnTo>
                  <a:lnTo>
                    <a:pt x="258014" y="2778493"/>
                  </a:lnTo>
                  <a:lnTo>
                    <a:pt x="2199252" y="2778493"/>
                  </a:lnTo>
                  <a:lnTo>
                    <a:pt x="2245630" y="2774336"/>
                  </a:lnTo>
                  <a:lnTo>
                    <a:pt x="2289281" y="2762351"/>
                  </a:lnTo>
                  <a:lnTo>
                    <a:pt x="2329476" y="2743266"/>
                  </a:lnTo>
                  <a:lnTo>
                    <a:pt x="2365487" y="2717811"/>
                  </a:lnTo>
                  <a:lnTo>
                    <a:pt x="2396584" y="2686714"/>
                  </a:lnTo>
                  <a:lnTo>
                    <a:pt x="2422039" y="2650704"/>
                  </a:lnTo>
                  <a:lnTo>
                    <a:pt x="2441123" y="2610509"/>
                  </a:lnTo>
                  <a:lnTo>
                    <a:pt x="2453108" y="2566858"/>
                  </a:lnTo>
                  <a:lnTo>
                    <a:pt x="2457265" y="2520479"/>
                  </a:lnTo>
                  <a:lnTo>
                    <a:pt x="2457265" y="0"/>
                  </a:lnTo>
                  <a:close/>
                </a:path>
              </a:pathLst>
            </a:custGeom>
            <a:solidFill>
              <a:srgbClr val="FFFFFF"/>
            </a:solidFill>
          </p:spPr>
          <p:txBody>
            <a:bodyPr wrap="square" lIns="0" tIns="0" rIns="0" bIns="0" rtlCol="0"/>
            <a:lstStyle/>
            <a:p>
              <a:endParaRPr/>
            </a:p>
          </p:txBody>
        </p:sp>
        <p:sp>
          <p:nvSpPr>
            <p:cNvPr id="29" name="object 29"/>
            <p:cNvSpPr/>
            <p:nvPr/>
          </p:nvSpPr>
          <p:spPr>
            <a:xfrm>
              <a:off x="8921853" y="3696174"/>
              <a:ext cx="2457450" cy="2778760"/>
            </a:xfrm>
            <a:custGeom>
              <a:avLst/>
              <a:gdLst/>
              <a:ahLst/>
              <a:cxnLst/>
              <a:rect l="l" t="t" r="r" b="b"/>
              <a:pathLst>
                <a:path w="2457450" h="2778760">
                  <a:moveTo>
                    <a:pt x="2199251" y="2778493"/>
                  </a:moveTo>
                  <a:lnTo>
                    <a:pt x="258013" y="2778493"/>
                  </a:lnTo>
                  <a:lnTo>
                    <a:pt x="211634" y="2774336"/>
                  </a:lnTo>
                  <a:lnTo>
                    <a:pt x="167983" y="2762351"/>
                  </a:lnTo>
                  <a:lnTo>
                    <a:pt x="127788" y="2743266"/>
                  </a:lnTo>
                  <a:lnTo>
                    <a:pt x="91778" y="2717811"/>
                  </a:lnTo>
                  <a:lnTo>
                    <a:pt x="60681" y="2686714"/>
                  </a:lnTo>
                  <a:lnTo>
                    <a:pt x="35226" y="2650703"/>
                  </a:lnTo>
                  <a:lnTo>
                    <a:pt x="16141" y="2610508"/>
                  </a:lnTo>
                  <a:lnTo>
                    <a:pt x="4156" y="2566857"/>
                  </a:lnTo>
                  <a:lnTo>
                    <a:pt x="0" y="2520479"/>
                  </a:lnTo>
                  <a:lnTo>
                    <a:pt x="0" y="0"/>
                  </a:lnTo>
                  <a:lnTo>
                    <a:pt x="2457265" y="0"/>
                  </a:lnTo>
                  <a:lnTo>
                    <a:pt x="2457265" y="2520479"/>
                  </a:lnTo>
                  <a:lnTo>
                    <a:pt x="2453108" y="2566857"/>
                  </a:lnTo>
                  <a:lnTo>
                    <a:pt x="2441123" y="2610508"/>
                  </a:lnTo>
                  <a:lnTo>
                    <a:pt x="2422038" y="2650703"/>
                  </a:lnTo>
                  <a:lnTo>
                    <a:pt x="2396583" y="2686714"/>
                  </a:lnTo>
                  <a:lnTo>
                    <a:pt x="2365486" y="2717811"/>
                  </a:lnTo>
                  <a:lnTo>
                    <a:pt x="2329475" y="2743266"/>
                  </a:lnTo>
                  <a:lnTo>
                    <a:pt x="2289280" y="2762351"/>
                  </a:lnTo>
                  <a:lnTo>
                    <a:pt x="2245629" y="2774336"/>
                  </a:lnTo>
                  <a:lnTo>
                    <a:pt x="2199251" y="2778493"/>
                  </a:lnTo>
                  <a:close/>
                </a:path>
              </a:pathLst>
            </a:custGeom>
            <a:ln w="25400">
              <a:solidFill>
                <a:srgbClr val="BC8642"/>
              </a:solidFill>
            </a:ln>
          </p:spPr>
          <p:txBody>
            <a:bodyPr wrap="square" lIns="0" tIns="0" rIns="0" bIns="0" rtlCol="0"/>
            <a:lstStyle/>
            <a:p>
              <a:endParaRPr/>
            </a:p>
          </p:txBody>
        </p:sp>
      </p:grpSp>
      <p:sp>
        <p:nvSpPr>
          <p:cNvPr id="30" name="object 30"/>
          <p:cNvSpPr txBox="1"/>
          <p:nvPr/>
        </p:nvSpPr>
        <p:spPr>
          <a:xfrm>
            <a:off x="9076163" y="3758692"/>
            <a:ext cx="2024380" cy="1958339"/>
          </a:xfrm>
          <a:prstGeom prst="rect">
            <a:avLst/>
          </a:prstGeom>
        </p:spPr>
        <p:txBody>
          <a:bodyPr vert="horz" wrap="square" lIns="0" tIns="45085" rIns="0" bIns="0" rtlCol="0">
            <a:spAutoFit/>
          </a:bodyPr>
          <a:lstStyle/>
          <a:p>
            <a:pPr marL="12700" marR="5080">
              <a:lnSpc>
                <a:spcPct val="86600"/>
              </a:lnSpc>
              <a:spcBef>
                <a:spcPts val="355"/>
              </a:spcBef>
            </a:pPr>
            <a:r>
              <a:rPr sz="1600" b="1" dirty="0">
                <a:latin typeface="Arial"/>
                <a:cs typeface="Arial"/>
              </a:rPr>
              <a:t>CONNECT </a:t>
            </a:r>
            <a:r>
              <a:rPr sz="1600" spc="-5" dirty="0">
                <a:latin typeface="Arial MT"/>
                <a:cs typeface="Arial MT"/>
              </a:rPr>
              <a:t>the distal </a:t>
            </a:r>
            <a:r>
              <a:rPr sz="1600" dirty="0">
                <a:latin typeface="Arial MT"/>
                <a:cs typeface="Arial MT"/>
              </a:rPr>
              <a:t> end of </a:t>
            </a:r>
            <a:r>
              <a:rPr sz="1600" spc="-5" dirty="0">
                <a:latin typeface="Arial MT"/>
                <a:cs typeface="Arial MT"/>
              </a:rPr>
              <a:t>the </a:t>
            </a:r>
            <a:r>
              <a:rPr sz="1600" dirty="0">
                <a:latin typeface="Arial MT"/>
                <a:cs typeface="Arial MT"/>
              </a:rPr>
              <a:t>device </a:t>
            </a:r>
            <a:r>
              <a:rPr sz="1600" spc="5" dirty="0">
                <a:latin typeface="Arial MT"/>
                <a:cs typeface="Arial MT"/>
              </a:rPr>
              <a:t> </a:t>
            </a:r>
            <a:r>
              <a:rPr sz="1600" dirty="0">
                <a:latin typeface="Arial MT"/>
                <a:cs typeface="Arial MT"/>
              </a:rPr>
              <a:t>(15mm</a:t>
            </a:r>
            <a:r>
              <a:rPr sz="1600" spc="-45" dirty="0">
                <a:latin typeface="Arial MT"/>
                <a:cs typeface="Arial MT"/>
              </a:rPr>
              <a:t> </a:t>
            </a:r>
            <a:r>
              <a:rPr sz="1600" spc="-5" dirty="0">
                <a:latin typeface="Arial MT"/>
                <a:cs typeface="Arial MT"/>
              </a:rPr>
              <a:t>outer</a:t>
            </a:r>
            <a:r>
              <a:rPr sz="1600" spc="-45" dirty="0">
                <a:latin typeface="Arial MT"/>
                <a:cs typeface="Arial MT"/>
              </a:rPr>
              <a:t> </a:t>
            </a:r>
            <a:r>
              <a:rPr sz="1600" spc="-5" dirty="0">
                <a:latin typeface="Arial MT"/>
                <a:cs typeface="Arial MT"/>
              </a:rPr>
              <a:t>diameter </a:t>
            </a:r>
            <a:r>
              <a:rPr sz="1600" spc="-430" dirty="0">
                <a:latin typeface="Arial MT"/>
                <a:cs typeface="Arial MT"/>
              </a:rPr>
              <a:t> </a:t>
            </a:r>
            <a:r>
              <a:rPr sz="1600" spc="-5" dirty="0">
                <a:latin typeface="Arial MT"/>
                <a:cs typeface="Arial MT"/>
              </a:rPr>
              <a:t>connector), </a:t>
            </a:r>
            <a:r>
              <a:rPr sz="1600" dirty="0">
                <a:latin typeface="Arial MT"/>
                <a:cs typeface="Arial MT"/>
              </a:rPr>
              <a:t>which is </a:t>
            </a:r>
            <a:r>
              <a:rPr sz="1600" spc="5" dirty="0">
                <a:latin typeface="Arial MT"/>
                <a:cs typeface="Arial MT"/>
              </a:rPr>
              <a:t> </a:t>
            </a:r>
            <a:r>
              <a:rPr sz="1600" spc="-5" dirty="0">
                <a:latin typeface="Arial MT"/>
                <a:cs typeface="Arial MT"/>
              </a:rPr>
              <a:t>identical to </a:t>
            </a:r>
            <a:r>
              <a:rPr sz="1600" dirty="0">
                <a:latin typeface="Arial MT"/>
                <a:cs typeface="Arial MT"/>
              </a:rPr>
              <a:t>an </a:t>
            </a:r>
            <a:r>
              <a:rPr sz="1600" spc="5" dirty="0">
                <a:latin typeface="Arial MT"/>
                <a:cs typeface="Arial MT"/>
              </a:rPr>
              <a:t> </a:t>
            </a:r>
            <a:r>
              <a:rPr sz="1600" dirty="0">
                <a:latin typeface="Arial MT"/>
                <a:cs typeface="Arial MT"/>
              </a:rPr>
              <a:t>advanced airway </a:t>
            </a:r>
            <a:r>
              <a:rPr sz="1600" spc="5" dirty="0">
                <a:latin typeface="Arial MT"/>
                <a:cs typeface="Arial MT"/>
              </a:rPr>
              <a:t> </a:t>
            </a:r>
            <a:r>
              <a:rPr sz="1600" spc="-10" dirty="0">
                <a:latin typeface="Arial MT"/>
                <a:cs typeface="Arial MT"/>
              </a:rPr>
              <a:t>connector, </a:t>
            </a:r>
            <a:r>
              <a:rPr sz="1600" spc="-5" dirty="0">
                <a:latin typeface="Arial MT"/>
                <a:cs typeface="Arial MT"/>
              </a:rPr>
              <a:t>to the </a:t>
            </a:r>
            <a:r>
              <a:rPr sz="1600" dirty="0">
                <a:latin typeface="Arial MT"/>
                <a:cs typeface="Arial MT"/>
              </a:rPr>
              <a:t> </a:t>
            </a:r>
            <a:r>
              <a:rPr sz="1600" spc="-5" dirty="0">
                <a:latin typeface="Arial MT"/>
                <a:cs typeface="Arial MT"/>
              </a:rPr>
              <a:t>standard </a:t>
            </a:r>
            <a:r>
              <a:rPr sz="1600" dirty="0">
                <a:latin typeface="Arial MT"/>
                <a:cs typeface="Arial MT"/>
              </a:rPr>
              <a:t>oxygen </a:t>
            </a:r>
            <a:r>
              <a:rPr sz="1600" spc="5" dirty="0">
                <a:latin typeface="Arial MT"/>
                <a:cs typeface="Arial MT"/>
              </a:rPr>
              <a:t> </a:t>
            </a:r>
            <a:r>
              <a:rPr sz="1600" dirty="0">
                <a:latin typeface="Arial MT"/>
                <a:cs typeface="Arial MT"/>
              </a:rPr>
              <a:t>delivery</a:t>
            </a:r>
            <a:r>
              <a:rPr sz="1600" spc="-20" dirty="0">
                <a:latin typeface="Arial MT"/>
                <a:cs typeface="Arial MT"/>
              </a:rPr>
              <a:t> </a:t>
            </a:r>
            <a:r>
              <a:rPr sz="1600" spc="-5" dirty="0">
                <a:latin typeface="Arial MT"/>
                <a:cs typeface="Arial MT"/>
              </a:rPr>
              <a:t>equipment.</a:t>
            </a:r>
            <a:endParaRPr sz="1600">
              <a:latin typeface="Arial MT"/>
              <a:cs typeface="Arial MT"/>
            </a:endParaRPr>
          </a:p>
        </p:txBody>
      </p:sp>
      <p:sp>
        <p:nvSpPr>
          <p:cNvPr id="31" name="object 31"/>
          <p:cNvSpPr/>
          <p:nvPr/>
        </p:nvSpPr>
        <p:spPr>
          <a:xfrm>
            <a:off x="628554" y="3514153"/>
            <a:ext cx="381635" cy="381635"/>
          </a:xfrm>
          <a:custGeom>
            <a:avLst/>
            <a:gdLst/>
            <a:ahLst/>
            <a:cxnLst/>
            <a:rect l="l" t="t" r="r" b="b"/>
            <a:pathLst>
              <a:path w="381634" h="381635">
                <a:moveTo>
                  <a:pt x="190784" y="0"/>
                </a:moveTo>
                <a:lnTo>
                  <a:pt x="147039" y="5038"/>
                </a:lnTo>
                <a:lnTo>
                  <a:pt x="106882" y="19391"/>
                </a:lnTo>
                <a:lnTo>
                  <a:pt x="71458" y="41912"/>
                </a:lnTo>
                <a:lnTo>
                  <a:pt x="41913" y="71458"/>
                </a:lnTo>
                <a:lnTo>
                  <a:pt x="19391" y="106881"/>
                </a:lnTo>
                <a:lnTo>
                  <a:pt x="5038" y="147039"/>
                </a:lnTo>
                <a:lnTo>
                  <a:pt x="0" y="190784"/>
                </a:lnTo>
                <a:lnTo>
                  <a:pt x="5038" y="234529"/>
                </a:lnTo>
                <a:lnTo>
                  <a:pt x="19391" y="274686"/>
                </a:lnTo>
                <a:lnTo>
                  <a:pt x="41913" y="310110"/>
                </a:lnTo>
                <a:lnTo>
                  <a:pt x="71458" y="339655"/>
                </a:lnTo>
                <a:lnTo>
                  <a:pt x="106882" y="362177"/>
                </a:lnTo>
                <a:lnTo>
                  <a:pt x="147039" y="376530"/>
                </a:lnTo>
                <a:lnTo>
                  <a:pt x="190784" y="381568"/>
                </a:lnTo>
                <a:lnTo>
                  <a:pt x="234530" y="376530"/>
                </a:lnTo>
                <a:lnTo>
                  <a:pt x="274687" y="362177"/>
                </a:lnTo>
                <a:lnTo>
                  <a:pt x="310111" y="339655"/>
                </a:lnTo>
                <a:lnTo>
                  <a:pt x="339656" y="310110"/>
                </a:lnTo>
                <a:lnTo>
                  <a:pt x="362178" y="274686"/>
                </a:lnTo>
                <a:lnTo>
                  <a:pt x="376531" y="234529"/>
                </a:lnTo>
                <a:lnTo>
                  <a:pt x="381569" y="190784"/>
                </a:lnTo>
                <a:lnTo>
                  <a:pt x="376531" y="147039"/>
                </a:lnTo>
                <a:lnTo>
                  <a:pt x="362178" y="106881"/>
                </a:lnTo>
                <a:lnTo>
                  <a:pt x="339656" y="71458"/>
                </a:lnTo>
                <a:lnTo>
                  <a:pt x="310111" y="41912"/>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32" name="object 32"/>
          <p:cNvSpPr txBox="1"/>
          <p:nvPr/>
        </p:nvSpPr>
        <p:spPr>
          <a:xfrm>
            <a:off x="743140" y="3556507"/>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1</a:t>
            </a:r>
            <a:endParaRPr sz="1800">
              <a:latin typeface="Arial"/>
              <a:cs typeface="Arial"/>
            </a:endParaRPr>
          </a:p>
        </p:txBody>
      </p:sp>
      <p:sp>
        <p:nvSpPr>
          <p:cNvPr id="33" name="object 33"/>
          <p:cNvSpPr/>
          <p:nvPr/>
        </p:nvSpPr>
        <p:spPr>
          <a:xfrm>
            <a:off x="3247749" y="3514153"/>
            <a:ext cx="381635" cy="381635"/>
          </a:xfrm>
          <a:custGeom>
            <a:avLst/>
            <a:gdLst/>
            <a:ahLst/>
            <a:cxnLst/>
            <a:rect l="l" t="t" r="r" b="b"/>
            <a:pathLst>
              <a:path w="381635" h="381635">
                <a:moveTo>
                  <a:pt x="190784" y="0"/>
                </a:moveTo>
                <a:lnTo>
                  <a:pt x="147039" y="5038"/>
                </a:lnTo>
                <a:lnTo>
                  <a:pt x="106881" y="19391"/>
                </a:lnTo>
                <a:lnTo>
                  <a:pt x="71458" y="41912"/>
                </a:lnTo>
                <a:lnTo>
                  <a:pt x="41912" y="71458"/>
                </a:lnTo>
                <a:lnTo>
                  <a:pt x="19391" y="106881"/>
                </a:lnTo>
                <a:lnTo>
                  <a:pt x="5038" y="147039"/>
                </a:lnTo>
                <a:lnTo>
                  <a:pt x="0" y="190784"/>
                </a:lnTo>
                <a:lnTo>
                  <a:pt x="5038" y="234529"/>
                </a:lnTo>
                <a:lnTo>
                  <a:pt x="19391" y="274686"/>
                </a:lnTo>
                <a:lnTo>
                  <a:pt x="41912" y="310110"/>
                </a:lnTo>
                <a:lnTo>
                  <a:pt x="71458" y="339655"/>
                </a:lnTo>
                <a:lnTo>
                  <a:pt x="106881" y="362177"/>
                </a:lnTo>
                <a:lnTo>
                  <a:pt x="147039" y="376530"/>
                </a:lnTo>
                <a:lnTo>
                  <a:pt x="190784" y="381568"/>
                </a:lnTo>
                <a:lnTo>
                  <a:pt x="234529" y="376530"/>
                </a:lnTo>
                <a:lnTo>
                  <a:pt x="274686" y="362177"/>
                </a:lnTo>
                <a:lnTo>
                  <a:pt x="310110" y="339655"/>
                </a:lnTo>
                <a:lnTo>
                  <a:pt x="339655" y="310110"/>
                </a:lnTo>
                <a:lnTo>
                  <a:pt x="362177" y="274686"/>
                </a:lnTo>
                <a:lnTo>
                  <a:pt x="376530" y="234529"/>
                </a:lnTo>
                <a:lnTo>
                  <a:pt x="381568" y="190784"/>
                </a:lnTo>
                <a:lnTo>
                  <a:pt x="376530" y="147039"/>
                </a:lnTo>
                <a:lnTo>
                  <a:pt x="362177" y="106881"/>
                </a:lnTo>
                <a:lnTo>
                  <a:pt x="339655" y="71458"/>
                </a:lnTo>
                <a:lnTo>
                  <a:pt x="310110" y="41912"/>
                </a:lnTo>
                <a:lnTo>
                  <a:pt x="274686" y="19391"/>
                </a:lnTo>
                <a:lnTo>
                  <a:pt x="234529" y="5038"/>
                </a:lnTo>
                <a:lnTo>
                  <a:pt x="190784" y="0"/>
                </a:lnTo>
                <a:close/>
              </a:path>
            </a:pathLst>
          </a:custGeom>
          <a:solidFill>
            <a:srgbClr val="CD9147"/>
          </a:solidFill>
        </p:spPr>
        <p:txBody>
          <a:bodyPr wrap="square" lIns="0" tIns="0" rIns="0" bIns="0" rtlCol="0"/>
          <a:lstStyle/>
          <a:p>
            <a:endParaRPr/>
          </a:p>
        </p:txBody>
      </p:sp>
      <p:sp>
        <p:nvSpPr>
          <p:cNvPr id="34" name="object 34"/>
          <p:cNvSpPr txBox="1"/>
          <p:nvPr/>
        </p:nvSpPr>
        <p:spPr>
          <a:xfrm>
            <a:off x="3362333" y="3556507"/>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2</a:t>
            </a:r>
            <a:endParaRPr sz="1800">
              <a:latin typeface="Arial"/>
              <a:cs typeface="Arial"/>
            </a:endParaRPr>
          </a:p>
        </p:txBody>
      </p:sp>
      <p:sp>
        <p:nvSpPr>
          <p:cNvPr id="35" name="object 35"/>
          <p:cNvSpPr/>
          <p:nvPr/>
        </p:nvSpPr>
        <p:spPr>
          <a:xfrm>
            <a:off x="5969662" y="3514153"/>
            <a:ext cx="381635" cy="381635"/>
          </a:xfrm>
          <a:custGeom>
            <a:avLst/>
            <a:gdLst/>
            <a:ahLst/>
            <a:cxnLst/>
            <a:rect l="l" t="t" r="r" b="b"/>
            <a:pathLst>
              <a:path w="381635" h="381635">
                <a:moveTo>
                  <a:pt x="190784" y="0"/>
                </a:moveTo>
                <a:lnTo>
                  <a:pt x="147039" y="5038"/>
                </a:lnTo>
                <a:lnTo>
                  <a:pt x="106882" y="19391"/>
                </a:lnTo>
                <a:lnTo>
                  <a:pt x="71458" y="41912"/>
                </a:lnTo>
                <a:lnTo>
                  <a:pt x="41913" y="71458"/>
                </a:lnTo>
                <a:lnTo>
                  <a:pt x="19391" y="106881"/>
                </a:lnTo>
                <a:lnTo>
                  <a:pt x="5038" y="147039"/>
                </a:lnTo>
                <a:lnTo>
                  <a:pt x="0" y="190784"/>
                </a:lnTo>
                <a:lnTo>
                  <a:pt x="5038" y="234529"/>
                </a:lnTo>
                <a:lnTo>
                  <a:pt x="19391" y="274686"/>
                </a:lnTo>
                <a:lnTo>
                  <a:pt x="41913" y="310110"/>
                </a:lnTo>
                <a:lnTo>
                  <a:pt x="71458" y="339655"/>
                </a:lnTo>
                <a:lnTo>
                  <a:pt x="106882" y="362177"/>
                </a:lnTo>
                <a:lnTo>
                  <a:pt x="147039" y="376530"/>
                </a:lnTo>
                <a:lnTo>
                  <a:pt x="190784" y="381568"/>
                </a:lnTo>
                <a:lnTo>
                  <a:pt x="234529" y="376530"/>
                </a:lnTo>
                <a:lnTo>
                  <a:pt x="274687" y="362177"/>
                </a:lnTo>
                <a:lnTo>
                  <a:pt x="310111" y="339655"/>
                </a:lnTo>
                <a:lnTo>
                  <a:pt x="339656" y="310110"/>
                </a:lnTo>
                <a:lnTo>
                  <a:pt x="362178" y="274686"/>
                </a:lnTo>
                <a:lnTo>
                  <a:pt x="376531" y="234529"/>
                </a:lnTo>
                <a:lnTo>
                  <a:pt x="381570" y="190784"/>
                </a:lnTo>
                <a:lnTo>
                  <a:pt x="376531" y="147039"/>
                </a:lnTo>
                <a:lnTo>
                  <a:pt x="362178" y="106881"/>
                </a:lnTo>
                <a:lnTo>
                  <a:pt x="339656" y="71458"/>
                </a:lnTo>
                <a:lnTo>
                  <a:pt x="310111" y="41912"/>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6" name="object 36"/>
          <p:cNvSpPr txBox="1"/>
          <p:nvPr/>
        </p:nvSpPr>
        <p:spPr>
          <a:xfrm>
            <a:off x="6084247" y="3556507"/>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3</a:t>
            </a:r>
            <a:endParaRPr sz="1800">
              <a:latin typeface="Arial"/>
              <a:cs typeface="Arial"/>
            </a:endParaRPr>
          </a:p>
        </p:txBody>
      </p:sp>
      <p:sp>
        <p:nvSpPr>
          <p:cNvPr id="37" name="object 37"/>
          <p:cNvSpPr/>
          <p:nvPr/>
        </p:nvSpPr>
        <p:spPr>
          <a:xfrm>
            <a:off x="8691576" y="3514153"/>
            <a:ext cx="381635" cy="381635"/>
          </a:xfrm>
          <a:custGeom>
            <a:avLst/>
            <a:gdLst/>
            <a:ahLst/>
            <a:cxnLst/>
            <a:rect l="l" t="t" r="r" b="b"/>
            <a:pathLst>
              <a:path w="381634" h="381635">
                <a:moveTo>
                  <a:pt x="190784" y="0"/>
                </a:moveTo>
                <a:lnTo>
                  <a:pt x="147039" y="5038"/>
                </a:lnTo>
                <a:lnTo>
                  <a:pt x="106882" y="19391"/>
                </a:lnTo>
                <a:lnTo>
                  <a:pt x="71458" y="41912"/>
                </a:lnTo>
                <a:lnTo>
                  <a:pt x="41913" y="71458"/>
                </a:lnTo>
                <a:lnTo>
                  <a:pt x="19391" y="106881"/>
                </a:lnTo>
                <a:lnTo>
                  <a:pt x="5038" y="147039"/>
                </a:lnTo>
                <a:lnTo>
                  <a:pt x="0" y="190784"/>
                </a:lnTo>
                <a:lnTo>
                  <a:pt x="5038" y="234529"/>
                </a:lnTo>
                <a:lnTo>
                  <a:pt x="19391" y="274686"/>
                </a:lnTo>
                <a:lnTo>
                  <a:pt x="41913" y="310110"/>
                </a:lnTo>
                <a:lnTo>
                  <a:pt x="71458" y="339655"/>
                </a:lnTo>
                <a:lnTo>
                  <a:pt x="106882" y="362177"/>
                </a:lnTo>
                <a:lnTo>
                  <a:pt x="147039" y="376530"/>
                </a:lnTo>
                <a:lnTo>
                  <a:pt x="190784" y="381568"/>
                </a:lnTo>
                <a:lnTo>
                  <a:pt x="234529" y="376530"/>
                </a:lnTo>
                <a:lnTo>
                  <a:pt x="274687" y="362177"/>
                </a:lnTo>
                <a:lnTo>
                  <a:pt x="310111" y="339655"/>
                </a:lnTo>
                <a:lnTo>
                  <a:pt x="339656" y="310110"/>
                </a:lnTo>
                <a:lnTo>
                  <a:pt x="362178" y="274686"/>
                </a:lnTo>
                <a:lnTo>
                  <a:pt x="376531" y="234529"/>
                </a:lnTo>
                <a:lnTo>
                  <a:pt x="381570" y="190784"/>
                </a:lnTo>
                <a:lnTo>
                  <a:pt x="376531" y="147039"/>
                </a:lnTo>
                <a:lnTo>
                  <a:pt x="362178" y="106881"/>
                </a:lnTo>
                <a:lnTo>
                  <a:pt x="339656" y="71458"/>
                </a:lnTo>
                <a:lnTo>
                  <a:pt x="310111" y="41912"/>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8" name="object 38"/>
          <p:cNvSpPr txBox="1"/>
          <p:nvPr/>
        </p:nvSpPr>
        <p:spPr>
          <a:xfrm>
            <a:off x="8806162" y="3556507"/>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4</a:t>
            </a:r>
            <a:endParaRPr sz="1800">
              <a:latin typeface="Arial"/>
              <a:cs typeface="Arial"/>
            </a:endParaRPr>
          </a:p>
        </p:txBody>
      </p:sp>
      <p:sp>
        <p:nvSpPr>
          <p:cNvPr id="39" name="object 39"/>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19</a:t>
            </a:fld>
            <a:endParaRPr dirty="0">
              <a:solidFill>
                <a:srgbClr val="767171"/>
              </a:solidFill>
            </a:endParaRPr>
          </a:p>
        </p:txBody>
      </p:sp>
      <p:sp>
        <p:nvSpPr>
          <p:cNvPr id="40" name="object 40"/>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spc="-5" dirty="0">
                <a:solidFill>
                  <a:srgbClr val="000000"/>
                </a:solidFill>
              </a:rPr>
              <a:t>ETCO2</a:t>
            </a:r>
            <a:r>
              <a:rPr sz="3600" spc="-10" dirty="0">
                <a:solidFill>
                  <a:srgbClr val="000000"/>
                </a:solidFill>
              </a:rPr>
              <a:t> </a:t>
            </a:r>
            <a:r>
              <a:rPr sz="3600" spc="-5" dirty="0">
                <a:solidFill>
                  <a:srgbClr val="BC8642"/>
                </a:solidFill>
              </a:rPr>
              <a:t>COLORIMETRIC </a:t>
            </a:r>
            <a:r>
              <a:rPr sz="3600" spc="-5" dirty="0">
                <a:solidFill>
                  <a:srgbClr val="000000"/>
                </a:solidFill>
              </a:rPr>
              <a:t>DEVICES</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sp>
        <p:nvSpPr>
          <p:cNvPr id="4" name="object 4"/>
          <p:cNvSpPr txBox="1"/>
          <p:nvPr/>
        </p:nvSpPr>
        <p:spPr>
          <a:xfrm>
            <a:off x="6352850" y="1520952"/>
            <a:ext cx="5089525" cy="1833245"/>
          </a:xfrm>
          <a:prstGeom prst="rect">
            <a:avLst/>
          </a:prstGeom>
        </p:spPr>
        <p:txBody>
          <a:bodyPr vert="horz" wrap="square" lIns="0" tIns="13335" rIns="0" bIns="0" rtlCol="0">
            <a:spAutoFit/>
          </a:bodyPr>
          <a:lstStyle/>
          <a:p>
            <a:pPr marL="12700" marR="5080">
              <a:lnSpc>
                <a:spcPct val="99600"/>
              </a:lnSpc>
              <a:spcBef>
                <a:spcPts val="105"/>
              </a:spcBef>
            </a:pPr>
            <a:r>
              <a:rPr sz="1700" b="1" spc="-5" dirty="0">
                <a:solidFill>
                  <a:srgbClr val="921728"/>
                </a:solidFill>
                <a:latin typeface="Arial"/>
                <a:cs typeface="Arial"/>
              </a:rPr>
              <a:t>STEP</a:t>
            </a:r>
            <a:r>
              <a:rPr sz="1700" b="1" spc="5" dirty="0">
                <a:solidFill>
                  <a:srgbClr val="921728"/>
                </a:solidFill>
                <a:latin typeface="Arial"/>
                <a:cs typeface="Arial"/>
              </a:rPr>
              <a:t> </a:t>
            </a:r>
            <a:r>
              <a:rPr sz="1700" b="1" dirty="0">
                <a:solidFill>
                  <a:srgbClr val="921728"/>
                </a:solidFill>
                <a:latin typeface="Arial"/>
                <a:cs typeface="Arial"/>
              </a:rPr>
              <a:t>6</a:t>
            </a:r>
            <a:r>
              <a:rPr sz="1700" b="1" spc="10" dirty="0">
                <a:solidFill>
                  <a:srgbClr val="921728"/>
                </a:solidFill>
                <a:latin typeface="Arial"/>
                <a:cs typeface="Arial"/>
              </a:rPr>
              <a:t> </a:t>
            </a:r>
            <a:r>
              <a:rPr sz="1700" b="1" spc="-5" dirty="0">
                <a:solidFill>
                  <a:srgbClr val="921728"/>
                </a:solidFill>
                <a:latin typeface="Arial"/>
                <a:cs typeface="Arial"/>
              </a:rPr>
              <a:t>NOTE:</a:t>
            </a:r>
            <a:r>
              <a:rPr sz="1700" b="1" spc="5" dirty="0">
                <a:solidFill>
                  <a:srgbClr val="921728"/>
                </a:solidFill>
                <a:latin typeface="Arial"/>
                <a:cs typeface="Arial"/>
              </a:rPr>
              <a:t> </a:t>
            </a:r>
            <a:r>
              <a:rPr sz="1700" spc="-5" dirty="0">
                <a:latin typeface="Arial MT"/>
                <a:cs typeface="Arial MT"/>
              </a:rPr>
              <a:t>Carbon</a:t>
            </a:r>
            <a:r>
              <a:rPr sz="1700" spc="10" dirty="0">
                <a:latin typeface="Arial MT"/>
                <a:cs typeface="Arial MT"/>
              </a:rPr>
              <a:t> </a:t>
            </a:r>
            <a:r>
              <a:rPr sz="1700" spc="-5" dirty="0">
                <a:latin typeface="Arial MT"/>
                <a:cs typeface="Arial MT"/>
              </a:rPr>
              <a:t>dioxide</a:t>
            </a:r>
            <a:r>
              <a:rPr sz="1700" spc="10" dirty="0">
                <a:latin typeface="Arial MT"/>
                <a:cs typeface="Arial MT"/>
              </a:rPr>
              <a:t> </a:t>
            </a:r>
            <a:r>
              <a:rPr sz="1700" spc="-5" dirty="0">
                <a:latin typeface="Arial MT"/>
                <a:cs typeface="Arial MT"/>
              </a:rPr>
              <a:t>detectors</a:t>
            </a:r>
            <a:r>
              <a:rPr sz="1700" spc="5" dirty="0">
                <a:latin typeface="Arial MT"/>
                <a:cs typeface="Arial MT"/>
              </a:rPr>
              <a:t> </a:t>
            </a:r>
            <a:r>
              <a:rPr sz="1700" spc="-5" dirty="0">
                <a:latin typeface="Arial MT"/>
                <a:cs typeface="Arial MT"/>
              </a:rPr>
              <a:t>contain</a:t>
            </a:r>
            <a:r>
              <a:rPr sz="1700" spc="10" dirty="0">
                <a:latin typeface="Arial MT"/>
                <a:cs typeface="Arial MT"/>
              </a:rPr>
              <a:t> </a:t>
            </a:r>
            <a:r>
              <a:rPr sz="1700" dirty="0">
                <a:latin typeface="Arial MT"/>
                <a:cs typeface="Arial MT"/>
              </a:rPr>
              <a:t>a </a:t>
            </a:r>
            <a:r>
              <a:rPr sz="1700" spc="5" dirty="0">
                <a:latin typeface="Arial MT"/>
                <a:cs typeface="Arial MT"/>
              </a:rPr>
              <a:t> </a:t>
            </a:r>
            <a:r>
              <a:rPr sz="1700" spc="-5" dirty="0">
                <a:latin typeface="Arial MT"/>
                <a:cs typeface="Arial MT"/>
              </a:rPr>
              <a:t>chemical</a:t>
            </a:r>
            <a:r>
              <a:rPr sz="1700" dirty="0">
                <a:latin typeface="Arial MT"/>
                <a:cs typeface="Arial MT"/>
              </a:rPr>
              <a:t> </a:t>
            </a:r>
            <a:r>
              <a:rPr sz="1700" spc="-5" dirty="0">
                <a:latin typeface="Arial MT"/>
                <a:cs typeface="Arial MT"/>
              </a:rPr>
              <a:t>indicator</a:t>
            </a:r>
            <a:r>
              <a:rPr sz="1700" dirty="0">
                <a:latin typeface="Arial MT"/>
                <a:cs typeface="Arial MT"/>
              </a:rPr>
              <a:t> that</a:t>
            </a:r>
            <a:r>
              <a:rPr sz="1700" spc="10" dirty="0">
                <a:latin typeface="Arial MT"/>
                <a:cs typeface="Arial MT"/>
              </a:rPr>
              <a:t> </a:t>
            </a:r>
            <a:r>
              <a:rPr sz="1700" spc="-5" dirty="0">
                <a:latin typeface="Arial MT"/>
                <a:cs typeface="Arial MT"/>
              </a:rPr>
              <a:t>is</a:t>
            </a:r>
            <a:r>
              <a:rPr sz="1700" spc="5" dirty="0">
                <a:latin typeface="Arial MT"/>
                <a:cs typeface="Arial MT"/>
              </a:rPr>
              <a:t> </a:t>
            </a:r>
            <a:r>
              <a:rPr sz="1700" spc="-5" dirty="0">
                <a:latin typeface="Arial MT"/>
                <a:cs typeface="Arial MT"/>
              </a:rPr>
              <a:t>sensitive</a:t>
            </a:r>
            <a:r>
              <a:rPr sz="1700" spc="10" dirty="0">
                <a:latin typeface="Arial MT"/>
                <a:cs typeface="Arial MT"/>
              </a:rPr>
              <a:t> </a:t>
            </a:r>
            <a:r>
              <a:rPr sz="1700" dirty="0">
                <a:latin typeface="Arial MT"/>
                <a:cs typeface="Arial MT"/>
              </a:rPr>
              <a:t>to</a:t>
            </a:r>
            <a:r>
              <a:rPr sz="1700" spc="10" dirty="0">
                <a:latin typeface="Arial MT"/>
                <a:cs typeface="Arial MT"/>
              </a:rPr>
              <a:t> </a:t>
            </a:r>
            <a:r>
              <a:rPr sz="1700" spc="-5" dirty="0">
                <a:latin typeface="Arial MT"/>
                <a:cs typeface="Arial MT"/>
              </a:rPr>
              <a:t>CO2.</a:t>
            </a:r>
            <a:r>
              <a:rPr sz="1700" spc="5" dirty="0">
                <a:latin typeface="Arial MT"/>
                <a:cs typeface="Arial MT"/>
              </a:rPr>
              <a:t> </a:t>
            </a:r>
            <a:r>
              <a:rPr sz="1700" spc="-5" dirty="0">
                <a:latin typeface="Arial MT"/>
                <a:cs typeface="Arial MT"/>
              </a:rPr>
              <a:t>When</a:t>
            </a:r>
            <a:r>
              <a:rPr sz="1700" spc="10" dirty="0">
                <a:latin typeface="Arial MT"/>
                <a:cs typeface="Arial MT"/>
              </a:rPr>
              <a:t> </a:t>
            </a:r>
            <a:r>
              <a:rPr sz="1700" dirty="0">
                <a:latin typeface="Arial MT"/>
                <a:cs typeface="Arial MT"/>
              </a:rPr>
              <a:t>the </a:t>
            </a:r>
            <a:r>
              <a:rPr sz="1700" spc="-455" dirty="0">
                <a:latin typeface="Arial MT"/>
                <a:cs typeface="Arial MT"/>
              </a:rPr>
              <a:t> </a:t>
            </a:r>
            <a:r>
              <a:rPr sz="1700" dirty="0">
                <a:latin typeface="Arial MT"/>
                <a:cs typeface="Arial MT"/>
              </a:rPr>
              <a:t>detector</a:t>
            </a:r>
            <a:r>
              <a:rPr sz="1700" spc="-10" dirty="0">
                <a:latin typeface="Arial MT"/>
                <a:cs typeface="Arial MT"/>
              </a:rPr>
              <a:t> </a:t>
            </a:r>
            <a:r>
              <a:rPr sz="1700" spc="-5" dirty="0">
                <a:latin typeface="Arial MT"/>
                <a:cs typeface="Arial MT"/>
              </a:rPr>
              <a:t>is</a:t>
            </a:r>
            <a:r>
              <a:rPr sz="1700" dirty="0">
                <a:latin typeface="Arial MT"/>
                <a:cs typeface="Arial MT"/>
              </a:rPr>
              <a:t> attached</a:t>
            </a:r>
            <a:r>
              <a:rPr sz="1700" spc="5" dirty="0">
                <a:latin typeface="Arial MT"/>
                <a:cs typeface="Arial MT"/>
              </a:rPr>
              <a:t> </a:t>
            </a:r>
            <a:r>
              <a:rPr sz="1700" dirty="0">
                <a:latin typeface="Arial MT"/>
                <a:cs typeface="Arial MT"/>
              </a:rPr>
              <a:t>to</a:t>
            </a:r>
            <a:r>
              <a:rPr sz="1700" spc="5" dirty="0">
                <a:latin typeface="Arial MT"/>
                <a:cs typeface="Arial MT"/>
              </a:rPr>
              <a:t> </a:t>
            </a:r>
            <a:r>
              <a:rPr sz="1700" dirty="0">
                <a:latin typeface="Arial MT"/>
                <a:cs typeface="Arial MT"/>
              </a:rPr>
              <a:t>a</a:t>
            </a:r>
            <a:r>
              <a:rPr sz="1700" spc="5" dirty="0">
                <a:latin typeface="Arial MT"/>
                <a:cs typeface="Arial MT"/>
              </a:rPr>
              <a:t> </a:t>
            </a:r>
            <a:r>
              <a:rPr sz="1700" spc="-5" dirty="0">
                <a:latin typeface="Arial MT"/>
                <a:cs typeface="Arial MT"/>
              </a:rPr>
              <a:t>correctly</a:t>
            </a:r>
            <a:r>
              <a:rPr sz="1700" dirty="0">
                <a:latin typeface="Arial MT"/>
                <a:cs typeface="Arial MT"/>
              </a:rPr>
              <a:t> </a:t>
            </a:r>
            <a:r>
              <a:rPr sz="1700" spc="-5" dirty="0">
                <a:latin typeface="Arial MT"/>
                <a:cs typeface="Arial MT"/>
              </a:rPr>
              <a:t>positioned</a:t>
            </a:r>
            <a:r>
              <a:rPr sz="1700" spc="5" dirty="0">
                <a:latin typeface="Arial MT"/>
                <a:cs typeface="Arial MT"/>
              </a:rPr>
              <a:t> </a:t>
            </a:r>
            <a:r>
              <a:rPr sz="1700" spc="-5" dirty="0">
                <a:latin typeface="Arial MT"/>
                <a:cs typeface="Arial MT"/>
              </a:rPr>
              <a:t>airway, </a:t>
            </a:r>
            <a:r>
              <a:rPr sz="1700" dirty="0">
                <a:latin typeface="Arial MT"/>
                <a:cs typeface="Arial MT"/>
              </a:rPr>
              <a:t> the</a:t>
            </a:r>
            <a:r>
              <a:rPr sz="1700" spc="5" dirty="0">
                <a:latin typeface="Arial MT"/>
                <a:cs typeface="Arial MT"/>
              </a:rPr>
              <a:t> </a:t>
            </a:r>
            <a:r>
              <a:rPr sz="1700" spc="-5" dirty="0">
                <a:latin typeface="Arial MT"/>
                <a:cs typeface="Arial MT"/>
              </a:rPr>
              <a:t>color </a:t>
            </a:r>
            <a:r>
              <a:rPr sz="1700" dirty="0">
                <a:latin typeface="Arial MT"/>
                <a:cs typeface="Arial MT"/>
              </a:rPr>
              <a:t>of</a:t>
            </a:r>
            <a:r>
              <a:rPr sz="1700" spc="5" dirty="0">
                <a:latin typeface="Arial MT"/>
                <a:cs typeface="Arial MT"/>
              </a:rPr>
              <a:t> </a:t>
            </a:r>
            <a:r>
              <a:rPr sz="1700" dirty="0">
                <a:latin typeface="Arial MT"/>
                <a:cs typeface="Arial MT"/>
              </a:rPr>
              <a:t>the</a:t>
            </a:r>
            <a:r>
              <a:rPr sz="1700" spc="5" dirty="0">
                <a:latin typeface="Arial MT"/>
                <a:cs typeface="Arial MT"/>
              </a:rPr>
              <a:t> </a:t>
            </a:r>
            <a:r>
              <a:rPr sz="1700" spc="-5" dirty="0">
                <a:latin typeface="Arial MT"/>
                <a:cs typeface="Arial MT"/>
              </a:rPr>
              <a:t>indicator </a:t>
            </a:r>
            <a:r>
              <a:rPr sz="1700" dirty="0">
                <a:latin typeface="Arial MT"/>
                <a:cs typeface="Arial MT"/>
              </a:rPr>
              <a:t>changes </a:t>
            </a:r>
            <a:r>
              <a:rPr sz="1700" spc="-5" dirty="0">
                <a:latin typeface="Arial MT"/>
                <a:cs typeface="Arial MT"/>
              </a:rPr>
              <a:t>from </a:t>
            </a:r>
            <a:r>
              <a:rPr sz="1700" dirty="0">
                <a:latin typeface="Arial MT"/>
                <a:cs typeface="Arial MT"/>
              </a:rPr>
              <a:t>the</a:t>
            </a:r>
            <a:r>
              <a:rPr sz="1700" spc="5" dirty="0">
                <a:latin typeface="Arial MT"/>
                <a:cs typeface="Arial MT"/>
              </a:rPr>
              <a:t> </a:t>
            </a:r>
            <a:r>
              <a:rPr sz="1700" spc="-5" dirty="0">
                <a:latin typeface="Arial MT"/>
                <a:cs typeface="Arial MT"/>
              </a:rPr>
              <a:t>baseline </a:t>
            </a:r>
            <a:r>
              <a:rPr sz="1700" dirty="0">
                <a:latin typeface="Arial MT"/>
                <a:cs typeface="Arial MT"/>
              </a:rPr>
              <a:t> </a:t>
            </a:r>
            <a:r>
              <a:rPr sz="1700" spc="-5" dirty="0">
                <a:latin typeface="Arial MT"/>
                <a:cs typeface="Arial MT"/>
              </a:rPr>
              <a:t>“check” color (usually</a:t>
            </a:r>
            <a:r>
              <a:rPr sz="1700" spc="5" dirty="0">
                <a:latin typeface="Arial MT"/>
                <a:cs typeface="Arial MT"/>
              </a:rPr>
              <a:t> </a:t>
            </a:r>
            <a:r>
              <a:rPr sz="1700" spc="-5" dirty="0">
                <a:latin typeface="Arial MT"/>
                <a:cs typeface="Arial MT"/>
              </a:rPr>
              <a:t>purple</a:t>
            </a:r>
            <a:r>
              <a:rPr sz="1700" spc="5" dirty="0">
                <a:latin typeface="Arial MT"/>
                <a:cs typeface="Arial MT"/>
              </a:rPr>
              <a:t> </a:t>
            </a:r>
            <a:r>
              <a:rPr sz="1700" dirty="0">
                <a:latin typeface="Arial MT"/>
                <a:cs typeface="Arial MT"/>
              </a:rPr>
              <a:t>or</a:t>
            </a:r>
            <a:r>
              <a:rPr sz="1700" spc="-5" dirty="0">
                <a:latin typeface="Arial MT"/>
                <a:cs typeface="Arial MT"/>
              </a:rPr>
              <a:t> </a:t>
            </a:r>
            <a:r>
              <a:rPr sz="1700" dirty="0">
                <a:latin typeface="Arial MT"/>
                <a:cs typeface="Arial MT"/>
              </a:rPr>
              <a:t>a</a:t>
            </a:r>
            <a:r>
              <a:rPr sz="1700" spc="10" dirty="0">
                <a:latin typeface="Arial MT"/>
                <a:cs typeface="Arial MT"/>
              </a:rPr>
              <a:t> </a:t>
            </a:r>
            <a:r>
              <a:rPr sz="1700" spc="-5" dirty="0">
                <a:latin typeface="Arial MT"/>
                <a:cs typeface="Arial MT"/>
              </a:rPr>
              <a:t>specific</a:t>
            </a:r>
            <a:r>
              <a:rPr sz="1700" dirty="0">
                <a:latin typeface="Arial MT"/>
                <a:cs typeface="Arial MT"/>
              </a:rPr>
              <a:t> shade</a:t>
            </a:r>
            <a:r>
              <a:rPr sz="1700" spc="10" dirty="0">
                <a:latin typeface="Arial MT"/>
                <a:cs typeface="Arial MT"/>
              </a:rPr>
              <a:t> </a:t>
            </a:r>
            <a:r>
              <a:rPr sz="1700" dirty="0">
                <a:latin typeface="Arial MT"/>
                <a:cs typeface="Arial MT"/>
              </a:rPr>
              <a:t>of </a:t>
            </a:r>
            <a:r>
              <a:rPr sz="1700" spc="5" dirty="0">
                <a:latin typeface="Arial MT"/>
                <a:cs typeface="Arial MT"/>
              </a:rPr>
              <a:t> </a:t>
            </a:r>
            <a:r>
              <a:rPr sz="1700" spc="-5" dirty="0">
                <a:latin typeface="Arial MT"/>
                <a:cs typeface="Arial MT"/>
              </a:rPr>
              <a:t>blue) </a:t>
            </a:r>
            <a:r>
              <a:rPr sz="1700" dirty="0">
                <a:latin typeface="Arial MT"/>
                <a:cs typeface="Arial MT"/>
              </a:rPr>
              <a:t>to</a:t>
            </a:r>
            <a:r>
              <a:rPr sz="1700" spc="10" dirty="0">
                <a:latin typeface="Arial MT"/>
                <a:cs typeface="Arial MT"/>
              </a:rPr>
              <a:t> </a:t>
            </a:r>
            <a:r>
              <a:rPr sz="1700" dirty="0">
                <a:latin typeface="Arial MT"/>
                <a:cs typeface="Arial MT"/>
              </a:rPr>
              <a:t>a</a:t>
            </a:r>
            <a:r>
              <a:rPr sz="1700" spc="10" dirty="0">
                <a:latin typeface="Arial MT"/>
                <a:cs typeface="Arial MT"/>
              </a:rPr>
              <a:t> </a:t>
            </a:r>
            <a:r>
              <a:rPr sz="1700" spc="-5" dirty="0">
                <a:latin typeface="Arial MT"/>
                <a:cs typeface="Arial MT"/>
              </a:rPr>
              <a:t>numbered</a:t>
            </a:r>
            <a:r>
              <a:rPr sz="1700" spc="10" dirty="0">
                <a:latin typeface="Arial MT"/>
                <a:cs typeface="Arial MT"/>
              </a:rPr>
              <a:t> </a:t>
            </a:r>
            <a:r>
              <a:rPr sz="1700" dirty="0">
                <a:latin typeface="Arial MT"/>
                <a:cs typeface="Arial MT"/>
              </a:rPr>
              <a:t>or </a:t>
            </a:r>
            <a:r>
              <a:rPr sz="1700" spc="-5" dirty="0">
                <a:latin typeface="Arial MT"/>
                <a:cs typeface="Arial MT"/>
              </a:rPr>
              <a:t>lettered</a:t>
            </a:r>
            <a:r>
              <a:rPr sz="1700" spc="10" dirty="0">
                <a:latin typeface="Arial MT"/>
                <a:cs typeface="Arial MT"/>
              </a:rPr>
              <a:t> </a:t>
            </a:r>
            <a:r>
              <a:rPr sz="1700" spc="-5" dirty="0">
                <a:latin typeface="Arial MT"/>
                <a:cs typeface="Arial MT"/>
              </a:rPr>
              <a:t>color range</a:t>
            </a:r>
            <a:r>
              <a:rPr sz="1700" spc="10" dirty="0">
                <a:latin typeface="Arial MT"/>
                <a:cs typeface="Arial MT"/>
              </a:rPr>
              <a:t> </a:t>
            </a:r>
            <a:r>
              <a:rPr sz="1700" spc="-5" dirty="0">
                <a:latin typeface="Arial MT"/>
                <a:cs typeface="Arial MT"/>
              </a:rPr>
              <a:t>(usually </a:t>
            </a:r>
            <a:r>
              <a:rPr sz="1700" dirty="0">
                <a:latin typeface="Arial MT"/>
                <a:cs typeface="Arial MT"/>
              </a:rPr>
              <a:t> </a:t>
            </a:r>
            <a:r>
              <a:rPr sz="1700" spc="-5" dirty="0">
                <a:latin typeface="Arial MT"/>
                <a:cs typeface="Arial MT"/>
              </a:rPr>
              <a:t>yellow) in</a:t>
            </a:r>
            <a:r>
              <a:rPr sz="1700" spc="10" dirty="0">
                <a:latin typeface="Arial MT"/>
                <a:cs typeface="Arial MT"/>
              </a:rPr>
              <a:t> </a:t>
            </a:r>
            <a:r>
              <a:rPr sz="1700" spc="-5" dirty="0">
                <a:latin typeface="Arial MT"/>
                <a:cs typeface="Arial MT"/>
              </a:rPr>
              <a:t>response</a:t>
            </a:r>
            <a:r>
              <a:rPr sz="1700" spc="5" dirty="0">
                <a:latin typeface="Arial MT"/>
                <a:cs typeface="Arial MT"/>
              </a:rPr>
              <a:t> </a:t>
            </a:r>
            <a:r>
              <a:rPr sz="1700" dirty="0">
                <a:latin typeface="Arial MT"/>
                <a:cs typeface="Arial MT"/>
              </a:rPr>
              <a:t>to</a:t>
            </a:r>
            <a:r>
              <a:rPr sz="1700" spc="10" dirty="0">
                <a:latin typeface="Arial MT"/>
                <a:cs typeface="Arial MT"/>
              </a:rPr>
              <a:t> </a:t>
            </a:r>
            <a:r>
              <a:rPr sz="1700" spc="-5" dirty="0">
                <a:latin typeface="Arial MT"/>
                <a:cs typeface="Arial MT"/>
              </a:rPr>
              <a:t>elevated</a:t>
            </a:r>
            <a:r>
              <a:rPr sz="1700" spc="5" dirty="0">
                <a:latin typeface="Arial MT"/>
                <a:cs typeface="Arial MT"/>
              </a:rPr>
              <a:t> </a:t>
            </a:r>
            <a:r>
              <a:rPr sz="1700" spc="-5" dirty="0">
                <a:latin typeface="Arial MT"/>
                <a:cs typeface="Arial MT"/>
              </a:rPr>
              <a:t>carbon</a:t>
            </a:r>
            <a:r>
              <a:rPr sz="1700" spc="10" dirty="0">
                <a:latin typeface="Arial MT"/>
                <a:cs typeface="Arial MT"/>
              </a:rPr>
              <a:t> </a:t>
            </a:r>
            <a:r>
              <a:rPr sz="1700" spc="-5" dirty="0">
                <a:latin typeface="Arial MT"/>
                <a:cs typeface="Arial MT"/>
              </a:rPr>
              <a:t>dioxide</a:t>
            </a:r>
            <a:endParaRPr sz="1700">
              <a:latin typeface="Arial MT"/>
              <a:cs typeface="Arial MT"/>
            </a:endParaRPr>
          </a:p>
        </p:txBody>
      </p:sp>
      <p:sp>
        <p:nvSpPr>
          <p:cNvPr id="5" name="object 5"/>
          <p:cNvSpPr txBox="1"/>
          <p:nvPr/>
        </p:nvSpPr>
        <p:spPr>
          <a:xfrm>
            <a:off x="6352850" y="3324859"/>
            <a:ext cx="1497330" cy="299720"/>
          </a:xfrm>
          <a:prstGeom prst="rect">
            <a:avLst/>
          </a:prstGeom>
        </p:spPr>
        <p:txBody>
          <a:bodyPr vert="horz" wrap="square" lIns="0" tIns="12700" rIns="0" bIns="0" rtlCol="0">
            <a:spAutoFit/>
          </a:bodyPr>
          <a:lstStyle/>
          <a:p>
            <a:pPr marL="12700">
              <a:lnSpc>
                <a:spcPct val="100000"/>
              </a:lnSpc>
              <a:spcBef>
                <a:spcPts val="100"/>
              </a:spcBef>
            </a:pPr>
            <a:r>
              <a:rPr sz="1700" spc="-5" dirty="0">
                <a:latin typeface="Arial MT"/>
                <a:cs typeface="Arial MT"/>
              </a:rPr>
              <a:t>concentrations</a:t>
            </a:r>
            <a:r>
              <a:rPr sz="1800" spc="-5" dirty="0">
                <a:latin typeface="Arial MT"/>
                <a:cs typeface="Arial MT"/>
              </a:rPr>
              <a:t>.</a:t>
            </a:r>
            <a:endParaRPr sz="1800">
              <a:latin typeface="Arial MT"/>
              <a:cs typeface="Arial MT"/>
            </a:endParaRPr>
          </a:p>
        </p:txBody>
      </p:sp>
      <p:sp>
        <p:nvSpPr>
          <p:cNvPr id="6" name="object 6"/>
          <p:cNvSpPr txBox="1"/>
          <p:nvPr/>
        </p:nvSpPr>
        <p:spPr>
          <a:xfrm>
            <a:off x="6352850" y="3846576"/>
            <a:ext cx="5092065" cy="1579880"/>
          </a:xfrm>
          <a:prstGeom prst="rect">
            <a:avLst/>
          </a:prstGeom>
        </p:spPr>
        <p:txBody>
          <a:bodyPr vert="horz" wrap="square" lIns="0" tIns="12700" rIns="0" bIns="0" rtlCol="0">
            <a:spAutoFit/>
          </a:bodyPr>
          <a:lstStyle/>
          <a:p>
            <a:pPr marL="12700" marR="5080">
              <a:lnSpc>
                <a:spcPct val="100000"/>
              </a:lnSpc>
              <a:spcBef>
                <a:spcPts val="100"/>
              </a:spcBef>
            </a:pPr>
            <a:r>
              <a:rPr sz="1700" b="1" spc="-5" dirty="0">
                <a:solidFill>
                  <a:srgbClr val="921728"/>
                </a:solidFill>
                <a:latin typeface="Arial"/>
                <a:cs typeface="Arial"/>
              </a:rPr>
              <a:t>STEP</a:t>
            </a:r>
            <a:r>
              <a:rPr sz="1700" b="1" dirty="0">
                <a:solidFill>
                  <a:srgbClr val="921728"/>
                </a:solidFill>
                <a:latin typeface="Arial"/>
                <a:cs typeface="Arial"/>
              </a:rPr>
              <a:t> 6 </a:t>
            </a:r>
            <a:r>
              <a:rPr sz="1700" b="1" spc="-5" dirty="0">
                <a:solidFill>
                  <a:srgbClr val="921728"/>
                </a:solidFill>
                <a:latin typeface="Arial"/>
                <a:cs typeface="Arial"/>
              </a:rPr>
              <a:t>NOTE: </a:t>
            </a:r>
            <a:r>
              <a:rPr sz="1700" spc="-5" dirty="0">
                <a:latin typeface="Arial MT"/>
                <a:cs typeface="Arial MT"/>
              </a:rPr>
              <a:t>When</a:t>
            </a:r>
            <a:r>
              <a:rPr sz="1700" dirty="0">
                <a:latin typeface="Arial MT"/>
                <a:cs typeface="Arial MT"/>
              </a:rPr>
              <a:t> the detector</a:t>
            </a:r>
            <a:r>
              <a:rPr sz="1700" spc="-10" dirty="0">
                <a:latin typeface="Arial MT"/>
                <a:cs typeface="Arial MT"/>
              </a:rPr>
              <a:t> </a:t>
            </a:r>
            <a:r>
              <a:rPr sz="1700" spc="-5" dirty="0">
                <a:latin typeface="Arial MT"/>
                <a:cs typeface="Arial MT"/>
              </a:rPr>
              <a:t>is </a:t>
            </a:r>
            <a:r>
              <a:rPr sz="1700" dirty="0">
                <a:latin typeface="Arial MT"/>
                <a:cs typeface="Arial MT"/>
              </a:rPr>
              <a:t>attached to an </a:t>
            </a:r>
            <a:r>
              <a:rPr sz="1700" spc="5" dirty="0">
                <a:latin typeface="Arial MT"/>
                <a:cs typeface="Arial MT"/>
              </a:rPr>
              <a:t> </a:t>
            </a:r>
            <a:r>
              <a:rPr sz="1700" spc="-5" dirty="0">
                <a:latin typeface="Arial MT"/>
                <a:cs typeface="Arial MT"/>
              </a:rPr>
              <a:t>incorrectly positioned</a:t>
            </a:r>
            <a:r>
              <a:rPr sz="1700" spc="5" dirty="0">
                <a:latin typeface="Arial MT"/>
                <a:cs typeface="Arial MT"/>
              </a:rPr>
              <a:t> </a:t>
            </a:r>
            <a:r>
              <a:rPr sz="1700" spc="-5" dirty="0">
                <a:latin typeface="Arial MT"/>
                <a:cs typeface="Arial MT"/>
              </a:rPr>
              <a:t>airway</a:t>
            </a:r>
            <a:r>
              <a:rPr sz="1700" dirty="0">
                <a:latin typeface="Arial MT"/>
                <a:cs typeface="Arial MT"/>
              </a:rPr>
              <a:t> </a:t>
            </a:r>
            <a:r>
              <a:rPr sz="1700" spc="-5" dirty="0">
                <a:latin typeface="Arial MT"/>
                <a:cs typeface="Arial MT"/>
              </a:rPr>
              <a:t>(in</a:t>
            </a:r>
            <a:r>
              <a:rPr sz="1700" spc="5" dirty="0">
                <a:latin typeface="Arial MT"/>
                <a:cs typeface="Arial MT"/>
              </a:rPr>
              <a:t> </a:t>
            </a:r>
            <a:r>
              <a:rPr sz="1700" dirty="0">
                <a:latin typeface="Arial MT"/>
                <a:cs typeface="Arial MT"/>
              </a:rPr>
              <a:t>the</a:t>
            </a:r>
            <a:r>
              <a:rPr sz="1700" spc="5" dirty="0">
                <a:latin typeface="Arial MT"/>
                <a:cs typeface="Arial MT"/>
              </a:rPr>
              <a:t> </a:t>
            </a:r>
            <a:r>
              <a:rPr sz="1700" dirty="0">
                <a:latin typeface="Arial MT"/>
                <a:cs typeface="Arial MT"/>
              </a:rPr>
              <a:t>esophagus,</a:t>
            </a:r>
            <a:r>
              <a:rPr sz="1700" spc="5" dirty="0">
                <a:latin typeface="Arial MT"/>
                <a:cs typeface="Arial MT"/>
              </a:rPr>
              <a:t> </a:t>
            </a:r>
            <a:r>
              <a:rPr sz="1700" dirty="0">
                <a:latin typeface="Arial MT"/>
                <a:cs typeface="Arial MT"/>
              </a:rPr>
              <a:t>for </a:t>
            </a:r>
            <a:r>
              <a:rPr sz="1700" spc="5" dirty="0">
                <a:latin typeface="Arial MT"/>
                <a:cs typeface="Arial MT"/>
              </a:rPr>
              <a:t> </a:t>
            </a:r>
            <a:r>
              <a:rPr sz="1700" spc="-5" dirty="0">
                <a:latin typeface="Arial MT"/>
                <a:cs typeface="Arial MT"/>
              </a:rPr>
              <a:t>example),</a:t>
            </a:r>
            <a:r>
              <a:rPr sz="1700" dirty="0">
                <a:latin typeface="Arial MT"/>
                <a:cs typeface="Arial MT"/>
              </a:rPr>
              <a:t> the</a:t>
            </a:r>
            <a:r>
              <a:rPr sz="1700" spc="5" dirty="0">
                <a:latin typeface="Arial MT"/>
                <a:cs typeface="Arial MT"/>
              </a:rPr>
              <a:t> </a:t>
            </a:r>
            <a:r>
              <a:rPr sz="1700" spc="-5" dirty="0">
                <a:latin typeface="Arial MT"/>
                <a:cs typeface="Arial MT"/>
              </a:rPr>
              <a:t>color </a:t>
            </a:r>
            <a:r>
              <a:rPr sz="1700" dirty="0">
                <a:latin typeface="Arial MT"/>
                <a:cs typeface="Arial MT"/>
              </a:rPr>
              <a:t>of</a:t>
            </a:r>
            <a:r>
              <a:rPr sz="1700" spc="5" dirty="0">
                <a:latin typeface="Arial MT"/>
                <a:cs typeface="Arial MT"/>
              </a:rPr>
              <a:t> </a:t>
            </a:r>
            <a:r>
              <a:rPr sz="1700" dirty="0">
                <a:latin typeface="Arial MT"/>
                <a:cs typeface="Arial MT"/>
              </a:rPr>
              <a:t>the </a:t>
            </a:r>
            <a:r>
              <a:rPr sz="1700" spc="-5" dirty="0">
                <a:latin typeface="Arial MT"/>
                <a:cs typeface="Arial MT"/>
              </a:rPr>
              <a:t>indicator will</a:t>
            </a:r>
            <a:r>
              <a:rPr sz="1700" dirty="0">
                <a:latin typeface="Arial MT"/>
                <a:cs typeface="Arial MT"/>
              </a:rPr>
              <a:t> not</a:t>
            </a:r>
            <a:r>
              <a:rPr sz="1700" spc="5" dirty="0">
                <a:latin typeface="Arial MT"/>
                <a:cs typeface="Arial MT"/>
              </a:rPr>
              <a:t> </a:t>
            </a:r>
            <a:r>
              <a:rPr sz="1700" dirty="0">
                <a:latin typeface="Arial MT"/>
                <a:cs typeface="Arial MT"/>
              </a:rPr>
              <a:t>change</a:t>
            </a:r>
            <a:r>
              <a:rPr sz="1700" spc="5" dirty="0">
                <a:latin typeface="Arial MT"/>
                <a:cs typeface="Arial MT"/>
              </a:rPr>
              <a:t> </a:t>
            </a:r>
            <a:r>
              <a:rPr sz="1700" dirty="0">
                <a:latin typeface="Arial MT"/>
                <a:cs typeface="Arial MT"/>
              </a:rPr>
              <a:t>or </a:t>
            </a:r>
            <a:r>
              <a:rPr sz="1700" spc="-459" dirty="0">
                <a:latin typeface="Arial MT"/>
                <a:cs typeface="Arial MT"/>
              </a:rPr>
              <a:t> </a:t>
            </a:r>
            <a:r>
              <a:rPr sz="1700" spc="-5" dirty="0">
                <a:latin typeface="Arial MT"/>
                <a:cs typeface="Arial MT"/>
              </a:rPr>
              <a:t>there</a:t>
            </a:r>
            <a:r>
              <a:rPr sz="1700" spc="5" dirty="0">
                <a:latin typeface="Arial MT"/>
                <a:cs typeface="Arial MT"/>
              </a:rPr>
              <a:t> </a:t>
            </a:r>
            <a:r>
              <a:rPr sz="1700" spc="-5" dirty="0">
                <a:latin typeface="Arial MT"/>
                <a:cs typeface="Arial MT"/>
              </a:rPr>
              <a:t>will</a:t>
            </a:r>
            <a:r>
              <a:rPr sz="1700" dirty="0">
                <a:latin typeface="Arial MT"/>
                <a:cs typeface="Arial MT"/>
              </a:rPr>
              <a:t> be</a:t>
            </a:r>
            <a:r>
              <a:rPr sz="1700" spc="10" dirty="0">
                <a:latin typeface="Arial MT"/>
                <a:cs typeface="Arial MT"/>
              </a:rPr>
              <a:t> </a:t>
            </a:r>
            <a:r>
              <a:rPr sz="1700" dirty="0">
                <a:latin typeface="Arial MT"/>
                <a:cs typeface="Arial MT"/>
              </a:rPr>
              <a:t>an</a:t>
            </a:r>
            <a:r>
              <a:rPr sz="1700" spc="5" dirty="0">
                <a:latin typeface="Arial MT"/>
                <a:cs typeface="Arial MT"/>
              </a:rPr>
              <a:t> </a:t>
            </a:r>
            <a:r>
              <a:rPr sz="1700" spc="-5" dirty="0">
                <a:latin typeface="Arial MT"/>
                <a:cs typeface="Arial MT"/>
              </a:rPr>
              <a:t>inadequate</a:t>
            </a:r>
            <a:r>
              <a:rPr sz="1700" spc="10" dirty="0">
                <a:latin typeface="Arial MT"/>
                <a:cs typeface="Arial MT"/>
              </a:rPr>
              <a:t> </a:t>
            </a:r>
            <a:r>
              <a:rPr sz="1700" spc="-5" dirty="0">
                <a:latin typeface="Arial MT"/>
                <a:cs typeface="Arial MT"/>
              </a:rPr>
              <a:t>color </a:t>
            </a:r>
            <a:r>
              <a:rPr sz="1700" dirty="0">
                <a:latin typeface="Arial MT"/>
                <a:cs typeface="Arial MT"/>
              </a:rPr>
              <a:t>change.</a:t>
            </a:r>
            <a:r>
              <a:rPr sz="1700" spc="5" dirty="0">
                <a:latin typeface="Arial MT"/>
                <a:cs typeface="Arial MT"/>
              </a:rPr>
              <a:t> </a:t>
            </a:r>
            <a:r>
              <a:rPr sz="1700" dirty="0">
                <a:latin typeface="Arial MT"/>
                <a:cs typeface="Arial MT"/>
              </a:rPr>
              <a:t>In</a:t>
            </a:r>
            <a:r>
              <a:rPr sz="1700" spc="10" dirty="0">
                <a:latin typeface="Arial MT"/>
                <a:cs typeface="Arial MT"/>
              </a:rPr>
              <a:t> </a:t>
            </a:r>
            <a:r>
              <a:rPr sz="1700" spc="-5" dirty="0">
                <a:latin typeface="Arial MT"/>
                <a:cs typeface="Arial MT"/>
              </a:rPr>
              <a:t>devices </a:t>
            </a:r>
            <a:r>
              <a:rPr sz="1700" dirty="0">
                <a:latin typeface="Arial MT"/>
                <a:cs typeface="Arial MT"/>
              </a:rPr>
              <a:t> </a:t>
            </a:r>
            <a:r>
              <a:rPr sz="1700" spc="-5" dirty="0">
                <a:latin typeface="Arial MT"/>
                <a:cs typeface="Arial MT"/>
              </a:rPr>
              <a:t>with</a:t>
            </a:r>
            <a:r>
              <a:rPr sz="1700" spc="5" dirty="0">
                <a:latin typeface="Arial MT"/>
                <a:cs typeface="Arial MT"/>
              </a:rPr>
              <a:t> </a:t>
            </a:r>
            <a:r>
              <a:rPr sz="1700" dirty="0">
                <a:latin typeface="Arial MT"/>
                <a:cs typeface="Arial MT"/>
              </a:rPr>
              <a:t>a</a:t>
            </a:r>
            <a:r>
              <a:rPr sz="1700" spc="5" dirty="0">
                <a:latin typeface="Arial MT"/>
                <a:cs typeface="Arial MT"/>
              </a:rPr>
              <a:t> </a:t>
            </a:r>
            <a:r>
              <a:rPr sz="1700" spc="-5" dirty="0">
                <a:latin typeface="Arial MT"/>
                <a:cs typeface="Arial MT"/>
              </a:rPr>
              <a:t>pull</a:t>
            </a:r>
            <a:r>
              <a:rPr sz="1700" dirty="0">
                <a:latin typeface="Arial MT"/>
                <a:cs typeface="Arial MT"/>
              </a:rPr>
              <a:t> tab,</a:t>
            </a:r>
            <a:r>
              <a:rPr sz="1700" spc="5" dirty="0">
                <a:latin typeface="Arial MT"/>
                <a:cs typeface="Arial MT"/>
              </a:rPr>
              <a:t> </a:t>
            </a:r>
            <a:r>
              <a:rPr sz="1700" dirty="0">
                <a:latin typeface="Arial MT"/>
                <a:cs typeface="Arial MT"/>
              </a:rPr>
              <a:t>a</a:t>
            </a:r>
            <a:r>
              <a:rPr sz="1700" spc="5" dirty="0">
                <a:latin typeface="Arial MT"/>
                <a:cs typeface="Arial MT"/>
              </a:rPr>
              <a:t> </a:t>
            </a:r>
            <a:r>
              <a:rPr sz="1700" spc="-5" dirty="0">
                <a:latin typeface="Arial MT"/>
                <a:cs typeface="Arial MT"/>
              </a:rPr>
              <a:t>green</a:t>
            </a:r>
            <a:r>
              <a:rPr sz="1700" spc="5" dirty="0">
                <a:latin typeface="Arial MT"/>
                <a:cs typeface="Arial MT"/>
              </a:rPr>
              <a:t> </a:t>
            </a:r>
            <a:r>
              <a:rPr sz="1700" dirty="0">
                <a:latin typeface="Arial MT"/>
                <a:cs typeface="Arial MT"/>
              </a:rPr>
              <a:t>or</a:t>
            </a:r>
            <a:r>
              <a:rPr sz="1700" spc="-5" dirty="0">
                <a:latin typeface="Arial MT"/>
                <a:cs typeface="Arial MT"/>
              </a:rPr>
              <a:t> yellow/green</a:t>
            </a:r>
            <a:r>
              <a:rPr sz="1700" spc="5" dirty="0">
                <a:latin typeface="Arial MT"/>
                <a:cs typeface="Arial MT"/>
              </a:rPr>
              <a:t> </a:t>
            </a:r>
            <a:r>
              <a:rPr sz="1700" spc="-5" dirty="0">
                <a:latin typeface="Arial MT"/>
                <a:cs typeface="Arial MT"/>
              </a:rPr>
              <a:t>color </a:t>
            </a:r>
            <a:r>
              <a:rPr sz="1700" dirty="0">
                <a:latin typeface="Arial MT"/>
                <a:cs typeface="Arial MT"/>
              </a:rPr>
              <a:t>change </a:t>
            </a:r>
            <a:r>
              <a:rPr sz="1700" spc="5" dirty="0">
                <a:latin typeface="Arial MT"/>
                <a:cs typeface="Arial MT"/>
              </a:rPr>
              <a:t> </a:t>
            </a:r>
            <a:r>
              <a:rPr sz="1700" spc="-5" dirty="0">
                <a:latin typeface="Arial MT"/>
                <a:cs typeface="Arial MT"/>
              </a:rPr>
              <a:t>indicates</a:t>
            </a:r>
            <a:r>
              <a:rPr sz="1700" dirty="0">
                <a:latin typeface="Arial MT"/>
                <a:cs typeface="Arial MT"/>
              </a:rPr>
              <a:t> </a:t>
            </a:r>
            <a:r>
              <a:rPr sz="1700" spc="-5" dirty="0">
                <a:latin typeface="Arial MT"/>
                <a:cs typeface="Arial MT"/>
              </a:rPr>
              <a:t>low</a:t>
            </a:r>
            <a:r>
              <a:rPr sz="1700" dirty="0">
                <a:latin typeface="Arial MT"/>
                <a:cs typeface="Arial MT"/>
              </a:rPr>
              <a:t> </a:t>
            </a:r>
            <a:r>
              <a:rPr sz="1700" spc="-5" dirty="0">
                <a:latin typeface="Arial MT"/>
                <a:cs typeface="Arial MT"/>
              </a:rPr>
              <a:t>levels</a:t>
            </a:r>
            <a:r>
              <a:rPr sz="1700" dirty="0">
                <a:latin typeface="Arial MT"/>
                <a:cs typeface="Arial MT"/>
              </a:rPr>
              <a:t> of</a:t>
            </a:r>
            <a:r>
              <a:rPr sz="1700" spc="5" dirty="0">
                <a:latin typeface="Arial MT"/>
                <a:cs typeface="Arial MT"/>
              </a:rPr>
              <a:t> </a:t>
            </a:r>
            <a:r>
              <a:rPr sz="1700" spc="-5" dirty="0">
                <a:latin typeface="Arial MT"/>
                <a:cs typeface="Arial MT"/>
              </a:rPr>
              <a:t>exhaled</a:t>
            </a:r>
            <a:r>
              <a:rPr sz="1700" spc="5" dirty="0">
                <a:latin typeface="Arial MT"/>
                <a:cs typeface="Arial MT"/>
              </a:rPr>
              <a:t> </a:t>
            </a:r>
            <a:r>
              <a:rPr sz="1700" spc="-5" dirty="0">
                <a:latin typeface="Arial MT"/>
                <a:cs typeface="Arial MT"/>
              </a:rPr>
              <a:t>CO2.</a:t>
            </a:r>
            <a:endParaRPr sz="1700">
              <a:latin typeface="Arial MT"/>
              <a:cs typeface="Arial MT"/>
            </a:endParaRPr>
          </a:p>
        </p:txBody>
      </p:sp>
      <p:grpSp>
        <p:nvGrpSpPr>
          <p:cNvPr id="7" name="object 7"/>
          <p:cNvGrpSpPr/>
          <p:nvPr/>
        </p:nvGrpSpPr>
        <p:grpSpPr>
          <a:xfrm>
            <a:off x="6201115" y="5493463"/>
            <a:ext cx="5663565" cy="885190"/>
            <a:chOff x="6201115" y="5493463"/>
            <a:chExt cx="5663565" cy="885190"/>
          </a:xfrm>
        </p:grpSpPr>
        <p:sp>
          <p:nvSpPr>
            <p:cNvPr id="8" name="object 8"/>
            <p:cNvSpPr/>
            <p:nvPr/>
          </p:nvSpPr>
          <p:spPr>
            <a:xfrm>
              <a:off x="6210640" y="5502988"/>
              <a:ext cx="5644515" cy="866140"/>
            </a:xfrm>
            <a:custGeom>
              <a:avLst/>
              <a:gdLst/>
              <a:ahLst/>
              <a:cxnLst/>
              <a:rect l="l" t="t" r="r" b="b"/>
              <a:pathLst>
                <a:path w="5644515" h="866139">
                  <a:moveTo>
                    <a:pt x="5499783" y="0"/>
                  </a:moveTo>
                  <a:lnTo>
                    <a:pt x="144268" y="0"/>
                  </a:lnTo>
                  <a:lnTo>
                    <a:pt x="98668" y="7354"/>
                  </a:lnTo>
                  <a:lnTo>
                    <a:pt x="59065" y="27835"/>
                  </a:lnTo>
                  <a:lnTo>
                    <a:pt x="27835" y="59065"/>
                  </a:lnTo>
                  <a:lnTo>
                    <a:pt x="7354" y="98668"/>
                  </a:lnTo>
                  <a:lnTo>
                    <a:pt x="0" y="144268"/>
                  </a:lnTo>
                  <a:lnTo>
                    <a:pt x="0" y="721327"/>
                  </a:lnTo>
                  <a:lnTo>
                    <a:pt x="7354" y="766927"/>
                  </a:lnTo>
                  <a:lnTo>
                    <a:pt x="27835" y="806530"/>
                  </a:lnTo>
                  <a:lnTo>
                    <a:pt x="59065" y="837759"/>
                  </a:lnTo>
                  <a:lnTo>
                    <a:pt x="98668" y="858240"/>
                  </a:lnTo>
                  <a:lnTo>
                    <a:pt x="144268" y="865595"/>
                  </a:lnTo>
                  <a:lnTo>
                    <a:pt x="5499783" y="865595"/>
                  </a:lnTo>
                  <a:lnTo>
                    <a:pt x="5545383" y="858240"/>
                  </a:lnTo>
                  <a:lnTo>
                    <a:pt x="5584986" y="837759"/>
                  </a:lnTo>
                  <a:lnTo>
                    <a:pt x="5616216" y="806530"/>
                  </a:lnTo>
                  <a:lnTo>
                    <a:pt x="5636696" y="766927"/>
                  </a:lnTo>
                  <a:lnTo>
                    <a:pt x="5644051" y="721327"/>
                  </a:lnTo>
                  <a:lnTo>
                    <a:pt x="5644051" y="144268"/>
                  </a:lnTo>
                  <a:lnTo>
                    <a:pt x="5636696" y="98668"/>
                  </a:lnTo>
                  <a:lnTo>
                    <a:pt x="5616216" y="59065"/>
                  </a:lnTo>
                  <a:lnTo>
                    <a:pt x="5584986" y="27835"/>
                  </a:lnTo>
                  <a:lnTo>
                    <a:pt x="5545383" y="7354"/>
                  </a:lnTo>
                  <a:lnTo>
                    <a:pt x="5499783" y="0"/>
                  </a:lnTo>
                  <a:close/>
                </a:path>
              </a:pathLst>
            </a:custGeom>
            <a:solidFill>
              <a:srgbClr val="FFF4D2"/>
            </a:solidFill>
          </p:spPr>
          <p:txBody>
            <a:bodyPr wrap="square" lIns="0" tIns="0" rIns="0" bIns="0" rtlCol="0"/>
            <a:lstStyle/>
            <a:p>
              <a:endParaRPr/>
            </a:p>
          </p:txBody>
        </p:sp>
        <p:sp>
          <p:nvSpPr>
            <p:cNvPr id="9" name="object 9"/>
            <p:cNvSpPr/>
            <p:nvPr/>
          </p:nvSpPr>
          <p:spPr>
            <a:xfrm>
              <a:off x="6210640" y="5502988"/>
              <a:ext cx="5644515" cy="866140"/>
            </a:xfrm>
            <a:custGeom>
              <a:avLst/>
              <a:gdLst/>
              <a:ahLst/>
              <a:cxnLst/>
              <a:rect l="l" t="t" r="r" b="b"/>
              <a:pathLst>
                <a:path w="5644515" h="866139">
                  <a:moveTo>
                    <a:pt x="0" y="144267"/>
                  </a:moveTo>
                  <a:lnTo>
                    <a:pt x="7354" y="98668"/>
                  </a:lnTo>
                  <a:lnTo>
                    <a:pt x="27835" y="59065"/>
                  </a:lnTo>
                  <a:lnTo>
                    <a:pt x="59065" y="27835"/>
                  </a:lnTo>
                  <a:lnTo>
                    <a:pt x="98667" y="7354"/>
                  </a:lnTo>
                  <a:lnTo>
                    <a:pt x="144267" y="0"/>
                  </a:lnTo>
                  <a:lnTo>
                    <a:pt x="5499783" y="0"/>
                  </a:lnTo>
                  <a:lnTo>
                    <a:pt x="5545382" y="7354"/>
                  </a:lnTo>
                  <a:lnTo>
                    <a:pt x="5584985" y="27835"/>
                  </a:lnTo>
                  <a:lnTo>
                    <a:pt x="5616215" y="59065"/>
                  </a:lnTo>
                  <a:lnTo>
                    <a:pt x="5636696" y="98668"/>
                  </a:lnTo>
                  <a:lnTo>
                    <a:pt x="5644051" y="144267"/>
                  </a:lnTo>
                  <a:lnTo>
                    <a:pt x="5644051" y="721327"/>
                  </a:lnTo>
                  <a:lnTo>
                    <a:pt x="5636696" y="766926"/>
                  </a:lnTo>
                  <a:lnTo>
                    <a:pt x="5616215" y="806529"/>
                  </a:lnTo>
                  <a:lnTo>
                    <a:pt x="5584985" y="837759"/>
                  </a:lnTo>
                  <a:lnTo>
                    <a:pt x="5545382" y="858240"/>
                  </a:lnTo>
                  <a:lnTo>
                    <a:pt x="5499783" y="865595"/>
                  </a:lnTo>
                  <a:lnTo>
                    <a:pt x="144267" y="865595"/>
                  </a:lnTo>
                  <a:lnTo>
                    <a:pt x="98667" y="858240"/>
                  </a:lnTo>
                  <a:lnTo>
                    <a:pt x="59065" y="837759"/>
                  </a:lnTo>
                  <a:lnTo>
                    <a:pt x="27835" y="806529"/>
                  </a:lnTo>
                  <a:lnTo>
                    <a:pt x="7354" y="766926"/>
                  </a:lnTo>
                  <a:lnTo>
                    <a:pt x="0" y="721327"/>
                  </a:lnTo>
                  <a:lnTo>
                    <a:pt x="0" y="144267"/>
                  </a:lnTo>
                  <a:close/>
                </a:path>
              </a:pathLst>
            </a:custGeom>
            <a:ln w="19050">
              <a:solidFill>
                <a:srgbClr val="BC8642"/>
              </a:solidFill>
            </a:ln>
          </p:spPr>
          <p:txBody>
            <a:bodyPr wrap="square" lIns="0" tIns="0" rIns="0" bIns="0" rtlCol="0"/>
            <a:lstStyle/>
            <a:p>
              <a:endParaRPr/>
            </a:p>
          </p:txBody>
        </p:sp>
      </p:grpSp>
      <p:sp>
        <p:nvSpPr>
          <p:cNvPr id="10" name="object 10"/>
          <p:cNvSpPr txBox="1"/>
          <p:nvPr/>
        </p:nvSpPr>
        <p:spPr>
          <a:xfrm>
            <a:off x="6999802" y="5659628"/>
            <a:ext cx="4699000" cy="538480"/>
          </a:xfrm>
          <a:prstGeom prst="rect">
            <a:avLst/>
          </a:prstGeom>
        </p:spPr>
        <p:txBody>
          <a:bodyPr vert="horz" wrap="square" lIns="0" tIns="46355" rIns="0" bIns="0" rtlCol="0">
            <a:spAutoFit/>
          </a:bodyPr>
          <a:lstStyle/>
          <a:p>
            <a:pPr marL="12700" marR="5080">
              <a:lnSpc>
                <a:spcPts val="1920"/>
              </a:lnSpc>
              <a:spcBef>
                <a:spcPts val="365"/>
              </a:spcBef>
            </a:pPr>
            <a:r>
              <a:rPr sz="1800" b="1" spc="-5" dirty="0">
                <a:solidFill>
                  <a:srgbClr val="921728"/>
                </a:solidFill>
                <a:latin typeface="Arial"/>
                <a:cs typeface="Arial"/>
              </a:rPr>
              <a:t>STEP</a:t>
            </a:r>
            <a:r>
              <a:rPr sz="1800" b="1" spc="-10" dirty="0">
                <a:solidFill>
                  <a:srgbClr val="921728"/>
                </a:solidFill>
                <a:latin typeface="Arial"/>
                <a:cs typeface="Arial"/>
              </a:rPr>
              <a:t> </a:t>
            </a:r>
            <a:r>
              <a:rPr sz="1800" b="1" dirty="0">
                <a:solidFill>
                  <a:srgbClr val="921728"/>
                </a:solidFill>
                <a:latin typeface="Arial"/>
                <a:cs typeface="Arial"/>
              </a:rPr>
              <a:t>6</a:t>
            </a:r>
            <a:r>
              <a:rPr sz="1800" b="1" spc="-5" dirty="0">
                <a:solidFill>
                  <a:srgbClr val="921728"/>
                </a:solidFill>
                <a:latin typeface="Arial"/>
                <a:cs typeface="Arial"/>
              </a:rPr>
              <a:t> CAUTION: </a:t>
            </a:r>
            <a:r>
              <a:rPr sz="1600" spc="-5" dirty="0">
                <a:latin typeface="Arial MT"/>
                <a:cs typeface="Arial MT"/>
              </a:rPr>
              <a:t>ETCO2</a:t>
            </a:r>
            <a:r>
              <a:rPr sz="1600" dirty="0">
                <a:latin typeface="Arial MT"/>
                <a:cs typeface="Arial MT"/>
              </a:rPr>
              <a:t> </a:t>
            </a:r>
            <a:r>
              <a:rPr sz="1600" spc="-5" dirty="0">
                <a:latin typeface="Arial MT"/>
                <a:cs typeface="Arial MT"/>
              </a:rPr>
              <a:t>detectors</a:t>
            </a:r>
            <a:r>
              <a:rPr sz="1600" spc="5" dirty="0">
                <a:latin typeface="Arial MT"/>
                <a:cs typeface="Arial MT"/>
              </a:rPr>
              <a:t> </a:t>
            </a:r>
            <a:r>
              <a:rPr sz="1600" spc="-5" dirty="0">
                <a:latin typeface="Arial MT"/>
                <a:cs typeface="Arial MT"/>
              </a:rPr>
              <a:t>can</a:t>
            </a:r>
            <a:r>
              <a:rPr sz="1600" dirty="0">
                <a:latin typeface="Arial MT"/>
                <a:cs typeface="Arial MT"/>
              </a:rPr>
              <a:t> </a:t>
            </a:r>
            <a:r>
              <a:rPr sz="1600" spc="-5" dirty="0">
                <a:latin typeface="Arial MT"/>
                <a:cs typeface="Arial MT"/>
              </a:rPr>
              <a:t>be </a:t>
            </a:r>
            <a:r>
              <a:rPr sz="1600" dirty="0">
                <a:latin typeface="Arial MT"/>
                <a:cs typeface="Arial MT"/>
              </a:rPr>
              <a:t> </a:t>
            </a:r>
            <a:r>
              <a:rPr sz="1600" spc="-5" dirty="0">
                <a:latin typeface="Arial MT"/>
                <a:cs typeface="Arial MT"/>
              </a:rPr>
              <a:t>difficult</a:t>
            </a:r>
            <a:r>
              <a:rPr sz="1600" spc="5" dirty="0">
                <a:latin typeface="Arial MT"/>
                <a:cs typeface="Arial MT"/>
              </a:rPr>
              <a:t> </a:t>
            </a:r>
            <a:r>
              <a:rPr sz="1600" dirty="0">
                <a:latin typeface="Arial MT"/>
                <a:cs typeface="Arial MT"/>
              </a:rPr>
              <a:t>to </a:t>
            </a:r>
            <a:r>
              <a:rPr sz="1600" spc="-5" dirty="0">
                <a:latin typeface="Arial MT"/>
                <a:cs typeface="Arial MT"/>
              </a:rPr>
              <a:t>read</a:t>
            </a:r>
            <a:r>
              <a:rPr sz="1600" dirty="0">
                <a:latin typeface="Arial MT"/>
                <a:cs typeface="Arial MT"/>
              </a:rPr>
              <a:t> </a:t>
            </a:r>
            <a:r>
              <a:rPr sz="1600" spc="-5" dirty="0">
                <a:latin typeface="Arial MT"/>
                <a:cs typeface="Arial MT"/>
              </a:rPr>
              <a:t>in</a:t>
            </a:r>
            <a:r>
              <a:rPr sz="1600" dirty="0">
                <a:latin typeface="Arial MT"/>
                <a:cs typeface="Arial MT"/>
              </a:rPr>
              <a:t> </a:t>
            </a:r>
            <a:r>
              <a:rPr sz="1600" spc="-10" dirty="0">
                <a:latin typeface="Arial MT"/>
                <a:cs typeface="Arial MT"/>
              </a:rPr>
              <a:t>low-light</a:t>
            </a:r>
            <a:r>
              <a:rPr sz="1600" spc="5" dirty="0">
                <a:latin typeface="Arial MT"/>
                <a:cs typeface="Arial MT"/>
              </a:rPr>
              <a:t> </a:t>
            </a:r>
            <a:r>
              <a:rPr sz="1600" spc="-5" dirty="0">
                <a:latin typeface="Arial MT"/>
                <a:cs typeface="Arial MT"/>
              </a:rPr>
              <a:t>or</a:t>
            </a:r>
            <a:r>
              <a:rPr sz="1600" spc="10" dirty="0">
                <a:latin typeface="Arial MT"/>
                <a:cs typeface="Arial MT"/>
              </a:rPr>
              <a:t> </a:t>
            </a:r>
            <a:r>
              <a:rPr sz="1600" spc="-5" dirty="0">
                <a:latin typeface="Arial MT"/>
                <a:cs typeface="Arial MT"/>
              </a:rPr>
              <a:t>night</a:t>
            </a:r>
            <a:r>
              <a:rPr sz="1600" spc="10" dirty="0">
                <a:latin typeface="Arial MT"/>
                <a:cs typeface="Arial MT"/>
              </a:rPr>
              <a:t> </a:t>
            </a:r>
            <a:r>
              <a:rPr sz="1600" spc="-5" dirty="0">
                <a:latin typeface="Arial MT"/>
                <a:cs typeface="Arial MT"/>
              </a:rPr>
              <a:t>vision</a:t>
            </a:r>
            <a:r>
              <a:rPr sz="1600" dirty="0">
                <a:latin typeface="Arial MT"/>
                <a:cs typeface="Arial MT"/>
              </a:rPr>
              <a:t> </a:t>
            </a:r>
            <a:r>
              <a:rPr sz="1600" spc="-5" dirty="0">
                <a:latin typeface="Arial MT"/>
                <a:cs typeface="Arial MT"/>
              </a:rPr>
              <a:t>conditions.</a:t>
            </a:r>
            <a:endParaRPr sz="1600">
              <a:latin typeface="Arial MT"/>
              <a:cs typeface="Arial MT"/>
            </a:endParaRPr>
          </a:p>
        </p:txBody>
      </p:sp>
      <p:pic>
        <p:nvPicPr>
          <p:cNvPr id="11" name="object 11"/>
          <p:cNvPicPr/>
          <p:nvPr/>
        </p:nvPicPr>
        <p:blipFill>
          <a:blip r:embed="rId3" cstate="print"/>
          <a:stretch>
            <a:fillRect/>
          </a:stretch>
        </p:blipFill>
        <p:spPr>
          <a:xfrm>
            <a:off x="6385559" y="5690615"/>
            <a:ext cx="536447" cy="460248"/>
          </a:xfrm>
          <a:prstGeom prst="rect">
            <a:avLst/>
          </a:prstGeom>
        </p:spPr>
      </p:pic>
      <p:grpSp>
        <p:nvGrpSpPr>
          <p:cNvPr id="12" name="object 12"/>
          <p:cNvGrpSpPr/>
          <p:nvPr/>
        </p:nvGrpSpPr>
        <p:grpSpPr>
          <a:xfrm>
            <a:off x="393191" y="1463039"/>
            <a:ext cx="5797550" cy="4918710"/>
            <a:chOff x="393191" y="1463039"/>
            <a:chExt cx="5797550" cy="4918710"/>
          </a:xfrm>
        </p:grpSpPr>
        <p:pic>
          <p:nvPicPr>
            <p:cNvPr id="13" name="object 13"/>
            <p:cNvPicPr/>
            <p:nvPr/>
          </p:nvPicPr>
          <p:blipFill>
            <a:blip r:embed="rId4" cstate="print"/>
            <a:stretch>
              <a:fillRect/>
            </a:stretch>
          </p:blipFill>
          <p:spPr>
            <a:xfrm>
              <a:off x="393191" y="1463039"/>
              <a:ext cx="5797296" cy="2346960"/>
            </a:xfrm>
            <a:prstGeom prst="rect">
              <a:avLst/>
            </a:prstGeom>
          </p:spPr>
        </p:pic>
        <p:sp>
          <p:nvSpPr>
            <p:cNvPr id="14" name="object 14"/>
            <p:cNvSpPr/>
            <p:nvPr/>
          </p:nvSpPr>
          <p:spPr>
            <a:xfrm>
              <a:off x="487224" y="1488189"/>
              <a:ext cx="5608955" cy="2196465"/>
            </a:xfrm>
            <a:custGeom>
              <a:avLst/>
              <a:gdLst/>
              <a:ahLst/>
              <a:cxnLst/>
              <a:rect l="l" t="t" r="r" b="b"/>
              <a:pathLst>
                <a:path w="5608955" h="2196465">
                  <a:moveTo>
                    <a:pt x="5389159" y="0"/>
                  </a:moveTo>
                  <a:lnTo>
                    <a:pt x="219615" y="0"/>
                  </a:lnTo>
                  <a:lnTo>
                    <a:pt x="175355" y="4461"/>
                  </a:lnTo>
                  <a:lnTo>
                    <a:pt x="134131" y="17258"/>
                  </a:lnTo>
                  <a:lnTo>
                    <a:pt x="96826" y="37507"/>
                  </a:lnTo>
                  <a:lnTo>
                    <a:pt x="64323" y="64324"/>
                  </a:lnTo>
                  <a:lnTo>
                    <a:pt x="37506" y="96826"/>
                  </a:lnTo>
                  <a:lnTo>
                    <a:pt x="17258" y="134131"/>
                  </a:lnTo>
                  <a:lnTo>
                    <a:pt x="4461" y="175355"/>
                  </a:lnTo>
                  <a:lnTo>
                    <a:pt x="0" y="219616"/>
                  </a:lnTo>
                  <a:lnTo>
                    <a:pt x="0" y="1976560"/>
                  </a:lnTo>
                  <a:lnTo>
                    <a:pt x="4461" y="2020821"/>
                  </a:lnTo>
                  <a:lnTo>
                    <a:pt x="17258" y="2062045"/>
                  </a:lnTo>
                  <a:lnTo>
                    <a:pt x="37506" y="2099350"/>
                  </a:lnTo>
                  <a:lnTo>
                    <a:pt x="64323" y="2131852"/>
                  </a:lnTo>
                  <a:lnTo>
                    <a:pt x="96826" y="2158669"/>
                  </a:lnTo>
                  <a:lnTo>
                    <a:pt x="134131" y="2178918"/>
                  </a:lnTo>
                  <a:lnTo>
                    <a:pt x="175355" y="2191714"/>
                  </a:lnTo>
                  <a:lnTo>
                    <a:pt x="219615" y="2196176"/>
                  </a:lnTo>
                  <a:lnTo>
                    <a:pt x="5389159" y="2196176"/>
                  </a:lnTo>
                  <a:lnTo>
                    <a:pt x="5433419" y="2191714"/>
                  </a:lnTo>
                  <a:lnTo>
                    <a:pt x="5474643" y="2178918"/>
                  </a:lnTo>
                  <a:lnTo>
                    <a:pt x="5511948" y="2158669"/>
                  </a:lnTo>
                  <a:lnTo>
                    <a:pt x="5544450" y="2131852"/>
                  </a:lnTo>
                  <a:lnTo>
                    <a:pt x="5571267" y="2099350"/>
                  </a:lnTo>
                  <a:lnTo>
                    <a:pt x="5591516" y="2062045"/>
                  </a:lnTo>
                  <a:lnTo>
                    <a:pt x="5604313" y="2020821"/>
                  </a:lnTo>
                  <a:lnTo>
                    <a:pt x="5608775" y="1976560"/>
                  </a:lnTo>
                  <a:lnTo>
                    <a:pt x="5608775" y="219616"/>
                  </a:lnTo>
                  <a:lnTo>
                    <a:pt x="5604313" y="175355"/>
                  </a:lnTo>
                  <a:lnTo>
                    <a:pt x="5591516" y="134131"/>
                  </a:lnTo>
                  <a:lnTo>
                    <a:pt x="5571267" y="96826"/>
                  </a:lnTo>
                  <a:lnTo>
                    <a:pt x="5544450" y="64324"/>
                  </a:lnTo>
                  <a:lnTo>
                    <a:pt x="5511948" y="37507"/>
                  </a:lnTo>
                  <a:lnTo>
                    <a:pt x="5474643" y="17258"/>
                  </a:lnTo>
                  <a:lnTo>
                    <a:pt x="5433419" y="4461"/>
                  </a:lnTo>
                  <a:lnTo>
                    <a:pt x="5389159" y="0"/>
                  </a:lnTo>
                  <a:close/>
                </a:path>
              </a:pathLst>
            </a:custGeom>
            <a:solidFill>
              <a:srgbClr val="FFFFFF"/>
            </a:solidFill>
          </p:spPr>
          <p:txBody>
            <a:bodyPr wrap="square" lIns="0" tIns="0" rIns="0" bIns="0" rtlCol="0"/>
            <a:lstStyle/>
            <a:p>
              <a:endParaRPr/>
            </a:p>
          </p:txBody>
        </p:sp>
        <p:sp>
          <p:nvSpPr>
            <p:cNvPr id="15" name="object 15"/>
            <p:cNvSpPr/>
            <p:nvPr/>
          </p:nvSpPr>
          <p:spPr>
            <a:xfrm>
              <a:off x="487224" y="1488189"/>
              <a:ext cx="5608955" cy="2196465"/>
            </a:xfrm>
            <a:custGeom>
              <a:avLst/>
              <a:gdLst/>
              <a:ahLst/>
              <a:cxnLst/>
              <a:rect l="l" t="t" r="r" b="b"/>
              <a:pathLst>
                <a:path w="5608955" h="2196465">
                  <a:moveTo>
                    <a:pt x="0" y="219615"/>
                  </a:moveTo>
                  <a:lnTo>
                    <a:pt x="4461" y="175355"/>
                  </a:lnTo>
                  <a:lnTo>
                    <a:pt x="17258" y="134131"/>
                  </a:lnTo>
                  <a:lnTo>
                    <a:pt x="37506" y="96826"/>
                  </a:lnTo>
                  <a:lnTo>
                    <a:pt x="64323" y="64324"/>
                  </a:lnTo>
                  <a:lnTo>
                    <a:pt x="96826" y="37506"/>
                  </a:lnTo>
                  <a:lnTo>
                    <a:pt x="134131" y="17258"/>
                  </a:lnTo>
                  <a:lnTo>
                    <a:pt x="175355" y="4461"/>
                  </a:lnTo>
                  <a:lnTo>
                    <a:pt x="219615" y="0"/>
                  </a:lnTo>
                  <a:lnTo>
                    <a:pt x="5389159" y="0"/>
                  </a:lnTo>
                  <a:lnTo>
                    <a:pt x="5433419" y="4461"/>
                  </a:lnTo>
                  <a:lnTo>
                    <a:pt x="5474643" y="17258"/>
                  </a:lnTo>
                  <a:lnTo>
                    <a:pt x="5511948" y="37506"/>
                  </a:lnTo>
                  <a:lnTo>
                    <a:pt x="5544451" y="64324"/>
                  </a:lnTo>
                  <a:lnTo>
                    <a:pt x="5571268" y="96826"/>
                  </a:lnTo>
                  <a:lnTo>
                    <a:pt x="5591516" y="134131"/>
                  </a:lnTo>
                  <a:lnTo>
                    <a:pt x="5604313" y="175355"/>
                  </a:lnTo>
                  <a:lnTo>
                    <a:pt x="5608775" y="219615"/>
                  </a:lnTo>
                  <a:lnTo>
                    <a:pt x="5608775" y="1976561"/>
                  </a:lnTo>
                  <a:lnTo>
                    <a:pt x="5604313" y="2020821"/>
                  </a:lnTo>
                  <a:lnTo>
                    <a:pt x="5591516" y="2062045"/>
                  </a:lnTo>
                  <a:lnTo>
                    <a:pt x="5571268" y="2099350"/>
                  </a:lnTo>
                  <a:lnTo>
                    <a:pt x="5544451" y="2131853"/>
                  </a:lnTo>
                  <a:lnTo>
                    <a:pt x="5511948" y="2158670"/>
                  </a:lnTo>
                  <a:lnTo>
                    <a:pt x="5474643" y="2178918"/>
                  </a:lnTo>
                  <a:lnTo>
                    <a:pt x="5433419" y="2191715"/>
                  </a:lnTo>
                  <a:lnTo>
                    <a:pt x="5389159" y="2196177"/>
                  </a:lnTo>
                  <a:lnTo>
                    <a:pt x="219615" y="2196177"/>
                  </a:lnTo>
                  <a:lnTo>
                    <a:pt x="175355" y="2191715"/>
                  </a:lnTo>
                  <a:lnTo>
                    <a:pt x="134131" y="2178918"/>
                  </a:lnTo>
                  <a:lnTo>
                    <a:pt x="96826" y="2158670"/>
                  </a:lnTo>
                  <a:lnTo>
                    <a:pt x="64323" y="2131853"/>
                  </a:lnTo>
                  <a:lnTo>
                    <a:pt x="37506" y="2099350"/>
                  </a:lnTo>
                  <a:lnTo>
                    <a:pt x="17258" y="2062045"/>
                  </a:lnTo>
                  <a:lnTo>
                    <a:pt x="4461" y="2020821"/>
                  </a:lnTo>
                  <a:lnTo>
                    <a:pt x="0" y="1976561"/>
                  </a:lnTo>
                  <a:lnTo>
                    <a:pt x="0" y="219615"/>
                  </a:lnTo>
                  <a:close/>
                </a:path>
              </a:pathLst>
            </a:custGeom>
            <a:ln w="25400">
              <a:solidFill>
                <a:srgbClr val="BC8642"/>
              </a:solidFill>
            </a:ln>
          </p:spPr>
          <p:txBody>
            <a:bodyPr wrap="square" lIns="0" tIns="0" rIns="0" bIns="0" rtlCol="0"/>
            <a:lstStyle/>
            <a:p>
              <a:endParaRPr/>
            </a:p>
          </p:txBody>
        </p:sp>
        <p:pic>
          <p:nvPicPr>
            <p:cNvPr id="16" name="object 16"/>
            <p:cNvPicPr/>
            <p:nvPr/>
          </p:nvPicPr>
          <p:blipFill>
            <a:blip r:embed="rId5" cstate="print"/>
            <a:stretch>
              <a:fillRect/>
            </a:stretch>
          </p:blipFill>
          <p:spPr>
            <a:xfrm>
              <a:off x="3363248" y="1837029"/>
              <a:ext cx="2552476" cy="1526493"/>
            </a:xfrm>
            <a:prstGeom prst="rect">
              <a:avLst/>
            </a:prstGeom>
          </p:spPr>
        </p:pic>
        <p:sp>
          <p:nvSpPr>
            <p:cNvPr id="17" name="object 17"/>
            <p:cNvSpPr/>
            <p:nvPr/>
          </p:nvSpPr>
          <p:spPr>
            <a:xfrm>
              <a:off x="3340799" y="1781012"/>
              <a:ext cx="2586355" cy="1610995"/>
            </a:xfrm>
            <a:custGeom>
              <a:avLst/>
              <a:gdLst/>
              <a:ahLst/>
              <a:cxnLst/>
              <a:rect l="l" t="t" r="r" b="b"/>
              <a:pathLst>
                <a:path w="2586354" h="1610995">
                  <a:moveTo>
                    <a:pt x="0" y="161054"/>
                  </a:moveTo>
                  <a:lnTo>
                    <a:pt x="5753" y="118239"/>
                  </a:lnTo>
                  <a:lnTo>
                    <a:pt x="21988" y="79767"/>
                  </a:lnTo>
                  <a:lnTo>
                    <a:pt x="47171" y="47171"/>
                  </a:lnTo>
                  <a:lnTo>
                    <a:pt x="79767" y="21988"/>
                  </a:lnTo>
                  <a:lnTo>
                    <a:pt x="118239" y="5753"/>
                  </a:lnTo>
                  <a:lnTo>
                    <a:pt x="161054" y="0"/>
                  </a:lnTo>
                  <a:lnTo>
                    <a:pt x="2425095" y="0"/>
                  </a:lnTo>
                  <a:lnTo>
                    <a:pt x="2467909" y="5753"/>
                  </a:lnTo>
                  <a:lnTo>
                    <a:pt x="2506381" y="21988"/>
                  </a:lnTo>
                  <a:lnTo>
                    <a:pt x="2538977" y="47171"/>
                  </a:lnTo>
                  <a:lnTo>
                    <a:pt x="2564160" y="79767"/>
                  </a:lnTo>
                  <a:lnTo>
                    <a:pt x="2580395" y="118239"/>
                  </a:lnTo>
                  <a:lnTo>
                    <a:pt x="2586149" y="161054"/>
                  </a:lnTo>
                  <a:lnTo>
                    <a:pt x="2586146" y="1449478"/>
                  </a:lnTo>
                  <a:lnTo>
                    <a:pt x="2580393" y="1492292"/>
                  </a:lnTo>
                  <a:lnTo>
                    <a:pt x="2564157" y="1530765"/>
                  </a:lnTo>
                  <a:lnTo>
                    <a:pt x="2538974" y="1563361"/>
                  </a:lnTo>
                  <a:lnTo>
                    <a:pt x="2506379" y="1588544"/>
                  </a:lnTo>
                  <a:lnTo>
                    <a:pt x="2467906" y="1604779"/>
                  </a:lnTo>
                  <a:lnTo>
                    <a:pt x="2425092" y="1610533"/>
                  </a:lnTo>
                  <a:lnTo>
                    <a:pt x="161054" y="1610530"/>
                  </a:lnTo>
                  <a:lnTo>
                    <a:pt x="118239" y="1604777"/>
                  </a:lnTo>
                  <a:lnTo>
                    <a:pt x="79767" y="1588541"/>
                  </a:lnTo>
                  <a:lnTo>
                    <a:pt x="47171" y="1563358"/>
                  </a:lnTo>
                  <a:lnTo>
                    <a:pt x="21988" y="1530763"/>
                  </a:lnTo>
                  <a:lnTo>
                    <a:pt x="5753" y="1492290"/>
                  </a:lnTo>
                  <a:lnTo>
                    <a:pt x="0" y="1449476"/>
                  </a:lnTo>
                  <a:lnTo>
                    <a:pt x="0" y="161054"/>
                  </a:lnTo>
                  <a:close/>
                </a:path>
              </a:pathLst>
            </a:custGeom>
            <a:ln w="25400">
              <a:solidFill>
                <a:srgbClr val="BC8642"/>
              </a:solidFill>
            </a:ln>
          </p:spPr>
          <p:txBody>
            <a:bodyPr wrap="square" lIns="0" tIns="0" rIns="0" bIns="0" rtlCol="0"/>
            <a:lstStyle/>
            <a:p>
              <a:endParaRPr/>
            </a:p>
          </p:txBody>
        </p:sp>
        <p:sp>
          <p:nvSpPr>
            <p:cNvPr id="18" name="object 18"/>
            <p:cNvSpPr/>
            <p:nvPr/>
          </p:nvSpPr>
          <p:spPr>
            <a:xfrm>
              <a:off x="3413635" y="3684366"/>
              <a:ext cx="2440940" cy="2684780"/>
            </a:xfrm>
            <a:custGeom>
              <a:avLst/>
              <a:gdLst/>
              <a:ahLst/>
              <a:cxnLst/>
              <a:rect l="l" t="t" r="r" b="b"/>
              <a:pathLst>
                <a:path w="2440940" h="2684779">
                  <a:moveTo>
                    <a:pt x="2440473" y="0"/>
                  </a:moveTo>
                  <a:lnTo>
                    <a:pt x="0" y="0"/>
                  </a:lnTo>
                  <a:lnTo>
                    <a:pt x="0" y="2427965"/>
                  </a:lnTo>
                  <a:lnTo>
                    <a:pt x="4128" y="2474026"/>
                  </a:lnTo>
                  <a:lnTo>
                    <a:pt x="16031" y="2517379"/>
                  </a:lnTo>
                  <a:lnTo>
                    <a:pt x="34985" y="2557300"/>
                  </a:lnTo>
                  <a:lnTo>
                    <a:pt x="60267" y="2593064"/>
                  </a:lnTo>
                  <a:lnTo>
                    <a:pt x="91152" y="2623949"/>
                  </a:lnTo>
                  <a:lnTo>
                    <a:pt x="126916" y="2649230"/>
                  </a:lnTo>
                  <a:lnTo>
                    <a:pt x="166837" y="2668184"/>
                  </a:lnTo>
                  <a:lnTo>
                    <a:pt x="210190" y="2680087"/>
                  </a:lnTo>
                  <a:lnTo>
                    <a:pt x="256251" y="2684216"/>
                  </a:lnTo>
                  <a:lnTo>
                    <a:pt x="2184223" y="2684216"/>
                  </a:lnTo>
                  <a:lnTo>
                    <a:pt x="2230284" y="2680087"/>
                  </a:lnTo>
                  <a:lnTo>
                    <a:pt x="2273637" y="2668184"/>
                  </a:lnTo>
                  <a:lnTo>
                    <a:pt x="2313558" y="2649230"/>
                  </a:lnTo>
                  <a:lnTo>
                    <a:pt x="2349322" y="2623949"/>
                  </a:lnTo>
                  <a:lnTo>
                    <a:pt x="2380207" y="2593064"/>
                  </a:lnTo>
                  <a:lnTo>
                    <a:pt x="2405488" y="2557300"/>
                  </a:lnTo>
                  <a:lnTo>
                    <a:pt x="2424442" y="2517379"/>
                  </a:lnTo>
                  <a:lnTo>
                    <a:pt x="2436345" y="2474026"/>
                  </a:lnTo>
                  <a:lnTo>
                    <a:pt x="2440473" y="2427965"/>
                  </a:lnTo>
                  <a:lnTo>
                    <a:pt x="2440473" y="0"/>
                  </a:lnTo>
                  <a:close/>
                </a:path>
              </a:pathLst>
            </a:custGeom>
            <a:solidFill>
              <a:srgbClr val="FFFFFF"/>
            </a:solidFill>
          </p:spPr>
          <p:txBody>
            <a:bodyPr wrap="square" lIns="0" tIns="0" rIns="0" bIns="0" rtlCol="0"/>
            <a:lstStyle/>
            <a:p>
              <a:endParaRPr/>
            </a:p>
          </p:txBody>
        </p:sp>
        <p:sp>
          <p:nvSpPr>
            <p:cNvPr id="19" name="object 19"/>
            <p:cNvSpPr/>
            <p:nvPr/>
          </p:nvSpPr>
          <p:spPr>
            <a:xfrm>
              <a:off x="3413635" y="3684366"/>
              <a:ext cx="2440940" cy="2684780"/>
            </a:xfrm>
            <a:custGeom>
              <a:avLst/>
              <a:gdLst/>
              <a:ahLst/>
              <a:cxnLst/>
              <a:rect l="l" t="t" r="r" b="b"/>
              <a:pathLst>
                <a:path w="2440940" h="2684779">
                  <a:moveTo>
                    <a:pt x="2184222" y="2684216"/>
                  </a:moveTo>
                  <a:lnTo>
                    <a:pt x="256251" y="2684216"/>
                  </a:lnTo>
                  <a:lnTo>
                    <a:pt x="210189" y="2680087"/>
                  </a:lnTo>
                  <a:lnTo>
                    <a:pt x="166836" y="2668184"/>
                  </a:lnTo>
                  <a:lnTo>
                    <a:pt x="126916" y="2649230"/>
                  </a:lnTo>
                  <a:lnTo>
                    <a:pt x="91151" y="2623949"/>
                  </a:lnTo>
                  <a:lnTo>
                    <a:pt x="60267" y="2593064"/>
                  </a:lnTo>
                  <a:lnTo>
                    <a:pt x="34985" y="2557299"/>
                  </a:lnTo>
                  <a:lnTo>
                    <a:pt x="16031" y="2517379"/>
                  </a:lnTo>
                  <a:lnTo>
                    <a:pt x="4128" y="2474026"/>
                  </a:lnTo>
                  <a:lnTo>
                    <a:pt x="0" y="2427964"/>
                  </a:lnTo>
                  <a:lnTo>
                    <a:pt x="0" y="0"/>
                  </a:lnTo>
                  <a:lnTo>
                    <a:pt x="2440474" y="0"/>
                  </a:lnTo>
                  <a:lnTo>
                    <a:pt x="2440474" y="2427964"/>
                  </a:lnTo>
                  <a:lnTo>
                    <a:pt x="2436345" y="2474026"/>
                  </a:lnTo>
                  <a:lnTo>
                    <a:pt x="2424442" y="2517379"/>
                  </a:lnTo>
                  <a:lnTo>
                    <a:pt x="2405488" y="2557299"/>
                  </a:lnTo>
                  <a:lnTo>
                    <a:pt x="2380206" y="2593064"/>
                  </a:lnTo>
                  <a:lnTo>
                    <a:pt x="2349322" y="2623949"/>
                  </a:lnTo>
                  <a:lnTo>
                    <a:pt x="2313557" y="2649230"/>
                  </a:lnTo>
                  <a:lnTo>
                    <a:pt x="2273637" y="2668184"/>
                  </a:lnTo>
                  <a:lnTo>
                    <a:pt x="2230284" y="2680087"/>
                  </a:lnTo>
                  <a:lnTo>
                    <a:pt x="2184222" y="2684216"/>
                  </a:lnTo>
                  <a:close/>
                </a:path>
              </a:pathLst>
            </a:custGeom>
            <a:ln w="25400">
              <a:solidFill>
                <a:srgbClr val="BC8642"/>
              </a:solidFill>
            </a:ln>
          </p:spPr>
          <p:txBody>
            <a:bodyPr wrap="square" lIns="0" tIns="0" rIns="0" bIns="0" rtlCol="0"/>
            <a:lstStyle/>
            <a:p>
              <a:endParaRPr/>
            </a:p>
          </p:txBody>
        </p:sp>
      </p:grpSp>
      <p:sp>
        <p:nvSpPr>
          <p:cNvPr id="20" name="object 20"/>
          <p:cNvSpPr txBox="1"/>
          <p:nvPr/>
        </p:nvSpPr>
        <p:spPr>
          <a:xfrm>
            <a:off x="3567428" y="3746500"/>
            <a:ext cx="2216785" cy="2162175"/>
          </a:xfrm>
          <a:prstGeom prst="rect">
            <a:avLst/>
          </a:prstGeom>
        </p:spPr>
        <p:txBody>
          <a:bodyPr vert="horz" wrap="square" lIns="0" tIns="45720" rIns="0" bIns="0" rtlCol="0">
            <a:spAutoFit/>
          </a:bodyPr>
          <a:lstStyle/>
          <a:p>
            <a:pPr marL="12700" marR="5080">
              <a:lnSpc>
                <a:spcPct val="86300"/>
              </a:lnSpc>
              <a:spcBef>
                <a:spcPts val="360"/>
              </a:spcBef>
            </a:pPr>
            <a:r>
              <a:rPr sz="1600" spc="-180" dirty="0">
                <a:latin typeface="Arial MT"/>
                <a:cs typeface="Arial MT"/>
              </a:rPr>
              <a:t>T</a:t>
            </a:r>
            <a:r>
              <a:rPr sz="1600" dirty="0">
                <a:latin typeface="Arial MT"/>
                <a:cs typeface="Arial MT"/>
              </a:rPr>
              <a:t>o assess</a:t>
            </a:r>
            <a:r>
              <a:rPr sz="1600" spc="-5" dirty="0">
                <a:latin typeface="Arial MT"/>
                <a:cs typeface="Arial MT"/>
              </a:rPr>
              <a:t> </a:t>
            </a:r>
            <a:r>
              <a:rPr sz="1600" dirty="0">
                <a:latin typeface="Arial MT"/>
                <a:cs typeface="Arial MT"/>
              </a:rPr>
              <a:t>proper airway  </a:t>
            </a:r>
            <a:r>
              <a:rPr sz="1600" spc="-5" dirty="0">
                <a:latin typeface="Arial MT"/>
                <a:cs typeface="Arial MT"/>
              </a:rPr>
              <a:t>placement,</a:t>
            </a:r>
            <a:r>
              <a:rPr sz="1600" spc="-15" dirty="0">
                <a:latin typeface="Arial MT"/>
                <a:cs typeface="Arial MT"/>
              </a:rPr>
              <a:t> </a:t>
            </a:r>
            <a:r>
              <a:rPr sz="1600" b="1" spc="-45" dirty="0">
                <a:latin typeface="Arial"/>
                <a:cs typeface="Arial"/>
              </a:rPr>
              <a:t>ATTACH</a:t>
            </a:r>
            <a:r>
              <a:rPr sz="1600" b="1" spc="-10" dirty="0">
                <a:latin typeface="Arial"/>
                <a:cs typeface="Arial"/>
              </a:rPr>
              <a:t> </a:t>
            </a:r>
            <a:r>
              <a:rPr sz="1600" dirty="0">
                <a:latin typeface="Arial MT"/>
                <a:cs typeface="Arial MT"/>
              </a:rPr>
              <a:t>a </a:t>
            </a:r>
            <a:r>
              <a:rPr sz="1600" spc="5" dirty="0">
                <a:latin typeface="Arial MT"/>
                <a:cs typeface="Arial MT"/>
              </a:rPr>
              <a:t> </a:t>
            </a:r>
            <a:r>
              <a:rPr sz="1600" dirty="0">
                <a:latin typeface="Arial MT"/>
                <a:cs typeface="Arial MT"/>
              </a:rPr>
              <a:t>bag valve mask </a:t>
            </a:r>
            <a:r>
              <a:rPr sz="1600" spc="-5" dirty="0">
                <a:latin typeface="Arial MT"/>
                <a:cs typeface="Arial MT"/>
              </a:rPr>
              <a:t>(BVM) </a:t>
            </a:r>
            <a:r>
              <a:rPr sz="1600" dirty="0">
                <a:latin typeface="Arial MT"/>
                <a:cs typeface="Arial MT"/>
              </a:rPr>
              <a:t> </a:t>
            </a:r>
            <a:r>
              <a:rPr sz="1600" spc="-5" dirty="0">
                <a:latin typeface="Arial MT"/>
                <a:cs typeface="Arial MT"/>
              </a:rPr>
              <a:t>to the ETCO2 </a:t>
            </a:r>
            <a:r>
              <a:rPr sz="1600" spc="-15" dirty="0">
                <a:latin typeface="Arial MT"/>
                <a:cs typeface="Arial MT"/>
              </a:rPr>
              <a:t>detector, </a:t>
            </a:r>
            <a:r>
              <a:rPr sz="1600" spc="-10" dirty="0">
                <a:latin typeface="Arial MT"/>
                <a:cs typeface="Arial MT"/>
              </a:rPr>
              <a:t> </a:t>
            </a:r>
            <a:r>
              <a:rPr sz="1600" dirty="0">
                <a:latin typeface="Arial MT"/>
                <a:cs typeface="Arial MT"/>
              </a:rPr>
              <a:t>deliver six </a:t>
            </a:r>
            <a:r>
              <a:rPr sz="1600" spc="-5" dirty="0">
                <a:latin typeface="Arial MT"/>
                <a:cs typeface="Arial MT"/>
              </a:rPr>
              <a:t>breaths, </a:t>
            </a:r>
            <a:r>
              <a:rPr sz="1600" dirty="0">
                <a:latin typeface="Arial MT"/>
                <a:cs typeface="Arial MT"/>
              </a:rPr>
              <a:t>and </a:t>
            </a:r>
            <a:r>
              <a:rPr sz="1600" spc="5" dirty="0">
                <a:latin typeface="Arial MT"/>
                <a:cs typeface="Arial MT"/>
              </a:rPr>
              <a:t> </a:t>
            </a:r>
            <a:r>
              <a:rPr sz="1600" dirty="0">
                <a:latin typeface="Arial MT"/>
                <a:cs typeface="Arial MT"/>
              </a:rPr>
              <a:t>compare </a:t>
            </a:r>
            <a:r>
              <a:rPr sz="1600" spc="-5" dirty="0">
                <a:latin typeface="Arial MT"/>
                <a:cs typeface="Arial MT"/>
              </a:rPr>
              <a:t>the </a:t>
            </a:r>
            <a:r>
              <a:rPr sz="1600" dirty="0">
                <a:latin typeface="Arial MT"/>
                <a:cs typeface="Arial MT"/>
              </a:rPr>
              <a:t>color </a:t>
            </a:r>
            <a:r>
              <a:rPr sz="1600" spc="5" dirty="0">
                <a:latin typeface="Arial MT"/>
                <a:cs typeface="Arial MT"/>
              </a:rPr>
              <a:t> </a:t>
            </a:r>
            <a:r>
              <a:rPr sz="1600" dirty="0">
                <a:latin typeface="Arial MT"/>
                <a:cs typeface="Arial MT"/>
              </a:rPr>
              <a:t>change in </a:t>
            </a:r>
            <a:r>
              <a:rPr sz="1600" spc="-5" dirty="0">
                <a:latin typeface="Arial MT"/>
                <a:cs typeface="Arial MT"/>
              </a:rPr>
              <a:t>the center </a:t>
            </a:r>
            <a:r>
              <a:rPr sz="1600" dirty="0">
                <a:latin typeface="Arial MT"/>
                <a:cs typeface="Arial MT"/>
              </a:rPr>
              <a:t> </a:t>
            </a:r>
            <a:r>
              <a:rPr sz="1600" spc="-5" dirty="0">
                <a:latin typeface="Arial MT"/>
                <a:cs typeface="Arial MT"/>
              </a:rPr>
              <a:t>indicator </a:t>
            </a:r>
            <a:r>
              <a:rPr sz="1600" dirty="0">
                <a:latin typeface="Arial MT"/>
                <a:cs typeface="Arial MT"/>
              </a:rPr>
              <a:t>of </a:t>
            </a:r>
            <a:r>
              <a:rPr sz="1600" spc="-5" dirty="0">
                <a:latin typeface="Arial MT"/>
                <a:cs typeface="Arial MT"/>
              </a:rPr>
              <a:t>the detector </a:t>
            </a:r>
            <a:r>
              <a:rPr sz="1600" dirty="0">
                <a:latin typeface="Arial MT"/>
                <a:cs typeface="Arial MT"/>
              </a:rPr>
              <a:t> </a:t>
            </a:r>
            <a:r>
              <a:rPr sz="1600" spc="-5" dirty="0">
                <a:latin typeface="Arial MT"/>
                <a:cs typeface="Arial MT"/>
              </a:rPr>
              <a:t>to the </a:t>
            </a:r>
            <a:r>
              <a:rPr sz="1600" dirty="0">
                <a:latin typeface="Arial MT"/>
                <a:cs typeface="Arial MT"/>
              </a:rPr>
              <a:t>color ranges on </a:t>
            </a:r>
            <a:r>
              <a:rPr sz="1600" spc="5"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detector </a:t>
            </a:r>
            <a:r>
              <a:rPr sz="1600" spc="-15" dirty="0">
                <a:latin typeface="Arial MT"/>
                <a:cs typeface="Arial MT"/>
              </a:rPr>
              <a:t>cover.</a:t>
            </a:r>
            <a:endParaRPr sz="1600">
              <a:latin typeface="Arial MT"/>
              <a:cs typeface="Arial MT"/>
            </a:endParaRPr>
          </a:p>
        </p:txBody>
      </p:sp>
      <p:grpSp>
        <p:nvGrpSpPr>
          <p:cNvPr id="21" name="object 21"/>
          <p:cNvGrpSpPr/>
          <p:nvPr/>
        </p:nvGrpSpPr>
        <p:grpSpPr>
          <a:xfrm>
            <a:off x="643577" y="1768312"/>
            <a:ext cx="2466340" cy="4613275"/>
            <a:chOff x="643577" y="1768312"/>
            <a:chExt cx="2466340" cy="4613275"/>
          </a:xfrm>
        </p:grpSpPr>
        <p:pic>
          <p:nvPicPr>
            <p:cNvPr id="22" name="object 22"/>
            <p:cNvPicPr/>
            <p:nvPr/>
          </p:nvPicPr>
          <p:blipFill>
            <a:blip r:embed="rId6" cstate="print"/>
            <a:stretch>
              <a:fillRect/>
            </a:stretch>
          </p:blipFill>
          <p:spPr>
            <a:xfrm>
              <a:off x="656277" y="1837028"/>
              <a:ext cx="2440476" cy="1526494"/>
            </a:xfrm>
            <a:prstGeom prst="rect">
              <a:avLst/>
            </a:prstGeom>
          </p:spPr>
        </p:pic>
        <p:sp>
          <p:nvSpPr>
            <p:cNvPr id="23" name="object 23"/>
            <p:cNvSpPr/>
            <p:nvPr/>
          </p:nvSpPr>
          <p:spPr>
            <a:xfrm>
              <a:off x="656277" y="1781012"/>
              <a:ext cx="2440940" cy="1610995"/>
            </a:xfrm>
            <a:custGeom>
              <a:avLst/>
              <a:gdLst/>
              <a:ahLst/>
              <a:cxnLst/>
              <a:rect l="l" t="t" r="r" b="b"/>
              <a:pathLst>
                <a:path w="2440940" h="1610995">
                  <a:moveTo>
                    <a:pt x="0" y="161054"/>
                  </a:moveTo>
                  <a:lnTo>
                    <a:pt x="5753" y="118239"/>
                  </a:lnTo>
                  <a:lnTo>
                    <a:pt x="21988" y="79767"/>
                  </a:lnTo>
                  <a:lnTo>
                    <a:pt x="47171" y="47171"/>
                  </a:lnTo>
                  <a:lnTo>
                    <a:pt x="79767" y="21988"/>
                  </a:lnTo>
                  <a:lnTo>
                    <a:pt x="118239" y="5753"/>
                  </a:lnTo>
                  <a:lnTo>
                    <a:pt x="161054" y="0"/>
                  </a:lnTo>
                  <a:lnTo>
                    <a:pt x="2279422" y="0"/>
                  </a:lnTo>
                  <a:lnTo>
                    <a:pt x="2322236" y="5753"/>
                  </a:lnTo>
                  <a:lnTo>
                    <a:pt x="2360709" y="21988"/>
                  </a:lnTo>
                  <a:lnTo>
                    <a:pt x="2393305" y="47171"/>
                  </a:lnTo>
                  <a:lnTo>
                    <a:pt x="2418488" y="79767"/>
                  </a:lnTo>
                  <a:lnTo>
                    <a:pt x="2434723" y="118239"/>
                  </a:lnTo>
                  <a:lnTo>
                    <a:pt x="2440477" y="161054"/>
                  </a:lnTo>
                  <a:lnTo>
                    <a:pt x="2440474" y="1449478"/>
                  </a:lnTo>
                  <a:lnTo>
                    <a:pt x="2434721" y="1492292"/>
                  </a:lnTo>
                  <a:lnTo>
                    <a:pt x="2418485" y="1530765"/>
                  </a:lnTo>
                  <a:lnTo>
                    <a:pt x="2393302" y="1563361"/>
                  </a:lnTo>
                  <a:lnTo>
                    <a:pt x="2360707" y="1588544"/>
                  </a:lnTo>
                  <a:lnTo>
                    <a:pt x="2322234" y="1604779"/>
                  </a:lnTo>
                  <a:lnTo>
                    <a:pt x="2279420" y="1610533"/>
                  </a:lnTo>
                  <a:lnTo>
                    <a:pt x="161054" y="1610530"/>
                  </a:lnTo>
                  <a:lnTo>
                    <a:pt x="118239" y="1604776"/>
                  </a:lnTo>
                  <a:lnTo>
                    <a:pt x="79767" y="1588541"/>
                  </a:lnTo>
                  <a:lnTo>
                    <a:pt x="47171" y="1563358"/>
                  </a:lnTo>
                  <a:lnTo>
                    <a:pt x="21988" y="1530762"/>
                  </a:lnTo>
                  <a:lnTo>
                    <a:pt x="5753" y="1492290"/>
                  </a:lnTo>
                  <a:lnTo>
                    <a:pt x="0" y="1449476"/>
                  </a:lnTo>
                  <a:lnTo>
                    <a:pt x="0" y="161054"/>
                  </a:lnTo>
                  <a:close/>
                </a:path>
              </a:pathLst>
            </a:custGeom>
            <a:ln w="25400">
              <a:solidFill>
                <a:srgbClr val="BC8642"/>
              </a:solidFill>
            </a:ln>
          </p:spPr>
          <p:txBody>
            <a:bodyPr wrap="square" lIns="0" tIns="0" rIns="0" bIns="0" rtlCol="0"/>
            <a:lstStyle/>
            <a:p>
              <a:endParaRPr/>
            </a:p>
          </p:txBody>
        </p:sp>
        <p:sp>
          <p:nvSpPr>
            <p:cNvPr id="24" name="object 24"/>
            <p:cNvSpPr/>
            <p:nvPr/>
          </p:nvSpPr>
          <p:spPr>
            <a:xfrm>
              <a:off x="656277" y="3684366"/>
              <a:ext cx="2440940" cy="2684780"/>
            </a:xfrm>
            <a:custGeom>
              <a:avLst/>
              <a:gdLst/>
              <a:ahLst/>
              <a:cxnLst/>
              <a:rect l="l" t="t" r="r" b="b"/>
              <a:pathLst>
                <a:path w="2440940" h="2684779">
                  <a:moveTo>
                    <a:pt x="2440473" y="0"/>
                  </a:moveTo>
                  <a:lnTo>
                    <a:pt x="0" y="0"/>
                  </a:lnTo>
                  <a:lnTo>
                    <a:pt x="0" y="2427965"/>
                  </a:lnTo>
                  <a:lnTo>
                    <a:pt x="4128" y="2474026"/>
                  </a:lnTo>
                  <a:lnTo>
                    <a:pt x="16031" y="2517379"/>
                  </a:lnTo>
                  <a:lnTo>
                    <a:pt x="34985" y="2557300"/>
                  </a:lnTo>
                  <a:lnTo>
                    <a:pt x="60267" y="2593064"/>
                  </a:lnTo>
                  <a:lnTo>
                    <a:pt x="91151" y="2623949"/>
                  </a:lnTo>
                  <a:lnTo>
                    <a:pt x="126916" y="2649230"/>
                  </a:lnTo>
                  <a:lnTo>
                    <a:pt x="166836" y="2668184"/>
                  </a:lnTo>
                  <a:lnTo>
                    <a:pt x="210189" y="2680087"/>
                  </a:lnTo>
                  <a:lnTo>
                    <a:pt x="256251" y="2684216"/>
                  </a:lnTo>
                  <a:lnTo>
                    <a:pt x="2184223" y="2684216"/>
                  </a:lnTo>
                  <a:lnTo>
                    <a:pt x="2230284" y="2680087"/>
                  </a:lnTo>
                  <a:lnTo>
                    <a:pt x="2273637" y="2668184"/>
                  </a:lnTo>
                  <a:lnTo>
                    <a:pt x="2313557" y="2649230"/>
                  </a:lnTo>
                  <a:lnTo>
                    <a:pt x="2349322" y="2623949"/>
                  </a:lnTo>
                  <a:lnTo>
                    <a:pt x="2380206" y="2593064"/>
                  </a:lnTo>
                  <a:lnTo>
                    <a:pt x="2405487" y="2557300"/>
                  </a:lnTo>
                  <a:lnTo>
                    <a:pt x="2424441" y="2517379"/>
                  </a:lnTo>
                  <a:lnTo>
                    <a:pt x="2436345" y="2474026"/>
                  </a:lnTo>
                  <a:lnTo>
                    <a:pt x="2440473" y="2427965"/>
                  </a:lnTo>
                  <a:lnTo>
                    <a:pt x="2440473" y="0"/>
                  </a:lnTo>
                  <a:close/>
                </a:path>
              </a:pathLst>
            </a:custGeom>
            <a:solidFill>
              <a:srgbClr val="FFFFFF"/>
            </a:solidFill>
          </p:spPr>
          <p:txBody>
            <a:bodyPr wrap="square" lIns="0" tIns="0" rIns="0" bIns="0" rtlCol="0"/>
            <a:lstStyle/>
            <a:p>
              <a:endParaRPr/>
            </a:p>
          </p:txBody>
        </p:sp>
        <p:sp>
          <p:nvSpPr>
            <p:cNvPr id="25" name="object 25"/>
            <p:cNvSpPr/>
            <p:nvPr/>
          </p:nvSpPr>
          <p:spPr>
            <a:xfrm>
              <a:off x="656277" y="3684366"/>
              <a:ext cx="2440940" cy="2684780"/>
            </a:xfrm>
            <a:custGeom>
              <a:avLst/>
              <a:gdLst/>
              <a:ahLst/>
              <a:cxnLst/>
              <a:rect l="l" t="t" r="r" b="b"/>
              <a:pathLst>
                <a:path w="2440940" h="2684779">
                  <a:moveTo>
                    <a:pt x="2184222" y="2684216"/>
                  </a:moveTo>
                  <a:lnTo>
                    <a:pt x="256251" y="2684216"/>
                  </a:lnTo>
                  <a:lnTo>
                    <a:pt x="210189" y="2680087"/>
                  </a:lnTo>
                  <a:lnTo>
                    <a:pt x="166836" y="2668184"/>
                  </a:lnTo>
                  <a:lnTo>
                    <a:pt x="126916" y="2649230"/>
                  </a:lnTo>
                  <a:lnTo>
                    <a:pt x="91151" y="2623949"/>
                  </a:lnTo>
                  <a:lnTo>
                    <a:pt x="60267" y="2593064"/>
                  </a:lnTo>
                  <a:lnTo>
                    <a:pt x="34985" y="2557299"/>
                  </a:lnTo>
                  <a:lnTo>
                    <a:pt x="16031" y="2517379"/>
                  </a:lnTo>
                  <a:lnTo>
                    <a:pt x="4128" y="2474026"/>
                  </a:lnTo>
                  <a:lnTo>
                    <a:pt x="0" y="2427964"/>
                  </a:lnTo>
                  <a:lnTo>
                    <a:pt x="0" y="0"/>
                  </a:lnTo>
                  <a:lnTo>
                    <a:pt x="2440474" y="0"/>
                  </a:lnTo>
                  <a:lnTo>
                    <a:pt x="2440474" y="2427964"/>
                  </a:lnTo>
                  <a:lnTo>
                    <a:pt x="2436345" y="2474026"/>
                  </a:lnTo>
                  <a:lnTo>
                    <a:pt x="2424442" y="2517379"/>
                  </a:lnTo>
                  <a:lnTo>
                    <a:pt x="2405488" y="2557299"/>
                  </a:lnTo>
                  <a:lnTo>
                    <a:pt x="2380206" y="2593064"/>
                  </a:lnTo>
                  <a:lnTo>
                    <a:pt x="2349322" y="2623949"/>
                  </a:lnTo>
                  <a:lnTo>
                    <a:pt x="2313557" y="2649230"/>
                  </a:lnTo>
                  <a:lnTo>
                    <a:pt x="2273637" y="2668184"/>
                  </a:lnTo>
                  <a:lnTo>
                    <a:pt x="2230284" y="2680087"/>
                  </a:lnTo>
                  <a:lnTo>
                    <a:pt x="2184222" y="2684216"/>
                  </a:lnTo>
                  <a:close/>
                </a:path>
              </a:pathLst>
            </a:custGeom>
            <a:ln w="25400">
              <a:solidFill>
                <a:srgbClr val="BC8642"/>
              </a:solidFill>
            </a:ln>
          </p:spPr>
          <p:txBody>
            <a:bodyPr wrap="square" lIns="0" tIns="0" rIns="0" bIns="0" rtlCol="0"/>
            <a:lstStyle/>
            <a:p>
              <a:endParaRPr/>
            </a:p>
          </p:txBody>
        </p:sp>
      </p:grpSp>
      <p:sp>
        <p:nvSpPr>
          <p:cNvPr id="26" name="object 26"/>
          <p:cNvSpPr txBox="1"/>
          <p:nvPr/>
        </p:nvSpPr>
        <p:spPr>
          <a:xfrm>
            <a:off x="810070" y="3746500"/>
            <a:ext cx="2129790" cy="1107440"/>
          </a:xfrm>
          <a:prstGeom prst="rect">
            <a:avLst/>
          </a:prstGeom>
        </p:spPr>
        <p:txBody>
          <a:bodyPr vert="horz" wrap="square" lIns="0" tIns="46990" rIns="0" bIns="0" rtlCol="0">
            <a:spAutoFit/>
          </a:bodyPr>
          <a:lstStyle/>
          <a:p>
            <a:pPr marL="12700" marR="5080">
              <a:lnSpc>
                <a:spcPct val="85900"/>
              </a:lnSpc>
              <a:spcBef>
                <a:spcPts val="370"/>
              </a:spcBef>
            </a:pPr>
            <a:r>
              <a:rPr sz="1600" spc="-5" dirty="0">
                <a:latin typeface="Arial MT"/>
                <a:cs typeface="Arial MT"/>
              </a:rPr>
              <a:t>If the </a:t>
            </a:r>
            <a:r>
              <a:rPr sz="1600" dirty="0">
                <a:latin typeface="Arial MT"/>
                <a:cs typeface="Arial MT"/>
              </a:rPr>
              <a:t>device has a </a:t>
            </a:r>
            <a:r>
              <a:rPr sz="1600" spc="5" dirty="0">
                <a:latin typeface="Arial MT"/>
                <a:cs typeface="Arial MT"/>
              </a:rPr>
              <a:t> </a:t>
            </a:r>
            <a:r>
              <a:rPr sz="1600" b="1" spc="-5" dirty="0">
                <a:latin typeface="Arial"/>
                <a:cs typeface="Arial"/>
              </a:rPr>
              <a:t>PULL</a:t>
            </a:r>
            <a:r>
              <a:rPr sz="1600" b="1" spc="-45" dirty="0">
                <a:latin typeface="Arial"/>
                <a:cs typeface="Arial"/>
              </a:rPr>
              <a:t> </a:t>
            </a:r>
            <a:r>
              <a:rPr sz="1600" b="1" spc="-35" dirty="0">
                <a:latin typeface="Arial"/>
                <a:cs typeface="Arial"/>
              </a:rPr>
              <a:t>TAB</a:t>
            </a:r>
            <a:r>
              <a:rPr sz="1600" spc="-35" dirty="0">
                <a:latin typeface="Arial MT"/>
                <a:cs typeface="Arial MT"/>
              </a:rPr>
              <a:t>,</a:t>
            </a:r>
            <a:r>
              <a:rPr sz="1600" spc="-15" dirty="0">
                <a:latin typeface="Arial MT"/>
                <a:cs typeface="Arial MT"/>
              </a:rPr>
              <a:t> </a:t>
            </a:r>
            <a:r>
              <a:rPr sz="1600" spc="-5" dirty="0">
                <a:latin typeface="Arial MT"/>
                <a:cs typeface="Arial MT"/>
              </a:rPr>
              <a:t>pull</a:t>
            </a:r>
            <a:r>
              <a:rPr sz="1600" spc="-20" dirty="0">
                <a:latin typeface="Arial MT"/>
                <a:cs typeface="Arial MT"/>
              </a:rPr>
              <a:t> </a:t>
            </a:r>
            <a:r>
              <a:rPr sz="1600" dirty="0">
                <a:latin typeface="Arial MT"/>
                <a:cs typeface="Arial MT"/>
              </a:rPr>
              <a:t>the</a:t>
            </a:r>
            <a:r>
              <a:rPr sz="1600" spc="-15" dirty="0">
                <a:latin typeface="Arial MT"/>
                <a:cs typeface="Arial MT"/>
              </a:rPr>
              <a:t> </a:t>
            </a:r>
            <a:r>
              <a:rPr sz="1600" spc="-5" dirty="0">
                <a:latin typeface="Arial MT"/>
                <a:cs typeface="Arial MT"/>
              </a:rPr>
              <a:t>red </a:t>
            </a:r>
            <a:r>
              <a:rPr sz="1600" spc="-430" dirty="0">
                <a:latin typeface="Arial MT"/>
                <a:cs typeface="Arial MT"/>
              </a:rPr>
              <a:t> </a:t>
            </a:r>
            <a:r>
              <a:rPr sz="1600" spc="-5" dirty="0">
                <a:latin typeface="Arial MT"/>
                <a:cs typeface="Arial MT"/>
              </a:rPr>
              <a:t>tab from the </a:t>
            </a:r>
            <a:r>
              <a:rPr sz="1600" dirty="0">
                <a:latin typeface="Arial MT"/>
                <a:cs typeface="Arial MT"/>
              </a:rPr>
              <a:t>device </a:t>
            </a:r>
            <a:r>
              <a:rPr sz="1600" spc="-5" dirty="0">
                <a:latin typeface="Arial MT"/>
                <a:cs typeface="Arial MT"/>
              </a:rPr>
              <a:t>to </a:t>
            </a:r>
            <a:r>
              <a:rPr sz="1600" dirty="0">
                <a:latin typeface="Arial MT"/>
                <a:cs typeface="Arial MT"/>
              </a:rPr>
              <a:t> </a:t>
            </a:r>
            <a:r>
              <a:rPr sz="1600" spc="-5" dirty="0">
                <a:latin typeface="Arial MT"/>
                <a:cs typeface="Arial MT"/>
              </a:rPr>
              <a:t>activate the ETCO2 </a:t>
            </a:r>
            <a:r>
              <a:rPr sz="1600" dirty="0">
                <a:latin typeface="Arial MT"/>
                <a:cs typeface="Arial MT"/>
              </a:rPr>
              <a:t> </a:t>
            </a:r>
            <a:r>
              <a:rPr sz="1600" spc="-5" dirty="0">
                <a:latin typeface="Arial MT"/>
                <a:cs typeface="Arial MT"/>
              </a:rPr>
              <a:t>detection function.</a:t>
            </a:r>
            <a:endParaRPr sz="1600">
              <a:latin typeface="Arial MT"/>
              <a:cs typeface="Arial MT"/>
            </a:endParaRPr>
          </a:p>
        </p:txBody>
      </p:sp>
      <p:sp>
        <p:nvSpPr>
          <p:cNvPr id="27" name="object 27"/>
          <p:cNvSpPr/>
          <p:nvPr/>
        </p:nvSpPr>
        <p:spPr>
          <a:xfrm>
            <a:off x="3261823" y="3427181"/>
            <a:ext cx="381635" cy="381635"/>
          </a:xfrm>
          <a:custGeom>
            <a:avLst/>
            <a:gdLst/>
            <a:ahLst/>
            <a:cxnLst/>
            <a:rect l="l" t="t" r="r" b="b"/>
            <a:pathLst>
              <a:path w="381635" h="381635">
                <a:moveTo>
                  <a:pt x="190785" y="0"/>
                </a:moveTo>
                <a:lnTo>
                  <a:pt x="147040" y="5038"/>
                </a:lnTo>
                <a:lnTo>
                  <a:pt x="106882" y="19391"/>
                </a:lnTo>
                <a:lnTo>
                  <a:pt x="71458" y="41913"/>
                </a:lnTo>
                <a:lnTo>
                  <a:pt x="41913" y="71458"/>
                </a:lnTo>
                <a:lnTo>
                  <a:pt x="19391" y="106882"/>
                </a:lnTo>
                <a:lnTo>
                  <a:pt x="5038" y="147040"/>
                </a:lnTo>
                <a:lnTo>
                  <a:pt x="0" y="190785"/>
                </a:lnTo>
                <a:lnTo>
                  <a:pt x="5038" y="234531"/>
                </a:lnTo>
                <a:lnTo>
                  <a:pt x="19391" y="274688"/>
                </a:lnTo>
                <a:lnTo>
                  <a:pt x="41913" y="310112"/>
                </a:lnTo>
                <a:lnTo>
                  <a:pt x="71458" y="339657"/>
                </a:lnTo>
                <a:lnTo>
                  <a:pt x="106882" y="362178"/>
                </a:lnTo>
                <a:lnTo>
                  <a:pt x="147040" y="376531"/>
                </a:lnTo>
                <a:lnTo>
                  <a:pt x="190785" y="381570"/>
                </a:lnTo>
                <a:lnTo>
                  <a:pt x="234530" y="376531"/>
                </a:lnTo>
                <a:lnTo>
                  <a:pt x="274687" y="362178"/>
                </a:lnTo>
                <a:lnTo>
                  <a:pt x="310111" y="339657"/>
                </a:lnTo>
                <a:lnTo>
                  <a:pt x="339656" y="310112"/>
                </a:lnTo>
                <a:lnTo>
                  <a:pt x="362178" y="274688"/>
                </a:lnTo>
                <a:lnTo>
                  <a:pt x="376531" y="234531"/>
                </a:lnTo>
                <a:lnTo>
                  <a:pt x="381570" y="190785"/>
                </a:lnTo>
                <a:lnTo>
                  <a:pt x="376531" y="147040"/>
                </a:lnTo>
                <a:lnTo>
                  <a:pt x="362178" y="106882"/>
                </a:lnTo>
                <a:lnTo>
                  <a:pt x="339656" y="71458"/>
                </a:lnTo>
                <a:lnTo>
                  <a:pt x="310111" y="41913"/>
                </a:lnTo>
                <a:lnTo>
                  <a:pt x="274687" y="19391"/>
                </a:lnTo>
                <a:lnTo>
                  <a:pt x="234530" y="5038"/>
                </a:lnTo>
                <a:lnTo>
                  <a:pt x="190785" y="0"/>
                </a:lnTo>
                <a:close/>
              </a:path>
            </a:pathLst>
          </a:custGeom>
          <a:solidFill>
            <a:srgbClr val="CD9147"/>
          </a:solidFill>
        </p:spPr>
        <p:txBody>
          <a:bodyPr wrap="square" lIns="0" tIns="0" rIns="0" bIns="0" rtlCol="0"/>
          <a:lstStyle/>
          <a:p>
            <a:endParaRPr/>
          </a:p>
        </p:txBody>
      </p:sp>
      <p:sp>
        <p:nvSpPr>
          <p:cNvPr id="28" name="object 28"/>
          <p:cNvSpPr txBox="1"/>
          <p:nvPr/>
        </p:nvSpPr>
        <p:spPr>
          <a:xfrm>
            <a:off x="3376409" y="3468116"/>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6</a:t>
            </a:r>
            <a:endParaRPr sz="1800">
              <a:latin typeface="Arial"/>
              <a:cs typeface="Arial"/>
            </a:endParaRPr>
          </a:p>
        </p:txBody>
      </p:sp>
      <p:sp>
        <p:nvSpPr>
          <p:cNvPr id="29" name="object 29"/>
          <p:cNvSpPr/>
          <p:nvPr/>
        </p:nvSpPr>
        <p:spPr>
          <a:xfrm>
            <a:off x="471928" y="3427181"/>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40"/>
                </a:lnTo>
                <a:lnTo>
                  <a:pt x="0" y="190785"/>
                </a:lnTo>
                <a:lnTo>
                  <a:pt x="5038" y="234531"/>
                </a:lnTo>
                <a:lnTo>
                  <a:pt x="19391" y="274688"/>
                </a:lnTo>
                <a:lnTo>
                  <a:pt x="41913" y="310112"/>
                </a:lnTo>
                <a:lnTo>
                  <a:pt x="71458" y="339657"/>
                </a:lnTo>
                <a:lnTo>
                  <a:pt x="106882" y="362178"/>
                </a:lnTo>
                <a:lnTo>
                  <a:pt x="147039" y="376531"/>
                </a:lnTo>
                <a:lnTo>
                  <a:pt x="190784" y="381570"/>
                </a:lnTo>
                <a:lnTo>
                  <a:pt x="234530" y="376531"/>
                </a:lnTo>
                <a:lnTo>
                  <a:pt x="274687" y="362178"/>
                </a:lnTo>
                <a:lnTo>
                  <a:pt x="310111" y="339657"/>
                </a:lnTo>
                <a:lnTo>
                  <a:pt x="339656" y="310112"/>
                </a:lnTo>
                <a:lnTo>
                  <a:pt x="362178" y="274688"/>
                </a:lnTo>
                <a:lnTo>
                  <a:pt x="376531" y="234531"/>
                </a:lnTo>
                <a:lnTo>
                  <a:pt x="381570" y="190785"/>
                </a:lnTo>
                <a:lnTo>
                  <a:pt x="376531" y="147040"/>
                </a:lnTo>
                <a:lnTo>
                  <a:pt x="362178" y="106882"/>
                </a:lnTo>
                <a:lnTo>
                  <a:pt x="339656" y="71458"/>
                </a:lnTo>
                <a:lnTo>
                  <a:pt x="310111" y="41913"/>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30" name="object 30"/>
          <p:cNvSpPr txBox="1"/>
          <p:nvPr/>
        </p:nvSpPr>
        <p:spPr>
          <a:xfrm>
            <a:off x="586513" y="3468116"/>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5</a:t>
            </a:r>
            <a:endParaRPr sz="1800">
              <a:latin typeface="Arial"/>
              <a:cs typeface="Arial"/>
            </a:endParaRPr>
          </a:p>
        </p:txBody>
      </p:sp>
      <p:sp>
        <p:nvSpPr>
          <p:cNvPr id="31" name="object 31"/>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20</a:t>
            </a:fld>
            <a:endParaRPr dirty="0">
              <a:solidFill>
                <a:srgbClr val="767171"/>
              </a:solidFill>
            </a:endParaRPr>
          </a:p>
        </p:txBody>
      </p:sp>
      <p:sp>
        <p:nvSpPr>
          <p:cNvPr id="32" name="object 32"/>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spc="-5" dirty="0">
                <a:solidFill>
                  <a:srgbClr val="000000"/>
                </a:solidFill>
              </a:rPr>
              <a:t>ETCO2</a:t>
            </a:r>
            <a:r>
              <a:rPr sz="3600" spc="-10" dirty="0">
                <a:solidFill>
                  <a:srgbClr val="000000"/>
                </a:solidFill>
              </a:rPr>
              <a:t> </a:t>
            </a:r>
            <a:r>
              <a:rPr sz="3600" spc="-5" dirty="0">
                <a:solidFill>
                  <a:srgbClr val="BC8642"/>
                </a:solidFill>
              </a:rPr>
              <a:t>COLORIMETRIC </a:t>
            </a:r>
            <a:r>
              <a:rPr sz="3600" spc="-5" dirty="0">
                <a:solidFill>
                  <a:srgbClr val="000000"/>
                </a:solidFill>
              </a:rPr>
              <a:t>DEVICES</a:t>
            </a:r>
            <a:endParaRPr sz="3600"/>
          </a:p>
        </p:txBody>
      </p:sp>
      <p:pic>
        <p:nvPicPr>
          <p:cNvPr id="3" name="object 3"/>
          <p:cNvPicPr/>
          <p:nvPr/>
        </p:nvPicPr>
        <p:blipFill>
          <a:blip r:embed="rId3" cstate="print"/>
          <a:stretch>
            <a:fillRect/>
          </a:stretch>
        </p:blipFill>
        <p:spPr>
          <a:xfrm>
            <a:off x="307847" y="252984"/>
            <a:ext cx="1176528" cy="661416"/>
          </a:xfrm>
          <a:prstGeom prst="rect">
            <a:avLst/>
          </a:prstGeom>
        </p:spPr>
      </p:pic>
      <p:grpSp>
        <p:nvGrpSpPr>
          <p:cNvPr id="4" name="object 4"/>
          <p:cNvGrpSpPr/>
          <p:nvPr/>
        </p:nvGrpSpPr>
        <p:grpSpPr>
          <a:xfrm>
            <a:off x="9417903" y="3740433"/>
            <a:ext cx="2509520" cy="2647950"/>
            <a:chOff x="9417903" y="3740433"/>
            <a:chExt cx="2509520" cy="2647950"/>
          </a:xfrm>
        </p:grpSpPr>
        <p:sp>
          <p:nvSpPr>
            <p:cNvPr id="5" name="object 5"/>
            <p:cNvSpPr/>
            <p:nvPr/>
          </p:nvSpPr>
          <p:spPr>
            <a:xfrm>
              <a:off x="9430603" y="3753133"/>
              <a:ext cx="2484120" cy="2622550"/>
            </a:xfrm>
            <a:custGeom>
              <a:avLst/>
              <a:gdLst/>
              <a:ahLst/>
              <a:cxnLst/>
              <a:rect l="l" t="t" r="r" b="b"/>
              <a:pathLst>
                <a:path w="2484120" h="2622550">
                  <a:moveTo>
                    <a:pt x="2070014" y="0"/>
                  </a:moveTo>
                  <a:lnTo>
                    <a:pt x="414013" y="0"/>
                  </a:lnTo>
                  <a:lnTo>
                    <a:pt x="365730" y="2785"/>
                  </a:lnTo>
                  <a:lnTo>
                    <a:pt x="319084" y="10934"/>
                  </a:lnTo>
                  <a:lnTo>
                    <a:pt x="274383" y="24136"/>
                  </a:lnTo>
                  <a:lnTo>
                    <a:pt x="231940" y="42080"/>
                  </a:lnTo>
                  <a:lnTo>
                    <a:pt x="192065" y="64456"/>
                  </a:lnTo>
                  <a:lnTo>
                    <a:pt x="155069" y="90953"/>
                  </a:lnTo>
                  <a:lnTo>
                    <a:pt x="121261" y="121261"/>
                  </a:lnTo>
                  <a:lnTo>
                    <a:pt x="90954" y="155068"/>
                  </a:lnTo>
                  <a:lnTo>
                    <a:pt x="64456" y="192064"/>
                  </a:lnTo>
                  <a:lnTo>
                    <a:pt x="42080" y="231939"/>
                  </a:lnTo>
                  <a:lnTo>
                    <a:pt x="24136" y="274382"/>
                  </a:lnTo>
                  <a:lnTo>
                    <a:pt x="10934" y="319082"/>
                  </a:lnTo>
                  <a:lnTo>
                    <a:pt x="2785" y="365729"/>
                  </a:lnTo>
                  <a:lnTo>
                    <a:pt x="0" y="414012"/>
                  </a:lnTo>
                  <a:lnTo>
                    <a:pt x="0" y="2208339"/>
                  </a:lnTo>
                  <a:lnTo>
                    <a:pt x="2785" y="2256621"/>
                  </a:lnTo>
                  <a:lnTo>
                    <a:pt x="10934" y="2303268"/>
                  </a:lnTo>
                  <a:lnTo>
                    <a:pt x="24136" y="2347968"/>
                  </a:lnTo>
                  <a:lnTo>
                    <a:pt x="42080" y="2390411"/>
                  </a:lnTo>
                  <a:lnTo>
                    <a:pt x="64456" y="2430286"/>
                  </a:lnTo>
                  <a:lnTo>
                    <a:pt x="90954" y="2467282"/>
                  </a:lnTo>
                  <a:lnTo>
                    <a:pt x="121261" y="2501090"/>
                  </a:lnTo>
                  <a:lnTo>
                    <a:pt x="155069" y="2531397"/>
                  </a:lnTo>
                  <a:lnTo>
                    <a:pt x="192065" y="2557895"/>
                  </a:lnTo>
                  <a:lnTo>
                    <a:pt x="231940" y="2580271"/>
                  </a:lnTo>
                  <a:lnTo>
                    <a:pt x="274383" y="2598215"/>
                  </a:lnTo>
                  <a:lnTo>
                    <a:pt x="319084" y="2611417"/>
                  </a:lnTo>
                  <a:lnTo>
                    <a:pt x="365730" y="2619566"/>
                  </a:lnTo>
                  <a:lnTo>
                    <a:pt x="414013" y="2622351"/>
                  </a:lnTo>
                  <a:lnTo>
                    <a:pt x="2070014" y="2622351"/>
                  </a:lnTo>
                  <a:lnTo>
                    <a:pt x="2118297" y="2619566"/>
                  </a:lnTo>
                  <a:lnTo>
                    <a:pt x="2164944" y="2611417"/>
                  </a:lnTo>
                  <a:lnTo>
                    <a:pt x="2209644" y="2598215"/>
                  </a:lnTo>
                  <a:lnTo>
                    <a:pt x="2252087" y="2580271"/>
                  </a:lnTo>
                  <a:lnTo>
                    <a:pt x="2291962" y="2557895"/>
                  </a:lnTo>
                  <a:lnTo>
                    <a:pt x="2328958" y="2531397"/>
                  </a:lnTo>
                  <a:lnTo>
                    <a:pt x="2362766" y="2501090"/>
                  </a:lnTo>
                  <a:lnTo>
                    <a:pt x="2393073" y="2467282"/>
                  </a:lnTo>
                  <a:lnTo>
                    <a:pt x="2419570" y="2430286"/>
                  </a:lnTo>
                  <a:lnTo>
                    <a:pt x="2441946" y="2390411"/>
                  </a:lnTo>
                  <a:lnTo>
                    <a:pt x="2459891" y="2347968"/>
                  </a:lnTo>
                  <a:lnTo>
                    <a:pt x="2473092" y="2303268"/>
                  </a:lnTo>
                  <a:lnTo>
                    <a:pt x="2481241" y="2256621"/>
                  </a:lnTo>
                  <a:lnTo>
                    <a:pt x="2484027" y="2208339"/>
                  </a:lnTo>
                  <a:lnTo>
                    <a:pt x="2484027" y="414012"/>
                  </a:lnTo>
                  <a:lnTo>
                    <a:pt x="2481241" y="365729"/>
                  </a:lnTo>
                  <a:lnTo>
                    <a:pt x="2473092" y="319082"/>
                  </a:lnTo>
                  <a:lnTo>
                    <a:pt x="2459891" y="274382"/>
                  </a:lnTo>
                  <a:lnTo>
                    <a:pt x="2441946" y="231939"/>
                  </a:lnTo>
                  <a:lnTo>
                    <a:pt x="2419570" y="192064"/>
                  </a:lnTo>
                  <a:lnTo>
                    <a:pt x="2393073" y="155068"/>
                  </a:lnTo>
                  <a:lnTo>
                    <a:pt x="2362766" y="121261"/>
                  </a:lnTo>
                  <a:lnTo>
                    <a:pt x="2328958" y="90953"/>
                  </a:lnTo>
                  <a:lnTo>
                    <a:pt x="2291962" y="64456"/>
                  </a:lnTo>
                  <a:lnTo>
                    <a:pt x="2252087" y="42080"/>
                  </a:lnTo>
                  <a:lnTo>
                    <a:pt x="2209644" y="24136"/>
                  </a:lnTo>
                  <a:lnTo>
                    <a:pt x="2164944" y="10934"/>
                  </a:lnTo>
                  <a:lnTo>
                    <a:pt x="2118297" y="2785"/>
                  </a:lnTo>
                  <a:lnTo>
                    <a:pt x="2070014" y="0"/>
                  </a:lnTo>
                  <a:close/>
                </a:path>
              </a:pathLst>
            </a:custGeom>
            <a:solidFill>
              <a:srgbClr val="FFF4D2"/>
            </a:solidFill>
          </p:spPr>
          <p:txBody>
            <a:bodyPr wrap="square" lIns="0" tIns="0" rIns="0" bIns="0" rtlCol="0"/>
            <a:lstStyle/>
            <a:p>
              <a:endParaRPr/>
            </a:p>
          </p:txBody>
        </p:sp>
        <p:sp>
          <p:nvSpPr>
            <p:cNvPr id="6" name="object 6"/>
            <p:cNvSpPr/>
            <p:nvPr/>
          </p:nvSpPr>
          <p:spPr>
            <a:xfrm>
              <a:off x="9430603" y="3753133"/>
              <a:ext cx="2484120" cy="2622550"/>
            </a:xfrm>
            <a:custGeom>
              <a:avLst/>
              <a:gdLst/>
              <a:ahLst/>
              <a:cxnLst/>
              <a:rect l="l" t="t" r="r" b="b"/>
              <a:pathLst>
                <a:path w="2484120" h="2622550">
                  <a:moveTo>
                    <a:pt x="0" y="414012"/>
                  </a:moveTo>
                  <a:lnTo>
                    <a:pt x="2785" y="365730"/>
                  </a:lnTo>
                  <a:lnTo>
                    <a:pt x="10934" y="319083"/>
                  </a:lnTo>
                  <a:lnTo>
                    <a:pt x="24136" y="274383"/>
                  </a:lnTo>
                  <a:lnTo>
                    <a:pt x="42080" y="231940"/>
                  </a:lnTo>
                  <a:lnTo>
                    <a:pt x="64456" y="192065"/>
                  </a:lnTo>
                  <a:lnTo>
                    <a:pt x="90954" y="155068"/>
                  </a:lnTo>
                  <a:lnTo>
                    <a:pt x="121261" y="121261"/>
                  </a:lnTo>
                  <a:lnTo>
                    <a:pt x="155069" y="90953"/>
                  </a:lnTo>
                  <a:lnTo>
                    <a:pt x="192065" y="64456"/>
                  </a:lnTo>
                  <a:lnTo>
                    <a:pt x="231940" y="42080"/>
                  </a:lnTo>
                  <a:lnTo>
                    <a:pt x="274383" y="24136"/>
                  </a:lnTo>
                  <a:lnTo>
                    <a:pt x="319083" y="10934"/>
                  </a:lnTo>
                  <a:lnTo>
                    <a:pt x="365730" y="2785"/>
                  </a:lnTo>
                  <a:lnTo>
                    <a:pt x="414013" y="0"/>
                  </a:lnTo>
                  <a:lnTo>
                    <a:pt x="2070014" y="0"/>
                  </a:lnTo>
                  <a:lnTo>
                    <a:pt x="2118296" y="2785"/>
                  </a:lnTo>
                  <a:lnTo>
                    <a:pt x="2164943" y="10934"/>
                  </a:lnTo>
                  <a:lnTo>
                    <a:pt x="2209643" y="24136"/>
                  </a:lnTo>
                  <a:lnTo>
                    <a:pt x="2252086" y="42080"/>
                  </a:lnTo>
                  <a:lnTo>
                    <a:pt x="2291961" y="64456"/>
                  </a:lnTo>
                  <a:lnTo>
                    <a:pt x="2328958" y="90953"/>
                  </a:lnTo>
                  <a:lnTo>
                    <a:pt x="2362765" y="121261"/>
                  </a:lnTo>
                  <a:lnTo>
                    <a:pt x="2393073" y="155068"/>
                  </a:lnTo>
                  <a:lnTo>
                    <a:pt x="2419570" y="192065"/>
                  </a:lnTo>
                  <a:lnTo>
                    <a:pt x="2441946" y="231940"/>
                  </a:lnTo>
                  <a:lnTo>
                    <a:pt x="2459890" y="274383"/>
                  </a:lnTo>
                  <a:lnTo>
                    <a:pt x="2473092" y="319083"/>
                  </a:lnTo>
                  <a:lnTo>
                    <a:pt x="2481241" y="365730"/>
                  </a:lnTo>
                  <a:lnTo>
                    <a:pt x="2484027" y="414012"/>
                  </a:lnTo>
                  <a:lnTo>
                    <a:pt x="2484027" y="2208339"/>
                  </a:lnTo>
                  <a:lnTo>
                    <a:pt x="2481241" y="2256621"/>
                  </a:lnTo>
                  <a:lnTo>
                    <a:pt x="2473092" y="2303268"/>
                  </a:lnTo>
                  <a:lnTo>
                    <a:pt x="2459890" y="2347968"/>
                  </a:lnTo>
                  <a:lnTo>
                    <a:pt x="2441946" y="2390411"/>
                  </a:lnTo>
                  <a:lnTo>
                    <a:pt x="2419570" y="2430286"/>
                  </a:lnTo>
                  <a:lnTo>
                    <a:pt x="2393073" y="2467283"/>
                  </a:lnTo>
                  <a:lnTo>
                    <a:pt x="2362765" y="2501090"/>
                  </a:lnTo>
                  <a:lnTo>
                    <a:pt x="2328958" y="2531398"/>
                  </a:lnTo>
                  <a:lnTo>
                    <a:pt x="2291961" y="2557895"/>
                  </a:lnTo>
                  <a:lnTo>
                    <a:pt x="2252086" y="2580271"/>
                  </a:lnTo>
                  <a:lnTo>
                    <a:pt x="2209643" y="2598215"/>
                  </a:lnTo>
                  <a:lnTo>
                    <a:pt x="2164943" y="2611417"/>
                  </a:lnTo>
                  <a:lnTo>
                    <a:pt x="2118296" y="2619566"/>
                  </a:lnTo>
                  <a:lnTo>
                    <a:pt x="2070014" y="2622352"/>
                  </a:lnTo>
                  <a:lnTo>
                    <a:pt x="414013" y="2622352"/>
                  </a:lnTo>
                  <a:lnTo>
                    <a:pt x="365730" y="2619566"/>
                  </a:lnTo>
                  <a:lnTo>
                    <a:pt x="319083" y="2611417"/>
                  </a:lnTo>
                  <a:lnTo>
                    <a:pt x="274383" y="2598215"/>
                  </a:lnTo>
                  <a:lnTo>
                    <a:pt x="231940" y="2580271"/>
                  </a:lnTo>
                  <a:lnTo>
                    <a:pt x="192065" y="2557895"/>
                  </a:lnTo>
                  <a:lnTo>
                    <a:pt x="155069" y="2531398"/>
                  </a:lnTo>
                  <a:lnTo>
                    <a:pt x="121261" y="2501090"/>
                  </a:lnTo>
                  <a:lnTo>
                    <a:pt x="90954" y="2467283"/>
                  </a:lnTo>
                  <a:lnTo>
                    <a:pt x="64456" y="2430286"/>
                  </a:lnTo>
                  <a:lnTo>
                    <a:pt x="42080" y="2390411"/>
                  </a:lnTo>
                  <a:lnTo>
                    <a:pt x="24136" y="2347968"/>
                  </a:lnTo>
                  <a:lnTo>
                    <a:pt x="10934" y="2303268"/>
                  </a:lnTo>
                  <a:lnTo>
                    <a:pt x="2785" y="2256621"/>
                  </a:lnTo>
                  <a:lnTo>
                    <a:pt x="0" y="2208339"/>
                  </a:lnTo>
                  <a:lnTo>
                    <a:pt x="0" y="414012"/>
                  </a:lnTo>
                  <a:close/>
                </a:path>
              </a:pathLst>
            </a:custGeom>
            <a:ln w="25400">
              <a:solidFill>
                <a:srgbClr val="BC8642"/>
              </a:solidFill>
            </a:ln>
          </p:spPr>
          <p:txBody>
            <a:bodyPr wrap="square" lIns="0" tIns="0" rIns="0" bIns="0" rtlCol="0"/>
            <a:lstStyle/>
            <a:p>
              <a:endParaRPr/>
            </a:p>
          </p:txBody>
        </p:sp>
      </p:grpSp>
      <p:sp>
        <p:nvSpPr>
          <p:cNvPr id="7" name="object 7"/>
          <p:cNvSpPr txBox="1"/>
          <p:nvPr/>
        </p:nvSpPr>
        <p:spPr>
          <a:xfrm>
            <a:off x="9644005" y="3803395"/>
            <a:ext cx="1994535" cy="2492375"/>
          </a:xfrm>
          <a:prstGeom prst="rect">
            <a:avLst/>
          </a:prstGeom>
        </p:spPr>
        <p:txBody>
          <a:bodyPr vert="horz" wrap="square" lIns="0" tIns="12700" rIns="0" bIns="0" rtlCol="0">
            <a:spAutoFit/>
          </a:bodyPr>
          <a:lstStyle/>
          <a:p>
            <a:pPr marL="12700">
              <a:lnSpc>
                <a:spcPts val="2140"/>
              </a:lnSpc>
              <a:spcBef>
                <a:spcPts val="100"/>
              </a:spcBef>
            </a:pPr>
            <a:r>
              <a:rPr sz="1800" b="1" spc="-5" dirty="0">
                <a:solidFill>
                  <a:srgbClr val="921728"/>
                </a:solidFill>
                <a:latin typeface="Arial"/>
                <a:cs typeface="Arial"/>
              </a:rPr>
              <a:t>STEP</a:t>
            </a:r>
            <a:r>
              <a:rPr sz="1800" b="1" spc="-40" dirty="0">
                <a:solidFill>
                  <a:srgbClr val="921728"/>
                </a:solidFill>
                <a:latin typeface="Arial"/>
                <a:cs typeface="Arial"/>
              </a:rPr>
              <a:t> </a:t>
            </a:r>
            <a:r>
              <a:rPr sz="1800" b="1" dirty="0">
                <a:solidFill>
                  <a:srgbClr val="921728"/>
                </a:solidFill>
                <a:latin typeface="Arial"/>
                <a:cs typeface="Arial"/>
              </a:rPr>
              <a:t>7</a:t>
            </a:r>
            <a:r>
              <a:rPr sz="1800" b="1" spc="-35" dirty="0">
                <a:solidFill>
                  <a:srgbClr val="921728"/>
                </a:solidFill>
                <a:latin typeface="Arial"/>
                <a:cs typeface="Arial"/>
              </a:rPr>
              <a:t> </a:t>
            </a:r>
            <a:r>
              <a:rPr sz="1800" b="1" spc="-5" dirty="0">
                <a:solidFill>
                  <a:srgbClr val="921728"/>
                </a:solidFill>
                <a:latin typeface="Arial"/>
                <a:cs typeface="Arial"/>
              </a:rPr>
              <a:t>CAUTION:</a:t>
            </a:r>
            <a:endParaRPr sz="1800">
              <a:latin typeface="Arial"/>
              <a:cs typeface="Arial"/>
            </a:endParaRPr>
          </a:p>
          <a:p>
            <a:pPr marL="12700" marR="53975">
              <a:lnSpc>
                <a:spcPts val="1900"/>
              </a:lnSpc>
              <a:spcBef>
                <a:spcPts val="60"/>
              </a:spcBef>
            </a:pPr>
            <a:r>
              <a:rPr sz="1600" spc="-5" dirty="0">
                <a:latin typeface="Arial MT"/>
                <a:cs typeface="Arial MT"/>
              </a:rPr>
              <a:t>With very low cardiac </a:t>
            </a:r>
            <a:r>
              <a:rPr sz="1600" spc="-430" dirty="0">
                <a:latin typeface="Arial MT"/>
                <a:cs typeface="Arial MT"/>
              </a:rPr>
              <a:t> </a:t>
            </a:r>
            <a:r>
              <a:rPr sz="1600" spc="-5" dirty="0">
                <a:latin typeface="Arial MT"/>
                <a:cs typeface="Arial MT"/>
              </a:rPr>
              <a:t>output</a:t>
            </a:r>
            <a:r>
              <a:rPr sz="1600" dirty="0">
                <a:latin typeface="Arial MT"/>
                <a:cs typeface="Arial MT"/>
              </a:rPr>
              <a:t> </a:t>
            </a:r>
            <a:r>
              <a:rPr sz="1600" spc="-5" dirty="0">
                <a:latin typeface="Arial MT"/>
                <a:cs typeface="Arial MT"/>
              </a:rPr>
              <a:t>during</a:t>
            </a:r>
            <a:endParaRPr sz="1600">
              <a:latin typeface="Arial MT"/>
              <a:cs typeface="Arial MT"/>
            </a:endParaRPr>
          </a:p>
          <a:p>
            <a:pPr marL="12700" marR="6350">
              <a:lnSpc>
                <a:spcPct val="99800"/>
              </a:lnSpc>
              <a:spcBef>
                <a:spcPts val="10"/>
              </a:spcBef>
            </a:pPr>
            <a:r>
              <a:rPr sz="1600" spc="-5" dirty="0">
                <a:latin typeface="Arial MT"/>
                <a:cs typeface="Arial MT"/>
              </a:rPr>
              <a:t>cardiopulmonary </a:t>
            </a:r>
            <a:r>
              <a:rPr sz="1600" dirty="0">
                <a:latin typeface="Arial MT"/>
                <a:cs typeface="Arial MT"/>
              </a:rPr>
              <a:t> </a:t>
            </a:r>
            <a:r>
              <a:rPr sz="1600" spc="-5" dirty="0">
                <a:latin typeface="Arial MT"/>
                <a:cs typeface="Arial MT"/>
              </a:rPr>
              <a:t>resuscitation,</a:t>
            </a:r>
            <a:r>
              <a:rPr sz="1600" dirty="0">
                <a:latin typeface="Arial MT"/>
                <a:cs typeface="Arial MT"/>
              </a:rPr>
              <a:t> </a:t>
            </a:r>
            <a:r>
              <a:rPr sz="1600" spc="-5" dirty="0">
                <a:latin typeface="Arial MT"/>
                <a:cs typeface="Arial MT"/>
              </a:rPr>
              <a:t>there </a:t>
            </a:r>
            <a:r>
              <a:rPr sz="1600" dirty="0">
                <a:latin typeface="Arial MT"/>
                <a:cs typeface="Arial MT"/>
              </a:rPr>
              <a:t> </a:t>
            </a:r>
            <a:r>
              <a:rPr sz="1600" spc="-5" dirty="0">
                <a:latin typeface="Arial MT"/>
                <a:cs typeface="Arial MT"/>
              </a:rPr>
              <a:t>may be no color </a:t>
            </a:r>
            <a:r>
              <a:rPr sz="1600" dirty="0">
                <a:latin typeface="Arial MT"/>
                <a:cs typeface="Arial MT"/>
              </a:rPr>
              <a:t> </a:t>
            </a:r>
            <a:r>
              <a:rPr sz="1600" spc="-5" dirty="0">
                <a:latin typeface="Arial MT"/>
                <a:cs typeface="Arial MT"/>
              </a:rPr>
              <a:t>change in </a:t>
            </a:r>
            <a:r>
              <a:rPr sz="1600" dirty="0">
                <a:latin typeface="Arial MT"/>
                <a:cs typeface="Arial MT"/>
              </a:rPr>
              <a:t>the </a:t>
            </a:r>
            <a:r>
              <a:rPr sz="1600" spc="-5" dirty="0">
                <a:latin typeface="Arial MT"/>
                <a:cs typeface="Arial MT"/>
              </a:rPr>
              <a:t>ETCO2 </a:t>
            </a:r>
            <a:r>
              <a:rPr sz="1600" spc="-430" dirty="0">
                <a:latin typeface="Arial MT"/>
                <a:cs typeface="Arial MT"/>
              </a:rPr>
              <a:t> </a:t>
            </a:r>
            <a:r>
              <a:rPr sz="1600" spc="-5" dirty="0">
                <a:latin typeface="Arial MT"/>
                <a:cs typeface="Arial MT"/>
              </a:rPr>
              <a:t>detector, even though </a:t>
            </a:r>
            <a:r>
              <a:rPr sz="1600" spc="-430" dirty="0">
                <a:latin typeface="Arial MT"/>
                <a:cs typeface="Arial MT"/>
              </a:rPr>
              <a:t> </a:t>
            </a:r>
            <a:r>
              <a:rPr sz="1600" dirty="0">
                <a:latin typeface="Arial MT"/>
                <a:cs typeface="Arial MT"/>
              </a:rPr>
              <a:t>the </a:t>
            </a:r>
            <a:r>
              <a:rPr sz="1600" spc="-5" dirty="0">
                <a:latin typeface="Arial MT"/>
                <a:cs typeface="Arial MT"/>
              </a:rPr>
              <a:t>airway is properly </a:t>
            </a:r>
            <a:r>
              <a:rPr sz="1600" spc="-430" dirty="0">
                <a:latin typeface="Arial MT"/>
                <a:cs typeface="Arial MT"/>
              </a:rPr>
              <a:t> </a:t>
            </a:r>
            <a:r>
              <a:rPr sz="1600" spc="-5" dirty="0">
                <a:latin typeface="Arial MT"/>
                <a:cs typeface="Arial MT"/>
              </a:rPr>
              <a:t>positioned</a:t>
            </a:r>
            <a:endParaRPr sz="1600">
              <a:latin typeface="Arial MT"/>
              <a:cs typeface="Arial MT"/>
            </a:endParaRPr>
          </a:p>
        </p:txBody>
      </p:sp>
      <p:pic>
        <p:nvPicPr>
          <p:cNvPr id="8" name="object 8"/>
          <p:cNvPicPr/>
          <p:nvPr/>
        </p:nvPicPr>
        <p:blipFill>
          <a:blip r:embed="rId4" cstate="print"/>
          <a:stretch>
            <a:fillRect/>
          </a:stretch>
        </p:blipFill>
        <p:spPr>
          <a:xfrm>
            <a:off x="10067543" y="2615183"/>
            <a:ext cx="1100327" cy="917448"/>
          </a:xfrm>
          <a:prstGeom prst="rect">
            <a:avLst/>
          </a:prstGeom>
        </p:spPr>
      </p:pic>
      <p:grpSp>
        <p:nvGrpSpPr>
          <p:cNvPr id="9" name="object 9"/>
          <p:cNvGrpSpPr/>
          <p:nvPr/>
        </p:nvGrpSpPr>
        <p:grpSpPr>
          <a:xfrm>
            <a:off x="463295" y="1289303"/>
            <a:ext cx="9077325" cy="5198110"/>
            <a:chOff x="463295" y="1289303"/>
            <a:chExt cx="9077325" cy="5198110"/>
          </a:xfrm>
        </p:grpSpPr>
        <p:pic>
          <p:nvPicPr>
            <p:cNvPr id="10" name="object 10"/>
            <p:cNvPicPr/>
            <p:nvPr/>
          </p:nvPicPr>
          <p:blipFill>
            <a:blip r:embed="rId5" cstate="print"/>
            <a:stretch>
              <a:fillRect/>
            </a:stretch>
          </p:blipFill>
          <p:spPr>
            <a:xfrm>
              <a:off x="463295" y="1289303"/>
              <a:ext cx="9076944" cy="2474976"/>
            </a:xfrm>
            <a:prstGeom prst="rect">
              <a:avLst/>
            </a:prstGeom>
          </p:spPr>
        </p:pic>
        <p:sp>
          <p:nvSpPr>
            <p:cNvPr id="11" name="object 11"/>
            <p:cNvSpPr/>
            <p:nvPr/>
          </p:nvSpPr>
          <p:spPr>
            <a:xfrm>
              <a:off x="571689" y="1316777"/>
              <a:ext cx="8859520" cy="2321560"/>
            </a:xfrm>
            <a:custGeom>
              <a:avLst/>
              <a:gdLst/>
              <a:ahLst/>
              <a:cxnLst/>
              <a:rect l="l" t="t" r="r" b="b"/>
              <a:pathLst>
                <a:path w="8859520" h="2321560">
                  <a:moveTo>
                    <a:pt x="8626812" y="0"/>
                  </a:moveTo>
                  <a:lnTo>
                    <a:pt x="232100" y="0"/>
                  </a:lnTo>
                  <a:lnTo>
                    <a:pt x="185324" y="4715"/>
                  </a:lnTo>
                  <a:lnTo>
                    <a:pt x="141756" y="18239"/>
                  </a:lnTo>
                  <a:lnTo>
                    <a:pt x="102331" y="39639"/>
                  </a:lnTo>
                  <a:lnTo>
                    <a:pt x="67980" y="67980"/>
                  </a:lnTo>
                  <a:lnTo>
                    <a:pt x="39639" y="102331"/>
                  </a:lnTo>
                  <a:lnTo>
                    <a:pt x="18239" y="141757"/>
                  </a:lnTo>
                  <a:lnTo>
                    <a:pt x="4715" y="185324"/>
                  </a:lnTo>
                  <a:lnTo>
                    <a:pt x="0" y="232101"/>
                  </a:lnTo>
                  <a:lnTo>
                    <a:pt x="0" y="2088949"/>
                  </a:lnTo>
                  <a:lnTo>
                    <a:pt x="4715" y="2135725"/>
                  </a:lnTo>
                  <a:lnTo>
                    <a:pt x="18239" y="2179292"/>
                  </a:lnTo>
                  <a:lnTo>
                    <a:pt x="39639" y="2218718"/>
                  </a:lnTo>
                  <a:lnTo>
                    <a:pt x="67980" y="2253068"/>
                  </a:lnTo>
                  <a:lnTo>
                    <a:pt x="102331" y="2281410"/>
                  </a:lnTo>
                  <a:lnTo>
                    <a:pt x="141756" y="2302809"/>
                  </a:lnTo>
                  <a:lnTo>
                    <a:pt x="185324" y="2316333"/>
                  </a:lnTo>
                  <a:lnTo>
                    <a:pt x="232100" y="2321049"/>
                  </a:lnTo>
                  <a:lnTo>
                    <a:pt x="8626812" y="2321049"/>
                  </a:lnTo>
                  <a:lnTo>
                    <a:pt x="8673588" y="2316333"/>
                  </a:lnTo>
                  <a:lnTo>
                    <a:pt x="8717156" y="2302809"/>
                  </a:lnTo>
                  <a:lnTo>
                    <a:pt x="8756582" y="2281410"/>
                  </a:lnTo>
                  <a:lnTo>
                    <a:pt x="8790932" y="2253068"/>
                  </a:lnTo>
                  <a:lnTo>
                    <a:pt x="8819274" y="2218718"/>
                  </a:lnTo>
                  <a:lnTo>
                    <a:pt x="8840673" y="2179292"/>
                  </a:lnTo>
                  <a:lnTo>
                    <a:pt x="8854197" y="2135725"/>
                  </a:lnTo>
                  <a:lnTo>
                    <a:pt x="8858913" y="2088949"/>
                  </a:lnTo>
                  <a:lnTo>
                    <a:pt x="8858913" y="232101"/>
                  </a:lnTo>
                  <a:lnTo>
                    <a:pt x="8854197" y="185324"/>
                  </a:lnTo>
                  <a:lnTo>
                    <a:pt x="8840673" y="141757"/>
                  </a:lnTo>
                  <a:lnTo>
                    <a:pt x="8819274" y="102331"/>
                  </a:lnTo>
                  <a:lnTo>
                    <a:pt x="8790932" y="67980"/>
                  </a:lnTo>
                  <a:lnTo>
                    <a:pt x="8756582" y="39639"/>
                  </a:lnTo>
                  <a:lnTo>
                    <a:pt x="8717156" y="18239"/>
                  </a:lnTo>
                  <a:lnTo>
                    <a:pt x="8673588" y="4715"/>
                  </a:lnTo>
                  <a:lnTo>
                    <a:pt x="8626812" y="0"/>
                  </a:lnTo>
                  <a:close/>
                </a:path>
              </a:pathLst>
            </a:custGeom>
            <a:solidFill>
              <a:srgbClr val="FFFFFF"/>
            </a:solidFill>
          </p:spPr>
          <p:txBody>
            <a:bodyPr wrap="square" lIns="0" tIns="0" rIns="0" bIns="0" rtlCol="0"/>
            <a:lstStyle/>
            <a:p>
              <a:endParaRPr/>
            </a:p>
          </p:txBody>
        </p:sp>
        <p:sp>
          <p:nvSpPr>
            <p:cNvPr id="12" name="object 12"/>
            <p:cNvSpPr/>
            <p:nvPr/>
          </p:nvSpPr>
          <p:spPr>
            <a:xfrm>
              <a:off x="571689" y="1316777"/>
              <a:ext cx="8859520" cy="2321560"/>
            </a:xfrm>
            <a:custGeom>
              <a:avLst/>
              <a:gdLst/>
              <a:ahLst/>
              <a:cxnLst/>
              <a:rect l="l" t="t" r="r" b="b"/>
              <a:pathLst>
                <a:path w="8859520" h="2321560">
                  <a:moveTo>
                    <a:pt x="0" y="232101"/>
                  </a:moveTo>
                  <a:lnTo>
                    <a:pt x="4715" y="185324"/>
                  </a:lnTo>
                  <a:lnTo>
                    <a:pt x="18239" y="141756"/>
                  </a:lnTo>
                  <a:lnTo>
                    <a:pt x="39639" y="102331"/>
                  </a:lnTo>
                  <a:lnTo>
                    <a:pt x="67980" y="67980"/>
                  </a:lnTo>
                  <a:lnTo>
                    <a:pt x="102331" y="39639"/>
                  </a:lnTo>
                  <a:lnTo>
                    <a:pt x="141756" y="18239"/>
                  </a:lnTo>
                  <a:lnTo>
                    <a:pt x="185324" y="4715"/>
                  </a:lnTo>
                  <a:lnTo>
                    <a:pt x="232100" y="0"/>
                  </a:lnTo>
                  <a:lnTo>
                    <a:pt x="8626813" y="0"/>
                  </a:lnTo>
                  <a:lnTo>
                    <a:pt x="8673589" y="4715"/>
                  </a:lnTo>
                  <a:lnTo>
                    <a:pt x="8717156" y="18239"/>
                  </a:lnTo>
                  <a:lnTo>
                    <a:pt x="8756582" y="39639"/>
                  </a:lnTo>
                  <a:lnTo>
                    <a:pt x="8790933" y="67980"/>
                  </a:lnTo>
                  <a:lnTo>
                    <a:pt x="8819274" y="102331"/>
                  </a:lnTo>
                  <a:lnTo>
                    <a:pt x="8840674" y="141756"/>
                  </a:lnTo>
                  <a:lnTo>
                    <a:pt x="8854198" y="185324"/>
                  </a:lnTo>
                  <a:lnTo>
                    <a:pt x="8858914" y="232101"/>
                  </a:lnTo>
                  <a:lnTo>
                    <a:pt x="8858914" y="2088949"/>
                  </a:lnTo>
                  <a:lnTo>
                    <a:pt x="8854198" y="2135725"/>
                  </a:lnTo>
                  <a:lnTo>
                    <a:pt x="8840674" y="2179293"/>
                  </a:lnTo>
                  <a:lnTo>
                    <a:pt x="8819274" y="2218718"/>
                  </a:lnTo>
                  <a:lnTo>
                    <a:pt x="8790933" y="2253069"/>
                  </a:lnTo>
                  <a:lnTo>
                    <a:pt x="8756582" y="2281410"/>
                  </a:lnTo>
                  <a:lnTo>
                    <a:pt x="8717156" y="2302810"/>
                  </a:lnTo>
                  <a:lnTo>
                    <a:pt x="8673589" y="2316334"/>
                  </a:lnTo>
                  <a:lnTo>
                    <a:pt x="8626813" y="2321050"/>
                  </a:lnTo>
                  <a:lnTo>
                    <a:pt x="232100" y="2321050"/>
                  </a:lnTo>
                  <a:lnTo>
                    <a:pt x="185324" y="2316334"/>
                  </a:lnTo>
                  <a:lnTo>
                    <a:pt x="141756" y="2302810"/>
                  </a:lnTo>
                  <a:lnTo>
                    <a:pt x="102331" y="2281410"/>
                  </a:lnTo>
                  <a:lnTo>
                    <a:pt x="67980" y="2253069"/>
                  </a:lnTo>
                  <a:lnTo>
                    <a:pt x="39639" y="2218718"/>
                  </a:lnTo>
                  <a:lnTo>
                    <a:pt x="18239" y="2179293"/>
                  </a:lnTo>
                  <a:lnTo>
                    <a:pt x="4715" y="2135725"/>
                  </a:lnTo>
                  <a:lnTo>
                    <a:pt x="0" y="2088949"/>
                  </a:lnTo>
                  <a:lnTo>
                    <a:pt x="0" y="232101"/>
                  </a:lnTo>
                  <a:close/>
                </a:path>
              </a:pathLst>
            </a:custGeom>
            <a:ln w="25400">
              <a:solidFill>
                <a:srgbClr val="BC8642"/>
              </a:solidFill>
            </a:ln>
          </p:spPr>
          <p:txBody>
            <a:bodyPr wrap="square" lIns="0" tIns="0" rIns="0" bIns="0" rtlCol="0"/>
            <a:lstStyle/>
            <a:p>
              <a:endParaRPr/>
            </a:p>
          </p:txBody>
        </p:sp>
        <p:pic>
          <p:nvPicPr>
            <p:cNvPr id="13" name="object 13"/>
            <p:cNvPicPr/>
            <p:nvPr/>
          </p:nvPicPr>
          <p:blipFill>
            <a:blip r:embed="rId6" cstate="print"/>
            <a:stretch>
              <a:fillRect/>
            </a:stretch>
          </p:blipFill>
          <p:spPr>
            <a:xfrm>
              <a:off x="949876" y="1700054"/>
              <a:ext cx="2377465" cy="1554495"/>
            </a:xfrm>
            <a:prstGeom prst="rect">
              <a:avLst/>
            </a:prstGeom>
          </p:spPr>
        </p:pic>
        <p:sp>
          <p:nvSpPr>
            <p:cNvPr id="14" name="object 14"/>
            <p:cNvSpPr/>
            <p:nvPr/>
          </p:nvSpPr>
          <p:spPr>
            <a:xfrm>
              <a:off x="837456" y="1626251"/>
              <a:ext cx="2602865" cy="1702435"/>
            </a:xfrm>
            <a:custGeom>
              <a:avLst/>
              <a:gdLst/>
              <a:ahLst/>
              <a:cxnLst/>
              <a:rect l="l" t="t" r="r" b="b"/>
              <a:pathLst>
                <a:path w="2602865" h="1702435">
                  <a:moveTo>
                    <a:pt x="0" y="170211"/>
                  </a:moveTo>
                  <a:lnTo>
                    <a:pt x="6080" y="124962"/>
                  </a:lnTo>
                  <a:lnTo>
                    <a:pt x="23238" y="84302"/>
                  </a:lnTo>
                  <a:lnTo>
                    <a:pt x="49853" y="49853"/>
                  </a:lnTo>
                  <a:lnTo>
                    <a:pt x="84302" y="23238"/>
                  </a:lnTo>
                  <a:lnTo>
                    <a:pt x="124962" y="6080"/>
                  </a:lnTo>
                  <a:lnTo>
                    <a:pt x="170211" y="0"/>
                  </a:lnTo>
                  <a:lnTo>
                    <a:pt x="2432094" y="0"/>
                  </a:lnTo>
                  <a:lnTo>
                    <a:pt x="2477342" y="6080"/>
                  </a:lnTo>
                  <a:lnTo>
                    <a:pt x="2518002" y="23238"/>
                  </a:lnTo>
                  <a:lnTo>
                    <a:pt x="2552451" y="49853"/>
                  </a:lnTo>
                  <a:lnTo>
                    <a:pt x="2579066" y="84302"/>
                  </a:lnTo>
                  <a:lnTo>
                    <a:pt x="2596224" y="124962"/>
                  </a:lnTo>
                  <a:lnTo>
                    <a:pt x="2602305" y="170211"/>
                  </a:lnTo>
                  <a:lnTo>
                    <a:pt x="2602305" y="1531892"/>
                  </a:lnTo>
                  <a:lnTo>
                    <a:pt x="2596224" y="1577140"/>
                  </a:lnTo>
                  <a:lnTo>
                    <a:pt x="2579066" y="1617800"/>
                  </a:lnTo>
                  <a:lnTo>
                    <a:pt x="2552451" y="1652249"/>
                  </a:lnTo>
                  <a:lnTo>
                    <a:pt x="2518002" y="1678864"/>
                  </a:lnTo>
                  <a:lnTo>
                    <a:pt x="2477342" y="1696022"/>
                  </a:lnTo>
                  <a:lnTo>
                    <a:pt x="2432094" y="1702103"/>
                  </a:lnTo>
                  <a:lnTo>
                    <a:pt x="170211" y="1702103"/>
                  </a:lnTo>
                  <a:lnTo>
                    <a:pt x="124962" y="1696022"/>
                  </a:lnTo>
                  <a:lnTo>
                    <a:pt x="84302" y="1678864"/>
                  </a:lnTo>
                  <a:lnTo>
                    <a:pt x="49853" y="1652249"/>
                  </a:lnTo>
                  <a:lnTo>
                    <a:pt x="23238" y="1617800"/>
                  </a:lnTo>
                  <a:lnTo>
                    <a:pt x="6080" y="1577140"/>
                  </a:lnTo>
                  <a:lnTo>
                    <a:pt x="0" y="1531892"/>
                  </a:lnTo>
                  <a:lnTo>
                    <a:pt x="0" y="170211"/>
                  </a:lnTo>
                  <a:close/>
                </a:path>
              </a:pathLst>
            </a:custGeom>
            <a:ln w="25400">
              <a:solidFill>
                <a:srgbClr val="BC8642"/>
              </a:solidFill>
            </a:ln>
          </p:spPr>
          <p:txBody>
            <a:bodyPr wrap="square" lIns="0" tIns="0" rIns="0" bIns="0" rtlCol="0"/>
            <a:lstStyle/>
            <a:p>
              <a:endParaRPr/>
            </a:p>
          </p:txBody>
        </p:sp>
        <p:sp>
          <p:nvSpPr>
            <p:cNvPr id="15" name="object 15"/>
            <p:cNvSpPr/>
            <p:nvPr/>
          </p:nvSpPr>
          <p:spPr>
            <a:xfrm>
              <a:off x="837457" y="3637828"/>
              <a:ext cx="2602865" cy="2837180"/>
            </a:xfrm>
            <a:custGeom>
              <a:avLst/>
              <a:gdLst/>
              <a:ahLst/>
              <a:cxnLst/>
              <a:rect l="l" t="t" r="r" b="b"/>
              <a:pathLst>
                <a:path w="2602865" h="2837179">
                  <a:moveTo>
                    <a:pt x="2602304" y="0"/>
                  </a:moveTo>
                  <a:lnTo>
                    <a:pt x="0" y="0"/>
                  </a:lnTo>
                  <a:lnTo>
                    <a:pt x="0" y="2563597"/>
                  </a:lnTo>
                  <a:lnTo>
                    <a:pt x="4402" y="2612712"/>
                  </a:lnTo>
                  <a:lnTo>
                    <a:pt x="17094" y="2658939"/>
                  </a:lnTo>
                  <a:lnTo>
                    <a:pt x="37305" y="2701507"/>
                  </a:lnTo>
                  <a:lnTo>
                    <a:pt x="64262" y="2739642"/>
                  </a:lnTo>
                  <a:lnTo>
                    <a:pt x="97195" y="2772575"/>
                  </a:lnTo>
                  <a:lnTo>
                    <a:pt x="135331" y="2799532"/>
                  </a:lnTo>
                  <a:lnTo>
                    <a:pt x="177898" y="2819743"/>
                  </a:lnTo>
                  <a:lnTo>
                    <a:pt x="224125" y="2832436"/>
                  </a:lnTo>
                  <a:lnTo>
                    <a:pt x="273241" y="2836838"/>
                  </a:lnTo>
                  <a:lnTo>
                    <a:pt x="2329063" y="2836838"/>
                  </a:lnTo>
                  <a:lnTo>
                    <a:pt x="2378178" y="2832436"/>
                  </a:lnTo>
                  <a:lnTo>
                    <a:pt x="2424406" y="2819743"/>
                  </a:lnTo>
                  <a:lnTo>
                    <a:pt x="2466973" y="2799532"/>
                  </a:lnTo>
                  <a:lnTo>
                    <a:pt x="2505109" y="2772575"/>
                  </a:lnTo>
                  <a:lnTo>
                    <a:pt x="2538041" y="2739642"/>
                  </a:lnTo>
                  <a:lnTo>
                    <a:pt x="2564999" y="2701507"/>
                  </a:lnTo>
                  <a:lnTo>
                    <a:pt x="2585210" y="2658939"/>
                  </a:lnTo>
                  <a:lnTo>
                    <a:pt x="2597902" y="2612712"/>
                  </a:lnTo>
                  <a:lnTo>
                    <a:pt x="2602304" y="2563597"/>
                  </a:lnTo>
                  <a:lnTo>
                    <a:pt x="2602304" y="0"/>
                  </a:lnTo>
                  <a:close/>
                </a:path>
              </a:pathLst>
            </a:custGeom>
            <a:solidFill>
              <a:srgbClr val="FFFFFF"/>
            </a:solidFill>
          </p:spPr>
          <p:txBody>
            <a:bodyPr wrap="square" lIns="0" tIns="0" rIns="0" bIns="0" rtlCol="0"/>
            <a:lstStyle/>
            <a:p>
              <a:endParaRPr/>
            </a:p>
          </p:txBody>
        </p:sp>
        <p:sp>
          <p:nvSpPr>
            <p:cNvPr id="16" name="object 16"/>
            <p:cNvSpPr/>
            <p:nvPr/>
          </p:nvSpPr>
          <p:spPr>
            <a:xfrm>
              <a:off x="837456" y="3637827"/>
              <a:ext cx="2602865" cy="2837180"/>
            </a:xfrm>
            <a:custGeom>
              <a:avLst/>
              <a:gdLst/>
              <a:ahLst/>
              <a:cxnLst/>
              <a:rect l="l" t="t" r="r" b="b"/>
              <a:pathLst>
                <a:path w="2602865" h="2837179">
                  <a:moveTo>
                    <a:pt x="2329063" y="2836839"/>
                  </a:moveTo>
                  <a:lnTo>
                    <a:pt x="273241" y="2836839"/>
                  </a:lnTo>
                  <a:lnTo>
                    <a:pt x="224125" y="2832436"/>
                  </a:lnTo>
                  <a:lnTo>
                    <a:pt x="177898" y="2819744"/>
                  </a:lnTo>
                  <a:lnTo>
                    <a:pt x="135330" y="2799533"/>
                  </a:lnTo>
                  <a:lnTo>
                    <a:pt x="97195" y="2772576"/>
                  </a:lnTo>
                  <a:lnTo>
                    <a:pt x="64262" y="2739643"/>
                  </a:lnTo>
                  <a:lnTo>
                    <a:pt x="37305" y="2701507"/>
                  </a:lnTo>
                  <a:lnTo>
                    <a:pt x="17094" y="2658940"/>
                  </a:lnTo>
                  <a:lnTo>
                    <a:pt x="4402" y="2612713"/>
                  </a:lnTo>
                  <a:lnTo>
                    <a:pt x="0" y="2563597"/>
                  </a:lnTo>
                  <a:lnTo>
                    <a:pt x="0" y="0"/>
                  </a:lnTo>
                  <a:lnTo>
                    <a:pt x="2602305" y="0"/>
                  </a:lnTo>
                  <a:lnTo>
                    <a:pt x="2602305" y="2563597"/>
                  </a:lnTo>
                  <a:lnTo>
                    <a:pt x="2597902" y="2612713"/>
                  </a:lnTo>
                  <a:lnTo>
                    <a:pt x="2585210" y="2658940"/>
                  </a:lnTo>
                  <a:lnTo>
                    <a:pt x="2564999" y="2701507"/>
                  </a:lnTo>
                  <a:lnTo>
                    <a:pt x="2538042" y="2739643"/>
                  </a:lnTo>
                  <a:lnTo>
                    <a:pt x="2505109" y="2772576"/>
                  </a:lnTo>
                  <a:lnTo>
                    <a:pt x="2466973" y="2799533"/>
                  </a:lnTo>
                  <a:lnTo>
                    <a:pt x="2424406" y="2819744"/>
                  </a:lnTo>
                  <a:lnTo>
                    <a:pt x="2378179" y="2832436"/>
                  </a:lnTo>
                  <a:lnTo>
                    <a:pt x="2329063" y="2836839"/>
                  </a:lnTo>
                  <a:close/>
                </a:path>
              </a:pathLst>
            </a:custGeom>
            <a:ln w="25400">
              <a:solidFill>
                <a:srgbClr val="BC8642"/>
              </a:solidFill>
            </a:ln>
          </p:spPr>
          <p:txBody>
            <a:bodyPr wrap="square" lIns="0" tIns="0" rIns="0" bIns="0" rtlCol="0"/>
            <a:lstStyle/>
            <a:p>
              <a:endParaRPr/>
            </a:p>
          </p:txBody>
        </p:sp>
      </p:grpSp>
      <p:sp>
        <p:nvSpPr>
          <p:cNvPr id="17" name="object 17"/>
          <p:cNvSpPr txBox="1"/>
          <p:nvPr/>
        </p:nvSpPr>
        <p:spPr>
          <a:xfrm>
            <a:off x="996226" y="3700779"/>
            <a:ext cx="2194560" cy="2378710"/>
          </a:xfrm>
          <a:prstGeom prst="rect">
            <a:avLst/>
          </a:prstGeom>
        </p:spPr>
        <p:txBody>
          <a:bodyPr vert="horz" wrap="square" lIns="0" tIns="45720" rIns="0" bIns="0" rtlCol="0">
            <a:spAutoFit/>
          </a:bodyPr>
          <a:lstStyle/>
          <a:p>
            <a:pPr marL="12700" marR="55244">
              <a:lnSpc>
                <a:spcPct val="86300"/>
              </a:lnSpc>
              <a:spcBef>
                <a:spcPts val="360"/>
              </a:spcBef>
            </a:pPr>
            <a:r>
              <a:rPr sz="1600" spc="-5" dirty="0">
                <a:latin typeface="Arial MT"/>
                <a:cs typeface="Arial MT"/>
              </a:rPr>
              <a:t>If there </a:t>
            </a:r>
            <a:r>
              <a:rPr sz="1600" dirty="0">
                <a:latin typeface="Arial MT"/>
                <a:cs typeface="Arial MT"/>
              </a:rPr>
              <a:t>is </a:t>
            </a:r>
            <a:r>
              <a:rPr sz="1600" b="1" spc="-5" dirty="0">
                <a:latin typeface="Arial"/>
                <a:cs typeface="Arial"/>
              </a:rPr>
              <a:t>NO COLOR </a:t>
            </a:r>
            <a:r>
              <a:rPr sz="1600" b="1" dirty="0">
                <a:latin typeface="Arial"/>
                <a:cs typeface="Arial"/>
              </a:rPr>
              <a:t> CHANGE </a:t>
            </a:r>
            <a:r>
              <a:rPr sz="1600" dirty="0">
                <a:latin typeface="Arial MT"/>
                <a:cs typeface="Arial MT"/>
              </a:rPr>
              <a:t>or an </a:t>
            </a:r>
            <a:r>
              <a:rPr sz="1600" spc="5" dirty="0">
                <a:latin typeface="Arial MT"/>
                <a:cs typeface="Arial MT"/>
              </a:rPr>
              <a:t> </a:t>
            </a:r>
            <a:r>
              <a:rPr sz="1600" b="1" spc="-20" dirty="0">
                <a:latin typeface="Arial"/>
                <a:cs typeface="Arial"/>
              </a:rPr>
              <a:t>INADEQUATE</a:t>
            </a:r>
            <a:r>
              <a:rPr sz="1600" b="1" spc="-50" dirty="0">
                <a:latin typeface="Arial"/>
                <a:cs typeface="Arial"/>
              </a:rPr>
              <a:t> </a:t>
            </a:r>
            <a:r>
              <a:rPr sz="1600" b="1" spc="-5" dirty="0">
                <a:latin typeface="Arial"/>
                <a:cs typeface="Arial"/>
              </a:rPr>
              <a:t>COLOR</a:t>
            </a:r>
            <a:endParaRPr sz="1600">
              <a:latin typeface="Arial"/>
              <a:cs typeface="Arial"/>
            </a:endParaRPr>
          </a:p>
          <a:p>
            <a:pPr marL="12700" marR="5080">
              <a:lnSpc>
                <a:spcPct val="86400"/>
              </a:lnSpc>
              <a:spcBef>
                <a:spcPts val="25"/>
              </a:spcBef>
            </a:pPr>
            <a:r>
              <a:rPr sz="1600" b="1" spc="-5" dirty="0">
                <a:latin typeface="Arial"/>
                <a:cs typeface="Arial"/>
              </a:rPr>
              <a:t>CHANGE</a:t>
            </a:r>
            <a:r>
              <a:rPr sz="1600" b="1" spc="-30" dirty="0">
                <a:latin typeface="Arial"/>
                <a:cs typeface="Arial"/>
              </a:rPr>
              <a:t> </a:t>
            </a:r>
            <a:r>
              <a:rPr sz="1600" spc="-5" dirty="0">
                <a:latin typeface="Arial MT"/>
                <a:cs typeface="Arial MT"/>
              </a:rPr>
              <a:t>in</a:t>
            </a:r>
            <a:r>
              <a:rPr sz="1600" spc="-30" dirty="0">
                <a:latin typeface="Arial MT"/>
                <a:cs typeface="Arial MT"/>
              </a:rPr>
              <a:t> </a:t>
            </a:r>
            <a:r>
              <a:rPr sz="1600" dirty="0">
                <a:latin typeface="Arial MT"/>
                <a:cs typeface="Arial MT"/>
              </a:rPr>
              <a:t>the</a:t>
            </a:r>
            <a:r>
              <a:rPr sz="1600" spc="-30" dirty="0">
                <a:latin typeface="Arial MT"/>
                <a:cs typeface="Arial MT"/>
              </a:rPr>
              <a:t> </a:t>
            </a:r>
            <a:r>
              <a:rPr sz="1600" dirty="0">
                <a:latin typeface="Arial MT"/>
                <a:cs typeface="Arial MT"/>
              </a:rPr>
              <a:t>ETCO2 </a:t>
            </a:r>
            <a:r>
              <a:rPr sz="1600" spc="-430" dirty="0">
                <a:latin typeface="Arial MT"/>
                <a:cs typeface="Arial MT"/>
              </a:rPr>
              <a:t> </a:t>
            </a:r>
            <a:r>
              <a:rPr sz="1600" spc="-15" dirty="0">
                <a:latin typeface="Arial MT"/>
                <a:cs typeface="Arial MT"/>
              </a:rPr>
              <a:t>detector, </a:t>
            </a:r>
            <a:r>
              <a:rPr sz="1600" spc="-5" dirty="0">
                <a:latin typeface="Arial MT"/>
                <a:cs typeface="Arial MT"/>
              </a:rPr>
              <a:t>the </a:t>
            </a:r>
            <a:r>
              <a:rPr sz="1600" dirty="0">
                <a:latin typeface="Arial MT"/>
                <a:cs typeface="Arial MT"/>
              </a:rPr>
              <a:t>advanced </a:t>
            </a:r>
            <a:r>
              <a:rPr sz="1600" spc="5" dirty="0">
                <a:latin typeface="Arial MT"/>
                <a:cs typeface="Arial MT"/>
              </a:rPr>
              <a:t> </a:t>
            </a:r>
            <a:r>
              <a:rPr sz="1600" dirty="0">
                <a:latin typeface="Arial MT"/>
                <a:cs typeface="Arial MT"/>
              </a:rPr>
              <a:t>airway should be </a:t>
            </a:r>
            <a:r>
              <a:rPr sz="1600" spc="5" dirty="0">
                <a:latin typeface="Arial MT"/>
                <a:cs typeface="Arial MT"/>
              </a:rPr>
              <a:t> </a:t>
            </a:r>
            <a:r>
              <a:rPr sz="1600" spc="-5" dirty="0">
                <a:latin typeface="Arial MT"/>
                <a:cs typeface="Arial MT"/>
              </a:rPr>
              <a:t>repositioned, </a:t>
            </a:r>
            <a:r>
              <a:rPr sz="1600" dirty="0">
                <a:latin typeface="Arial MT"/>
                <a:cs typeface="Arial MT"/>
              </a:rPr>
              <a:t>and </a:t>
            </a:r>
            <a:r>
              <a:rPr sz="1600" spc="5" dirty="0">
                <a:latin typeface="Arial MT"/>
                <a:cs typeface="Arial MT"/>
              </a:rPr>
              <a:t> </a:t>
            </a:r>
            <a:r>
              <a:rPr sz="1600" dirty="0">
                <a:latin typeface="Arial MT"/>
                <a:cs typeface="Arial MT"/>
              </a:rPr>
              <a:t>placement should be </a:t>
            </a:r>
            <a:r>
              <a:rPr sz="1600" spc="5" dirty="0">
                <a:latin typeface="Arial MT"/>
                <a:cs typeface="Arial MT"/>
              </a:rPr>
              <a:t> </a:t>
            </a:r>
            <a:r>
              <a:rPr sz="1600" dirty="0">
                <a:latin typeface="Arial MT"/>
                <a:cs typeface="Arial MT"/>
              </a:rPr>
              <a:t>reassessed </a:t>
            </a:r>
            <a:r>
              <a:rPr sz="1600" spc="-5" dirty="0">
                <a:latin typeface="Arial MT"/>
                <a:cs typeface="Arial MT"/>
              </a:rPr>
              <a:t>with the </a:t>
            </a:r>
            <a:r>
              <a:rPr sz="1600" dirty="0">
                <a:latin typeface="Arial MT"/>
                <a:cs typeface="Arial MT"/>
              </a:rPr>
              <a:t> </a:t>
            </a:r>
            <a:r>
              <a:rPr sz="1600" spc="-5" dirty="0">
                <a:latin typeface="Arial MT"/>
                <a:cs typeface="Arial MT"/>
              </a:rPr>
              <a:t>ETCO2 detector </a:t>
            </a:r>
            <a:r>
              <a:rPr sz="1600" dirty="0">
                <a:latin typeface="Arial MT"/>
                <a:cs typeface="Arial MT"/>
              </a:rPr>
              <a:t>and a </a:t>
            </a:r>
            <a:r>
              <a:rPr sz="1600" spc="5" dirty="0">
                <a:latin typeface="Arial MT"/>
                <a:cs typeface="Arial MT"/>
              </a:rPr>
              <a:t> </a:t>
            </a:r>
            <a:r>
              <a:rPr sz="1600" spc="-5" dirty="0">
                <a:latin typeface="Arial MT"/>
                <a:cs typeface="Arial MT"/>
              </a:rPr>
              <a:t>BVM.</a:t>
            </a:r>
            <a:endParaRPr sz="1600">
              <a:latin typeface="Arial MT"/>
              <a:cs typeface="Arial MT"/>
            </a:endParaRPr>
          </a:p>
        </p:txBody>
      </p:sp>
      <p:grpSp>
        <p:nvGrpSpPr>
          <p:cNvPr id="18" name="object 18"/>
          <p:cNvGrpSpPr/>
          <p:nvPr/>
        </p:nvGrpSpPr>
        <p:grpSpPr>
          <a:xfrm>
            <a:off x="3687293" y="1613551"/>
            <a:ext cx="2628265" cy="4874260"/>
            <a:chOff x="3687293" y="1613551"/>
            <a:chExt cx="2628265" cy="4874260"/>
          </a:xfrm>
        </p:grpSpPr>
        <p:pic>
          <p:nvPicPr>
            <p:cNvPr id="19" name="object 19"/>
            <p:cNvPicPr/>
            <p:nvPr/>
          </p:nvPicPr>
          <p:blipFill>
            <a:blip r:embed="rId7" cstate="print"/>
            <a:stretch>
              <a:fillRect/>
            </a:stretch>
          </p:blipFill>
          <p:spPr>
            <a:xfrm>
              <a:off x="4086748" y="1791491"/>
              <a:ext cx="1828796" cy="1536862"/>
            </a:xfrm>
            <a:prstGeom prst="rect">
              <a:avLst/>
            </a:prstGeom>
          </p:spPr>
        </p:pic>
        <p:sp>
          <p:nvSpPr>
            <p:cNvPr id="20" name="object 20"/>
            <p:cNvSpPr/>
            <p:nvPr/>
          </p:nvSpPr>
          <p:spPr>
            <a:xfrm>
              <a:off x="3699994" y="1626251"/>
              <a:ext cx="2602865" cy="1702435"/>
            </a:xfrm>
            <a:custGeom>
              <a:avLst/>
              <a:gdLst/>
              <a:ahLst/>
              <a:cxnLst/>
              <a:rect l="l" t="t" r="r" b="b"/>
              <a:pathLst>
                <a:path w="2602865" h="1702435">
                  <a:moveTo>
                    <a:pt x="0" y="170211"/>
                  </a:moveTo>
                  <a:lnTo>
                    <a:pt x="6080" y="124962"/>
                  </a:lnTo>
                  <a:lnTo>
                    <a:pt x="23238" y="84302"/>
                  </a:lnTo>
                  <a:lnTo>
                    <a:pt x="49853" y="49853"/>
                  </a:lnTo>
                  <a:lnTo>
                    <a:pt x="84302" y="23238"/>
                  </a:lnTo>
                  <a:lnTo>
                    <a:pt x="124962" y="6080"/>
                  </a:lnTo>
                  <a:lnTo>
                    <a:pt x="170211" y="0"/>
                  </a:lnTo>
                  <a:lnTo>
                    <a:pt x="2432094" y="0"/>
                  </a:lnTo>
                  <a:lnTo>
                    <a:pt x="2477342" y="6080"/>
                  </a:lnTo>
                  <a:lnTo>
                    <a:pt x="2518002" y="23238"/>
                  </a:lnTo>
                  <a:lnTo>
                    <a:pt x="2552451" y="49853"/>
                  </a:lnTo>
                  <a:lnTo>
                    <a:pt x="2579066" y="84302"/>
                  </a:lnTo>
                  <a:lnTo>
                    <a:pt x="2596224" y="124962"/>
                  </a:lnTo>
                  <a:lnTo>
                    <a:pt x="2602305" y="170211"/>
                  </a:lnTo>
                  <a:lnTo>
                    <a:pt x="2602305" y="1531892"/>
                  </a:lnTo>
                  <a:lnTo>
                    <a:pt x="2596224" y="1577140"/>
                  </a:lnTo>
                  <a:lnTo>
                    <a:pt x="2579066" y="1617800"/>
                  </a:lnTo>
                  <a:lnTo>
                    <a:pt x="2552451" y="1652249"/>
                  </a:lnTo>
                  <a:lnTo>
                    <a:pt x="2518002" y="1678864"/>
                  </a:lnTo>
                  <a:lnTo>
                    <a:pt x="2477342" y="1696022"/>
                  </a:lnTo>
                  <a:lnTo>
                    <a:pt x="2432094" y="1702103"/>
                  </a:lnTo>
                  <a:lnTo>
                    <a:pt x="170211" y="1702103"/>
                  </a:lnTo>
                  <a:lnTo>
                    <a:pt x="124962" y="1696022"/>
                  </a:lnTo>
                  <a:lnTo>
                    <a:pt x="84302" y="1678864"/>
                  </a:lnTo>
                  <a:lnTo>
                    <a:pt x="49853" y="1652249"/>
                  </a:lnTo>
                  <a:lnTo>
                    <a:pt x="23238" y="1617800"/>
                  </a:lnTo>
                  <a:lnTo>
                    <a:pt x="6080" y="1577140"/>
                  </a:lnTo>
                  <a:lnTo>
                    <a:pt x="0" y="1531892"/>
                  </a:lnTo>
                  <a:lnTo>
                    <a:pt x="0" y="170211"/>
                  </a:lnTo>
                  <a:close/>
                </a:path>
              </a:pathLst>
            </a:custGeom>
            <a:ln w="25400">
              <a:solidFill>
                <a:srgbClr val="BC8642"/>
              </a:solidFill>
            </a:ln>
          </p:spPr>
          <p:txBody>
            <a:bodyPr wrap="square" lIns="0" tIns="0" rIns="0" bIns="0" rtlCol="0"/>
            <a:lstStyle/>
            <a:p>
              <a:endParaRPr/>
            </a:p>
          </p:txBody>
        </p:sp>
        <p:sp>
          <p:nvSpPr>
            <p:cNvPr id="21" name="object 21"/>
            <p:cNvSpPr/>
            <p:nvPr/>
          </p:nvSpPr>
          <p:spPr>
            <a:xfrm>
              <a:off x="3699994" y="3637828"/>
              <a:ext cx="2602865" cy="2837180"/>
            </a:xfrm>
            <a:custGeom>
              <a:avLst/>
              <a:gdLst/>
              <a:ahLst/>
              <a:cxnLst/>
              <a:rect l="l" t="t" r="r" b="b"/>
              <a:pathLst>
                <a:path w="2602865" h="2837179">
                  <a:moveTo>
                    <a:pt x="2602304" y="0"/>
                  </a:moveTo>
                  <a:lnTo>
                    <a:pt x="0" y="0"/>
                  </a:lnTo>
                  <a:lnTo>
                    <a:pt x="0" y="2563597"/>
                  </a:lnTo>
                  <a:lnTo>
                    <a:pt x="4402" y="2612712"/>
                  </a:lnTo>
                  <a:lnTo>
                    <a:pt x="17094" y="2658939"/>
                  </a:lnTo>
                  <a:lnTo>
                    <a:pt x="37305" y="2701507"/>
                  </a:lnTo>
                  <a:lnTo>
                    <a:pt x="64262" y="2739642"/>
                  </a:lnTo>
                  <a:lnTo>
                    <a:pt x="97195" y="2772575"/>
                  </a:lnTo>
                  <a:lnTo>
                    <a:pt x="135331" y="2799532"/>
                  </a:lnTo>
                  <a:lnTo>
                    <a:pt x="177898" y="2819743"/>
                  </a:lnTo>
                  <a:lnTo>
                    <a:pt x="224126" y="2832436"/>
                  </a:lnTo>
                  <a:lnTo>
                    <a:pt x="273241" y="2836838"/>
                  </a:lnTo>
                  <a:lnTo>
                    <a:pt x="2329063" y="2836838"/>
                  </a:lnTo>
                  <a:lnTo>
                    <a:pt x="2378178" y="2832436"/>
                  </a:lnTo>
                  <a:lnTo>
                    <a:pt x="2424406" y="2819743"/>
                  </a:lnTo>
                  <a:lnTo>
                    <a:pt x="2466973" y="2799532"/>
                  </a:lnTo>
                  <a:lnTo>
                    <a:pt x="2505109" y="2772575"/>
                  </a:lnTo>
                  <a:lnTo>
                    <a:pt x="2538042" y="2739642"/>
                  </a:lnTo>
                  <a:lnTo>
                    <a:pt x="2564999" y="2701507"/>
                  </a:lnTo>
                  <a:lnTo>
                    <a:pt x="2585210" y="2658939"/>
                  </a:lnTo>
                  <a:lnTo>
                    <a:pt x="2597902" y="2612712"/>
                  </a:lnTo>
                  <a:lnTo>
                    <a:pt x="2602304" y="2563597"/>
                  </a:lnTo>
                  <a:lnTo>
                    <a:pt x="2602304" y="0"/>
                  </a:lnTo>
                  <a:close/>
                </a:path>
              </a:pathLst>
            </a:custGeom>
            <a:solidFill>
              <a:srgbClr val="FFFFFF"/>
            </a:solidFill>
          </p:spPr>
          <p:txBody>
            <a:bodyPr wrap="square" lIns="0" tIns="0" rIns="0" bIns="0" rtlCol="0"/>
            <a:lstStyle/>
            <a:p>
              <a:endParaRPr/>
            </a:p>
          </p:txBody>
        </p:sp>
        <p:sp>
          <p:nvSpPr>
            <p:cNvPr id="22" name="object 22"/>
            <p:cNvSpPr/>
            <p:nvPr/>
          </p:nvSpPr>
          <p:spPr>
            <a:xfrm>
              <a:off x="3699993" y="3637827"/>
              <a:ext cx="2602865" cy="2837180"/>
            </a:xfrm>
            <a:custGeom>
              <a:avLst/>
              <a:gdLst/>
              <a:ahLst/>
              <a:cxnLst/>
              <a:rect l="l" t="t" r="r" b="b"/>
              <a:pathLst>
                <a:path w="2602865" h="2837179">
                  <a:moveTo>
                    <a:pt x="2329063" y="2836839"/>
                  </a:moveTo>
                  <a:lnTo>
                    <a:pt x="273241" y="2836839"/>
                  </a:lnTo>
                  <a:lnTo>
                    <a:pt x="224125" y="2832436"/>
                  </a:lnTo>
                  <a:lnTo>
                    <a:pt x="177898" y="2819744"/>
                  </a:lnTo>
                  <a:lnTo>
                    <a:pt x="135330" y="2799533"/>
                  </a:lnTo>
                  <a:lnTo>
                    <a:pt x="97195" y="2772576"/>
                  </a:lnTo>
                  <a:lnTo>
                    <a:pt x="64262" y="2739643"/>
                  </a:lnTo>
                  <a:lnTo>
                    <a:pt x="37305" y="2701507"/>
                  </a:lnTo>
                  <a:lnTo>
                    <a:pt x="17094" y="2658940"/>
                  </a:lnTo>
                  <a:lnTo>
                    <a:pt x="4402" y="2612713"/>
                  </a:lnTo>
                  <a:lnTo>
                    <a:pt x="0" y="2563597"/>
                  </a:lnTo>
                  <a:lnTo>
                    <a:pt x="0" y="0"/>
                  </a:lnTo>
                  <a:lnTo>
                    <a:pt x="2602305" y="0"/>
                  </a:lnTo>
                  <a:lnTo>
                    <a:pt x="2602305" y="2563597"/>
                  </a:lnTo>
                  <a:lnTo>
                    <a:pt x="2597902" y="2612713"/>
                  </a:lnTo>
                  <a:lnTo>
                    <a:pt x="2585210" y="2658940"/>
                  </a:lnTo>
                  <a:lnTo>
                    <a:pt x="2564999" y="2701507"/>
                  </a:lnTo>
                  <a:lnTo>
                    <a:pt x="2538042" y="2739643"/>
                  </a:lnTo>
                  <a:lnTo>
                    <a:pt x="2505109" y="2772576"/>
                  </a:lnTo>
                  <a:lnTo>
                    <a:pt x="2466973" y="2799533"/>
                  </a:lnTo>
                  <a:lnTo>
                    <a:pt x="2424406" y="2819744"/>
                  </a:lnTo>
                  <a:lnTo>
                    <a:pt x="2378179" y="2832436"/>
                  </a:lnTo>
                  <a:lnTo>
                    <a:pt x="2329063" y="2836839"/>
                  </a:lnTo>
                  <a:close/>
                </a:path>
              </a:pathLst>
            </a:custGeom>
            <a:ln w="25400">
              <a:solidFill>
                <a:srgbClr val="BC8642"/>
              </a:solidFill>
            </a:ln>
          </p:spPr>
          <p:txBody>
            <a:bodyPr wrap="square" lIns="0" tIns="0" rIns="0" bIns="0" rtlCol="0"/>
            <a:lstStyle/>
            <a:p>
              <a:endParaRPr/>
            </a:p>
          </p:txBody>
        </p:sp>
      </p:grpSp>
      <p:sp>
        <p:nvSpPr>
          <p:cNvPr id="23" name="object 23"/>
          <p:cNvSpPr txBox="1"/>
          <p:nvPr/>
        </p:nvSpPr>
        <p:spPr>
          <a:xfrm>
            <a:off x="3858764" y="3700779"/>
            <a:ext cx="2273935" cy="903605"/>
          </a:xfrm>
          <a:prstGeom prst="rect">
            <a:avLst/>
          </a:prstGeom>
        </p:spPr>
        <p:txBody>
          <a:bodyPr vert="horz" wrap="square" lIns="0" tIns="45085" rIns="0" bIns="0" rtlCol="0">
            <a:spAutoFit/>
          </a:bodyPr>
          <a:lstStyle/>
          <a:p>
            <a:pPr marL="12700" marR="5080">
              <a:lnSpc>
                <a:spcPct val="86700"/>
              </a:lnSpc>
              <a:spcBef>
                <a:spcPts val="355"/>
              </a:spcBef>
            </a:pPr>
            <a:r>
              <a:rPr sz="1600" spc="-5" dirty="0">
                <a:latin typeface="Arial MT"/>
                <a:cs typeface="Arial MT"/>
              </a:rPr>
              <a:t>Once</a:t>
            </a:r>
            <a:r>
              <a:rPr sz="1600" spc="-20" dirty="0">
                <a:latin typeface="Arial MT"/>
                <a:cs typeface="Arial MT"/>
              </a:rPr>
              <a:t> </a:t>
            </a:r>
            <a:r>
              <a:rPr sz="1600" spc="-5" dirty="0">
                <a:latin typeface="Arial MT"/>
                <a:cs typeface="Arial MT"/>
              </a:rPr>
              <a:t>the</a:t>
            </a:r>
            <a:r>
              <a:rPr sz="1600" spc="-20" dirty="0">
                <a:latin typeface="Arial MT"/>
                <a:cs typeface="Arial MT"/>
              </a:rPr>
              <a:t> </a:t>
            </a:r>
            <a:r>
              <a:rPr sz="1600" dirty="0">
                <a:latin typeface="Arial MT"/>
                <a:cs typeface="Arial MT"/>
              </a:rPr>
              <a:t>color</a:t>
            </a:r>
            <a:r>
              <a:rPr sz="1600" spc="-20" dirty="0">
                <a:latin typeface="Arial MT"/>
                <a:cs typeface="Arial MT"/>
              </a:rPr>
              <a:t> </a:t>
            </a:r>
            <a:r>
              <a:rPr sz="1600" dirty="0">
                <a:latin typeface="Arial MT"/>
                <a:cs typeface="Arial MT"/>
              </a:rPr>
              <a:t>change</a:t>
            </a:r>
            <a:r>
              <a:rPr sz="1600" spc="-15" dirty="0">
                <a:latin typeface="Arial MT"/>
                <a:cs typeface="Arial MT"/>
              </a:rPr>
              <a:t> </a:t>
            </a:r>
            <a:r>
              <a:rPr sz="1600" dirty="0">
                <a:latin typeface="Arial MT"/>
                <a:cs typeface="Arial MT"/>
              </a:rPr>
              <a:t>is </a:t>
            </a:r>
            <a:r>
              <a:rPr sz="1600" spc="-430" dirty="0">
                <a:latin typeface="Arial MT"/>
                <a:cs typeface="Arial MT"/>
              </a:rPr>
              <a:t> </a:t>
            </a:r>
            <a:r>
              <a:rPr sz="1600" dirty="0">
                <a:latin typeface="Arial MT"/>
                <a:cs typeface="Arial MT"/>
              </a:rPr>
              <a:t>seen, </a:t>
            </a:r>
            <a:r>
              <a:rPr sz="1600" spc="-5" dirty="0">
                <a:latin typeface="Arial MT"/>
                <a:cs typeface="Arial MT"/>
              </a:rPr>
              <a:t>signifying </a:t>
            </a:r>
            <a:r>
              <a:rPr sz="1600" dirty="0">
                <a:latin typeface="Arial MT"/>
                <a:cs typeface="Arial MT"/>
              </a:rPr>
              <a:t>proper </a:t>
            </a:r>
            <a:r>
              <a:rPr sz="1600" spc="5" dirty="0">
                <a:latin typeface="Arial MT"/>
                <a:cs typeface="Arial MT"/>
              </a:rPr>
              <a:t> </a:t>
            </a:r>
            <a:r>
              <a:rPr sz="1600" dirty="0">
                <a:latin typeface="Arial MT"/>
                <a:cs typeface="Arial MT"/>
              </a:rPr>
              <a:t>airway </a:t>
            </a:r>
            <a:r>
              <a:rPr sz="1600" spc="-5" dirty="0">
                <a:latin typeface="Arial MT"/>
                <a:cs typeface="Arial MT"/>
              </a:rPr>
              <a:t>placement, </a:t>
            </a:r>
            <a:r>
              <a:rPr sz="1600" dirty="0">
                <a:latin typeface="Arial MT"/>
                <a:cs typeface="Arial MT"/>
              </a:rPr>
              <a:t> </a:t>
            </a:r>
            <a:r>
              <a:rPr sz="1600" b="1" spc="-5" dirty="0">
                <a:latin typeface="Arial"/>
                <a:cs typeface="Arial"/>
              </a:rPr>
              <a:t>SECURE</a:t>
            </a:r>
            <a:r>
              <a:rPr sz="1600" b="1" spc="-10" dirty="0">
                <a:latin typeface="Arial"/>
                <a:cs typeface="Arial"/>
              </a:rPr>
              <a:t> </a:t>
            </a:r>
            <a:r>
              <a:rPr sz="1600" spc="-5" dirty="0">
                <a:latin typeface="Arial MT"/>
                <a:cs typeface="Arial MT"/>
              </a:rPr>
              <a:t>the</a:t>
            </a:r>
            <a:r>
              <a:rPr sz="1600" spc="-10" dirty="0">
                <a:latin typeface="Arial MT"/>
                <a:cs typeface="Arial MT"/>
              </a:rPr>
              <a:t> </a:t>
            </a:r>
            <a:r>
              <a:rPr sz="1600" spc="-20" dirty="0">
                <a:latin typeface="Arial MT"/>
                <a:cs typeface="Arial MT"/>
              </a:rPr>
              <a:t>airway.</a:t>
            </a:r>
            <a:endParaRPr sz="1600">
              <a:latin typeface="Arial MT"/>
              <a:cs typeface="Arial MT"/>
            </a:endParaRPr>
          </a:p>
        </p:txBody>
      </p:sp>
      <p:grpSp>
        <p:nvGrpSpPr>
          <p:cNvPr id="24" name="object 24"/>
          <p:cNvGrpSpPr/>
          <p:nvPr/>
        </p:nvGrpSpPr>
        <p:grpSpPr>
          <a:xfrm>
            <a:off x="6549829" y="1613551"/>
            <a:ext cx="2628265" cy="4874260"/>
            <a:chOff x="6549829" y="1613551"/>
            <a:chExt cx="2628265" cy="4874260"/>
          </a:xfrm>
        </p:grpSpPr>
        <p:pic>
          <p:nvPicPr>
            <p:cNvPr id="25" name="object 25"/>
            <p:cNvPicPr/>
            <p:nvPr/>
          </p:nvPicPr>
          <p:blipFill>
            <a:blip r:embed="rId8" cstate="print"/>
            <a:stretch>
              <a:fillRect/>
            </a:stretch>
          </p:blipFill>
          <p:spPr>
            <a:xfrm>
              <a:off x="6604479" y="1682421"/>
              <a:ext cx="2539381" cy="1617847"/>
            </a:xfrm>
            <a:prstGeom prst="rect">
              <a:avLst/>
            </a:prstGeom>
          </p:spPr>
        </p:pic>
        <p:sp>
          <p:nvSpPr>
            <p:cNvPr id="26" name="object 26"/>
            <p:cNvSpPr/>
            <p:nvPr/>
          </p:nvSpPr>
          <p:spPr>
            <a:xfrm>
              <a:off x="6562529" y="1626251"/>
              <a:ext cx="2602865" cy="1702435"/>
            </a:xfrm>
            <a:custGeom>
              <a:avLst/>
              <a:gdLst/>
              <a:ahLst/>
              <a:cxnLst/>
              <a:rect l="l" t="t" r="r" b="b"/>
              <a:pathLst>
                <a:path w="2602865" h="1702435">
                  <a:moveTo>
                    <a:pt x="0" y="170211"/>
                  </a:moveTo>
                  <a:lnTo>
                    <a:pt x="6080" y="124962"/>
                  </a:lnTo>
                  <a:lnTo>
                    <a:pt x="23238" y="84302"/>
                  </a:lnTo>
                  <a:lnTo>
                    <a:pt x="49853" y="49853"/>
                  </a:lnTo>
                  <a:lnTo>
                    <a:pt x="84302" y="23238"/>
                  </a:lnTo>
                  <a:lnTo>
                    <a:pt x="124962" y="6080"/>
                  </a:lnTo>
                  <a:lnTo>
                    <a:pt x="170211" y="0"/>
                  </a:lnTo>
                  <a:lnTo>
                    <a:pt x="2432094" y="0"/>
                  </a:lnTo>
                  <a:lnTo>
                    <a:pt x="2477342" y="6080"/>
                  </a:lnTo>
                  <a:lnTo>
                    <a:pt x="2518002" y="23238"/>
                  </a:lnTo>
                  <a:lnTo>
                    <a:pt x="2552451" y="49853"/>
                  </a:lnTo>
                  <a:lnTo>
                    <a:pt x="2579066" y="84302"/>
                  </a:lnTo>
                  <a:lnTo>
                    <a:pt x="2596224" y="124962"/>
                  </a:lnTo>
                  <a:lnTo>
                    <a:pt x="2602305" y="170211"/>
                  </a:lnTo>
                  <a:lnTo>
                    <a:pt x="2602305" y="1531892"/>
                  </a:lnTo>
                  <a:lnTo>
                    <a:pt x="2596224" y="1577140"/>
                  </a:lnTo>
                  <a:lnTo>
                    <a:pt x="2579066" y="1617800"/>
                  </a:lnTo>
                  <a:lnTo>
                    <a:pt x="2552451" y="1652249"/>
                  </a:lnTo>
                  <a:lnTo>
                    <a:pt x="2518002" y="1678864"/>
                  </a:lnTo>
                  <a:lnTo>
                    <a:pt x="2477342" y="1696022"/>
                  </a:lnTo>
                  <a:lnTo>
                    <a:pt x="2432094" y="1702103"/>
                  </a:lnTo>
                  <a:lnTo>
                    <a:pt x="170211" y="1702103"/>
                  </a:lnTo>
                  <a:lnTo>
                    <a:pt x="124962" y="1696022"/>
                  </a:lnTo>
                  <a:lnTo>
                    <a:pt x="84302" y="1678864"/>
                  </a:lnTo>
                  <a:lnTo>
                    <a:pt x="49853" y="1652249"/>
                  </a:lnTo>
                  <a:lnTo>
                    <a:pt x="23238" y="1617800"/>
                  </a:lnTo>
                  <a:lnTo>
                    <a:pt x="6080" y="1577140"/>
                  </a:lnTo>
                  <a:lnTo>
                    <a:pt x="0" y="1531892"/>
                  </a:lnTo>
                  <a:lnTo>
                    <a:pt x="0" y="170211"/>
                  </a:lnTo>
                  <a:close/>
                </a:path>
              </a:pathLst>
            </a:custGeom>
            <a:ln w="25400">
              <a:solidFill>
                <a:srgbClr val="BC8642"/>
              </a:solidFill>
            </a:ln>
          </p:spPr>
          <p:txBody>
            <a:bodyPr wrap="square" lIns="0" tIns="0" rIns="0" bIns="0" rtlCol="0"/>
            <a:lstStyle/>
            <a:p>
              <a:endParaRPr/>
            </a:p>
          </p:txBody>
        </p:sp>
        <p:sp>
          <p:nvSpPr>
            <p:cNvPr id="27" name="object 27"/>
            <p:cNvSpPr/>
            <p:nvPr/>
          </p:nvSpPr>
          <p:spPr>
            <a:xfrm>
              <a:off x="6562530" y="3637828"/>
              <a:ext cx="2602865" cy="2837180"/>
            </a:xfrm>
            <a:custGeom>
              <a:avLst/>
              <a:gdLst/>
              <a:ahLst/>
              <a:cxnLst/>
              <a:rect l="l" t="t" r="r" b="b"/>
              <a:pathLst>
                <a:path w="2602865" h="2837179">
                  <a:moveTo>
                    <a:pt x="2602304" y="0"/>
                  </a:moveTo>
                  <a:lnTo>
                    <a:pt x="0" y="0"/>
                  </a:lnTo>
                  <a:lnTo>
                    <a:pt x="0" y="2563597"/>
                  </a:lnTo>
                  <a:lnTo>
                    <a:pt x="4402" y="2612712"/>
                  </a:lnTo>
                  <a:lnTo>
                    <a:pt x="17094" y="2658939"/>
                  </a:lnTo>
                  <a:lnTo>
                    <a:pt x="37305" y="2701507"/>
                  </a:lnTo>
                  <a:lnTo>
                    <a:pt x="64262" y="2739642"/>
                  </a:lnTo>
                  <a:lnTo>
                    <a:pt x="97195" y="2772575"/>
                  </a:lnTo>
                  <a:lnTo>
                    <a:pt x="135330" y="2799532"/>
                  </a:lnTo>
                  <a:lnTo>
                    <a:pt x="177898" y="2819743"/>
                  </a:lnTo>
                  <a:lnTo>
                    <a:pt x="224125" y="2832436"/>
                  </a:lnTo>
                  <a:lnTo>
                    <a:pt x="273240" y="2836838"/>
                  </a:lnTo>
                  <a:lnTo>
                    <a:pt x="2329063" y="2836838"/>
                  </a:lnTo>
                  <a:lnTo>
                    <a:pt x="2378178" y="2832436"/>
                  </a:lnTo>
                  <a:lnTo>
                    <a:pt x="2424405" y="2819743"/>
                  </a:lnTo>
                  <a:lnTo>
                    <a:pt x="2466973" y="2799532"/>
                  </a:lnTo>
                  <a:lnTo>
                    <a:pt x="2505109" y="2772575"/>
                  </a:lnTo>
                  <a:lnTo>
                    <a:pt x="2538041" y="2739642"/>
                  </a:lnTo>
                  <a:lnTo>
                    <a:pt x="2564999" y="2701507"/>
                  </a:lnTo>
                  <a:lnTo>
                    <a:pt x="2585210" y="2658939"/>
                  </a:lnTo>
                  <a:lnTo>
                    <a:pt x="2597902" y="2612712"/>
                  </a:lnTo>
                  <a:lnTo>
                    <a:pt x="2602304" y="2563597"/>
                  </a:lnTo>
                  <a:lnTo>
                    <a:pt x="2602304" y="0"/>
                  </a:lnTo>
                  <a:close/>
                </a:path>
              </a:pathLst>
            </a:custGeom>
            <a:solidFill>
              <a:srgbClr val="FFFFFF"/>
            </a:solidFill>
          </p:spPr>
          <p:txBody>
            <a:bodyPr wrap="square" lIns="0" tIns="0" rIns="0" bIns="0" rtlCol="0"/>
            <a:lstStyle/>
            <a:p>
              <a:endParaRPr/>
            </a:p>
          </p:txBody>
        </p:sp>
        <p:sp>
          <p:nvSpPr>
            <p:cNvPr id="28" name="object 28"/>
            <p:cNvSpPr/>
            <p:nvPr/>
          </p:nvSpPr>
          <p:spPr>
            <a:xfrm>
              <a:off x="6562530" y="3637827"/>
              <a:ext cx="2602865" cy="2837180"/>
            </a:xfrm>
            <a:custGeom>
              <a:avLst/>
              <a:gdLst/>
              <a:ahLst/>
              <a:cxnLst/>
              <a:rect l="l" t="t" r="r" b="b"/>
              <a:pathLst>
                <a:path w="2602865" h="2837179">
                  <a:moveTo>
                    <a:pt x="2329063" y="2836839"/>
                  </a:moveTo>
                  <a:lnTo>
                    <a:pt x="273241" y="2836839"/>
                  </a:lnTo>
                  <a:lnTo>
                    <a:pt x="224125" y="2832436"/>
                  </a:lnTo>
                  <a:lnTo>
                    <a:pt x="177898" y="2819744"/>
                  </a:lnTo>
                  <a:lnTo>
                    <a:pt x="135330" y="2799533"/>
                  </a:lnTo>
                  <a:lnTo>
                    <a:pt x="97195" y="2772576"/>
                  </a:lnTo>
                  <a:lnTo>
                    <a:pt x="64262" y="2739643"/>
                  </a:lnTo>
                  <a:lnTo>
                    <a:pt x="37305" y="2701507"/>
                  </a:lnTo>
                  <a:lnTo>
                    <a:pt x="17094" y="2658940"/>
                  </a:lnTo>
                  <a:lnTo>
                    <a:pt x="4402" y="2612713"/>
                  </a:lnTo>
                  <a:lnTo>
                    <a:pt x="0" y="2563597"/>
                  </a:lnTo>
                  <a:lnTo>
                    <a:pt x="0" y="0"/>
                  </a:lnTo>
                  <a:lnTo>
                    <a:pt x="2602305" y="0"/>
                  </a:lnTo>
                  <a:lnTo>
                    <a:pt x="2602305" y="2563597"/>
                  </a:lnTo>
                  <a:lnTo>
                    <a:pt x="2597902" y="2612713"/>
                  </a:lnTo>
                  <a:lnTo>
                    <a:pt x="2585210" y="2658940"/>
                  </a:lnTo>
                  <a:lnTo>
                    <a:pt x="2564999" y="2701507"/>
                  </a:lnTo>
                  <a:lnTo>
                    <a:pt x="2538042" y="2739643"/>
                  </a:lnTo>
                  <a:lnTo>
                    <a:pt x="2505109" y="2772576"/>
                  </a:lnTo>
                  <a:lnTo>
                    <a:pt x="2466973" y="2799533"/>
                  </a:lnTo>
                  <a:lnTo>
                    <a:pt x="2424406" y="2819744"/>
                  </a:lnTo>
                  <a:lnTo>
                    <a:pt x="2378179" y="2832436"/>
                  </a:lnTo>
                  <a:lnTo>
                    <a:pt x="2329063" y="2836839"/>
                  </a:lnTo>
                  <a:close/>
                </a:path>
              </a:pathLst>
            </a:custGeom>
            <a:ln w="25400">
              <a:solidFill>
                <a:srgbClr val="BC8642"/>
              </a:solidFill>
            </a:ln>
          </p:spPr>
          <p:txBody>
            <a:bodyPr wrap="square" lIns="0" tIns="0" rIns="0" bIns="0" rtlCol="0"/>
            <a:lstStyle/>
            <a:p>
              <a:endParaRPr/>
            </a:p>
          </p:txBody>
        </p:sp>
      </p:grpSp>
      <p:sp>
        <p:nvSpPr>
          <p:cNvPr id="29" name="object 29"/>
          <p:cNvSpPr txBox="1"/>
          <p:nvPr/>
        </p:nvSpPr>
        <p:spPr>
          <a:xfrm>
            <a:off x="6721299" y="3700779"/>
            <a:ext cx="2310130" cy="2378710"/>
          </a:xfrm>
          <a:prstGeom prst="rect">
            <a:avLst/>
          </a:prstGeom>
        </p:spPr>
        <p:txBody>
          <a:bodyPr vert="horz" wrap="square" lIns="0" tIns="45719" rIns="0" bIns="0" rtlCol="0">
            <a:spAutoFit/>
          </a:bodyPr>
          <a:lstStyle/>
          <a:p>
            <a:pPr marL="12700" marR="5080">
              <a:lnSpc>
                <a:spcPct val="86500"/>
              </a:lnSpc>
              <a:spcBef>
                <a:spcPts val="359"/>
              </a:spcBef>
            </a:pPr>
            <a:r>
              <a:rPr sz="1600" spc="-5" dirty="0">
                <a:latin typeface="Arial MT"/>
                <a:cs typeface="Arial MT"/>
              </a:rPr>
              <a:t>Continue </a:t>
            </a:r>
            <a:r>
              <a:rPr sz="1600" dirty="0">
                <a:latin typeface="Arial MT"/>
                <a:cs typeface="Arial MT"/>
              </a:rPr>
              <a:t>to </a:t>
            </a:r>
            <a:r>
              <a:rPr sz="1600" b="1" spc="-5" dirty="0">
                <a:latin typeface="Arial"/>
                <a:cs typeface="Arial"/>
              </a:rPr>
              <a:t>MONITOR </a:t>
            </a:r>
            <a:r>
              <a:rPr sz="1600" b="1" dirty="0">
                <a:latin typeface="Arial"/>
                <a:cs typeface="Arial"/>
              </a:rPr>
              <a:t> THE</a:t>
            </a:r>
            <a:r>
              <a:rPr sz="1600" b="1" spc="-25" dirty="0">
                <a:latin typeface="Arial"/>
                <a:cs typeface="Arial"/>
              </a:rPr>
              <a:t> </a:t>
            </a:r>
            <a:r>
              <a:rPr sz="1600" b="1" spc="-20" dirty="0">
                <a:latin typeface="Arial"/>
                <a:cs typeface="Arial"/>
              </a:rPr>
              <a:t>CASUALTY</a:t>
            </a:r>
            <a:r>
              <a:rPr sz="1600" b="1" spc="-55" dirty="0">
                <a:latin typeface="Arial"/>
                <a:cs typeface="Arial"/>
              </a:rPr>
              <a:t> </a:t>
            </a:r>
            <a:r>
              <a:rPr sz="1600" dirty="0">
                <a:latin typeface="Arial MT"/>
                <a:cs typeface="Arial MT"/>
              </a:rPr>
              <a:t>and</a:t>
            </a:r>
            <a:r>
              <a:rPr sz="1600" spc="-30" dirty="0">
                <a:latin typeface="Arial MT"/>
                <a:cs typeface="Arial MT"/>
              </a:rPr>
              <a:t> </a:t>
            </a:r>
            <a:r>
              <a:rPr sz="1600" spc="-5" dirty="0">
                <a:latin typeface="Arial MT"/>
                <a:cs typeface="Arial MT"/>
              </a:rPr>
              <a:t>the </a:t>
            </a:r>
            <a:r>
              <a:rPr sz="1600" spc="-430" dirty="0">
                <a:latin typeface="Arial MT"/>
                <a:cs typeface="Arial MT"/>
              </a:rPr>
              <a:t> </a:t>
            </a:r>
            <a:r>
              <a:rPr sz="1600" spc="-5" dirty="0">
                <a:latin typeface="Arial MT"/>
                <a:cs typeface="Arial MT"/>
              </a:rPr>
              <a:t>ETCO2 detector for the </a:t>
            </a:r>
            <a:r>
              <a:rPr sz="1600" dirty="0">
                <a:latin typeface="Arial MT"/>
                <a:cs typeface="Arial MT"/>
              </a:rPr>
              <a:t> proper color change, </a:t>
            </a:r>
            <a:r>
              <a:rPr sz="1600" spc="5" dirty="0">
                <a:latin typeface="Arial MT"/>
                <a:cs typeface="Arial MT"/>
              </a:rPr>
              <a:t> </a:t>
            </a:r>
            <a:r>
              <a:rPr sz="1600" dirty="0">
                <a:latin typeface="Arial MT"/>
                <a:cs typeface="Arial MT"/>
              </a:rPr>
              <a:t>reassessing </a:t>
            </a:r>
            <a:r>
              <a:rPr sz="1600" spc="-5" dirty="0">
                <a:latin typeface="Arial MT"/>
                <a:cs typeface="Arial MT"/>
              </a:rPr>
              <a:t>the casualty </a:t>
            </a:r>
            <a:r>
              <a:rPr sz="1600" dirty="0">
                <a:latin typeface="Arial MT"/>
                <a:cs typeface="Arial MT"/>
              </a:rPr>
              <a:t> and </a:t>
            </a:r>
            <a:r>
              <a:rPr sz="1600" spc="-5" dirty="0">
                <a:latin typeface="Arial MT"/>
                <a:cs typeface="Arial MT"/>
              </a:rPr>
              <a:t>repositioning the </a:t>
            </a:r>
            <a:r>
              <a:rPr sz="1600" dirty="0">
                <a:latin typeface="Arial MT"/>
                <a:cs typeface="Arial MT"/>
              </a:rPr>
              <a:t> airway device if </a:t>
            </a:r>
            <a:r>
              <a:rPr sz="1600" spc="-5" dirty="0">
                <a:latin typeface="Arial MT"/>
                <a:cs typeface="Arial MT"/>
              </a:rPr>
              <a:t>the </a:t>
            </a:r>
            <a:r>
              <a:rPr sz="1600" dirty="0">
                <a:latin typeface="Arial MT"/>
                <a:cs typeface="Arial MT"/>
              </a:rPr>
              <a:t> </a:t>
            </a:r>
            <a:r>
              <a:rPr sz="1600" spc="-5" dirty="0">
                <a:latin typeface="Arial MT"/>
                <a:cs typeface="Arial MT"/>
              </a:rPr>
              <a:t>detector reverts to its </a:t>
            </a:r>
            <a:r>
              <a:rPr sz="1600" dirty="0">
                <a:latin typeface="Arial MT"/>
                <a:cs typeface="Arial MT"/>
              </a:rPr>
              <a:t> baseline “check” color or </a:t>
            </a:r>
            <a:r>
              <a:rPr sz="1600" spc="5" dirty="0">
                <a:latin typeface="Arial MT"/>
                <a:cs typeface="Arial MT"/>
              </a:rPr>
              <a:t> </a:t>
            </a:r>
            <a:r>
              <a:rPr sz="1600" spc="-5" dirty="0">
                <a:latin typeface="Arial MT"/>
                <a:cs typeface="Arial MT"/>
              </a:rPr>
              <a:t>stops</a:t>
            </a:r>
            <a:r>
              <a:rPr sz="1600" spc="-30" dirty="0">
                <a:latin typeface="Arial MT"/>
                <a:cs typeface="Arial MT"/>
              </a:rPr>
              <a:t> </a:t>
            </a:r>
            <a:r>
              <a:rPr sz="1600" dirty="0">
                <a:latin typeface="Arial MT"/>
                <a:cs typeface="Arial MT"/>
              </a:rPr>
              <a:t>changing</a:t>
            </a:r>
            <a:r>
              <a:rPr sz="1600" spc="-20" dirty="0">
                <a:latin typeface="Arial MT"/>
                <a:cs typeface="Arial MT"/>
              </a:rPr>
              <a:t> </a:t>
            </a:r>
            <a:r>
              <a:rPr sz="1600" dirty="0">
                <a:latin typeface="Arial MT"/>
                <a:cs typeface="Arial MT"/>
              </a:rPr>
              <a:t>color</a:t>
            </a:r>
            <a:r>
              <a:rPr sz="1600" spc="-20" dirty="0">
                <a:latin typeface="Arial MT"/>
                <a:cs typeface="Arial MT"/>
              </a:rPr>
              <a:t> </a:t>
            </a:r>
            <a:r>
              <a:rPr sz="1600" spc="-5" dirty="0">
                <a:latin typeface="Arial MT"/>
                <a:cs typeface="Arial MT"/>
              </a:rPr>
              <a:t>with </a:t>
            </a:r>
            <a:r>
              <a:rPr sz="1600" spc="-430" dirty="0">
                <a:latin typeface="Arial MT"/>
                <a:cs typeface="Arial MT"/>
              </a:rPr>
              <a:t> </a:t>
            </a:r>
            <a:r>
              <a:rPr sz="1600" spc="-5" dirty="0">
                <a:latin typeface="Arial MT"/>
                <a:cs typeface="Arial MT"/>
              </a:rPr>
              <a:t>respirations.</a:t>
            </a:r>
            <a:endParaRPr sz="1600">
              <a:latin typeface="Arial MT"/>
              <a:cs typeface="Arial MT"/>
            </a:endParaRPr>
          </a:p>
        </p:txBody>
      </p:sp>
      <p:sp>
        <p:nvSpPr>
          <p:cNvPr id="30" name="object 30"/>
          <p:cNvSpPr/>
          <p:nvPr/>
        </p:nvSpPr>
        <p:spPr>
          <a:xfrm>
            <a:off x="643765" y="3429000"/>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30" y="376531"/>
                </a:lnTo>
                <a:lnTo>
                  <a:pt x="274687" y="362178"/>
                </a:lnTo>
                <a:lnTo>
                  <a:pt x="310111" y="339656"/>
                </a:lnTo>
                <a:lnTo>
                  <a:pt x="339656" y="310111"/>
                </a:lnTo>
                <a:lnTo>
                  <a:pt x="362178" y="274687"/>
                </a:lnTo>
                <a:lnTo>
                  <a:pt x="376531" y="234529"/>
                </a:lnTo>
                <a:lnTo>
                  <a:pt x="381569" y="190784"/>
                </a:lnTo>
                <a:lnTo>
                  <a:pt x="376531" y="147039"/>
                </a:lnTo>
                <a:lnTo>
                  <a:pt x="362178" y="106882"/>
                </a:lnTo>
                <a:lnTo>
                  <a:pt x="339656" y="71458"/>
                </a:lnTo>
                <a:lnTo>
                  <a:pt x="310111" y="41913"/>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31" name="object 31"/>
          <p:cNvSpPr txBox="1"/>
          <p:nvPr/>
        </p:nvSpPr>
        <p:spPr>
          <a:xfrm>
            <a:off x="758350" y="3471164"/>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7</a:t>
            </a:r>
            <a:endParaRPr sz="1800">
              <a:latin typeface="Arial"/>
              <a:cs typeface="Arial"/>
            </a:endParaRPr>
          </a:p>
        </p:txBody>
      </p:sp>
      <p:sp>
        <p:nvSpPr>
          <p:cNvPr id="32" name="object 32"/>
          <p:cNvSpPr/>
          <p:nvPr/>
        </p:nvSpPr>
        <p:spPr>
          <a:xfrm>
            <a:off x="3498659" y="3429000"/>
            <a:ext cx="381635" cy="381635"/>
          </a:xfrm>
          <a:custGeom>
            <a:avLst/>
            <a:gdLst/>
            <a:ahLst/>
            <a:cxnLst/>
            <a:rect l="l" t="t" r="r" b="b"/>
            <a:pathLst>
              <a:path w="381635" h="381635">
                <a:moveTo>
                  <a:pt x="190784" y="0"/>
                </a:moveTo>
                <a:lnTo>
                  <a:pt x="147039" y="5038"/>
                </a:lnTo>
                <a:lnTo>
                  <a:pt x="106881" y="19391"/>
                </a:lnTo>
                <a:lnTo>
                  <a:pt x="71458" y="41913"/>
                </a:lnTo>
                <a:lnTo>
                  <a:pt x="41912" y="71458"/>
                </a:lnTo>
                <a:lnTo>
                  <a:pt x="19391" y="106882"/>
                </a:lnTo>
                <a:lnTo>
                  <a:pt x="5038" y="147039"/>
                </a:lnTo>
                <a:lnTo>
                  <a:pt x="0" y="190784"/>
                </a:lnTo>
                <a:lnTo>
                  <a:pt x="5038" y="234529"/>
                </a:lnTo>
                <a:lnTo>
                  <a:pt x="19391" y="274687"/>
                </a:lnTo>
                <a:lnTo>
                  <a:pt x="41912" y="310111"/>
                </a:lnTo>
                <a:lnTo>
                  <a:pt x="71458" y="339656"/>
                </a:lnTo>
                <a:lnTo>
                  <a:pt x="106881" y="362178"/>
                </a:lnTo>
                <a:lnTo>
                  <a:pt x="147039" y="376531"/>
                </a:lnTo>
                <a:lnTo>
                  <a:pt x="190784" y="381570"/>
                </a:lnTo>
                <a:lnTo>
                  <a:pt x="234529" y="376531"/>
                </a:lnTo>
                <a:lnTo>
                  <a:pt x="274686" y="362178"/>
                </a:lnTo>
                <a:lnTo>
                  <a:pt x="310110" y="339656"/>
                </a:lnTo>
                <a:lnTo>
                  <a:pt x="339655" y="310111"/>
                </a:lnTo>
                <a:lnTo>
                  <a:pt x="362177" y="274687"/>
                </a:lnTo>
                <a:lnTo>
                  <a:pt x="376530" y="234529"/>
                </a:lnTo>
                <a:lnTo>
                  <a:pt x="381568" y="190784"/>
                </a:lnTo>
                <a:lnTo>
                  <a:pt x="376530" y="147039"/>
                </a:lnTo>
                <a:lnTo>
                  <a:pt x="362177" y="106882"/>
                </a:lnTo>
                <a:lnTo>
                  <a:pt x="339655" y="71458"/>
                </a:lnTo>
                <a:lnTo>
                  <a:pt x="310110" y="41913"/>
                </a:lnTo>
                <a:lnTo>
                  <a:pt x="274686" y="19391"/>
                </a:lnTo>
                <a:lnTo>
                  <a:pt x="234529" y="5038"/>
                </a:lnTo>
                <a:lnTo>
                  <a:pt x="190784" y="0"/>
                </a:lnTo>
                <a:close/>
              </a:path>
            </a:pathLst>
          </a:custGeom>
          <a:solidFill>
            <a:srgbClr val="CD9147"/>
          </a:solidFill>
        </p:spPr>
        <p:txBody>
          <a:bodyPr wrap="square" lIns="0" tIns="0" rIns="0" bIns="0" rtlCol="0"/>
          <a:lstStyle/>
          <a:p>
            <a:endParaRPr/>
          </a:p>
        </p:txBody>
      </p:sp>
      <p:sp>
        <p:nvSpPr>
          <p:cNvPr id="33" name="object 33"/>
          <p:cNvSpPr txBox="1"/>
          <p:nvPr/>
        </p:nvSpPr>
        <p:spPr>
          <a:xfrm>
            <a:off x="3613243" y="3471164"/>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8</a:t>
            </a:r>
            <a:endParaRPr sz="1800">
              <a:latin typeface="Arial"/>
              <a:cs typeface="Arial"/>
            </a:endParaRPr>
          </a:p>
        </p:txBody>
      </p:sp>
      <p:sp>
        <p:nvSpPr>
          <p:cNvPr id="34" name="object 34"/>
          <p:cNvSpPr/>
          <p:nvPr/>
        </p:nvSpPr>
        <p:spPr>
          <a:xfrm>
            <a:off x="6369239" y="3429000"/>
            <a:ext cx="381635" cy="381635"/>
          </a:xfrm>
          <a:custGeom>
            <a:avLst/>
            <a:gdLst/>
            <a:ahLst/>
            <a:cxnLst/>
            <a:rect l="l" t="t" r="r" b="b"/>
            <a:pathLst>
              <a:path w="381634" h="381635">
                <a:moveTo>
                  <a:pt x="190784" y="0"/>
                </a:moveTo>
                <a:lnTo>
                  <a:pt x="147039" y="5038"/>
                </a:lnTo>
                <a:lnTo>
                  <a:pt x="106881" y="19391"/>
                </a:lnTo>
                <a:lnTo>
                  <a:pt x="71458" y="41913"/>
                </a:lnTo>
                <a:lnTo>
                  <a:pt x="41912" y="71458"/>
                </a:lnTo>
                <a:lnTo>
                  <a:pt x="19391" y="106882"/>
                </a:lnTo>
                <a:lnTo>
                  <a:pt x="5038" y="147039"/>
                </a:lnTo>
                <a:lnTo>
                  <a:pt x="0" y="190784"/>
                </a:lnTo>
                <a:lnTo>
                  <a:pt x="5038" y="234529"/>
                </a:lnTo>
                <a:lnTo>
                  <a:pt x="19391" y="274687"/>
                </a:lnTo>
                <a:lnTo>
                  <a:pt x="41912" y="310111"/>
                </a:lnTo>
                <a:lnTo>
                  <a:pt x="71458" y="339656"/>
                </a:lnTo>
                <a:lnTo>
                  <a:pt x="106881" y="362178"/>
                </a:lnTo>
                <a:lnTo>
                  <a:pt x="147039" y="376531"/>
                </a:lnTo>
                <a:lnTo>
                  <a:pt x="190784" y="381570"/>
                </a:lnTo>
                <a:lnTo>
                  <a:pt x="234529" y="376531"/>
                </a:lnTo>
                <a:lnTo>
                  <a:pt x="274686" y="362178"/>
                </a:lnTo>
                <a:lnTo>
                  <a:pt x="310110" y="339656"/>
                </a:lnTo>
                <a:lnTo>
                  <a:pt x="339655" y="310111"/>
                </a:lnTo>
                <a:lnTo>
                  <a:pt x="362177" y="274687"/>
                </a:lnTo>
                <a:lnTo>
                  <a:pt x="376530" y="234529"/>
                </a:lnTo>
                <a:lnTo>
                  <a:pt x="381568" y="190784"/>
                </a:lnTo>
                <a:lnTo>
                  <a:pt x="376530" y="147039"/>
                </a:lnTo>
                <a:lnTo>
                  <a:pt x="362177" y="106882"/>
                </a:lnTo>
                <a:lnTo>
                  <a:pt x="339655" y="71458"/>
                </a:lnTo>
                <a:lnTo>
                  <a:pt x="310110" y="41913"/>
                </a:lnTo>
                <a:lnTo>
                  <a:pt x="274686" y="19391"/>
                </a:lnTo>
                <a:lnTo>
                  <a:pt x="234529" y="5038"/>
                </a:lnTo>
                <a:lnTo>
                  <a:pt x="190784" y="0"/>
                </a:lnTo>
                <a:close/>
              </a:path>
            </a:pathLst>
          </a:custGeom>
          <a:solidFill>
            <a:srgbClr val="CD9147"/>
          </a:solidFill>
        </p:spPr>
        <p:txBody>
          <a:bodyPr wrap="square" lIns="0" tIns="0" rIns="0" bIns="0" rtlCol="0"/>
          <a:lstStyle/>
          <a:p>
            <a:endParaRPr/>
          </a:p>
        </p:txBody>
      </p:sp>
      <p:sp>
        <p:nvSpPr>
          <p:cNvPr id="35" name="object 35"/>
          <p:cNvSpPr txBox="1"/>
          <p:nvPr/>
        </p:nvSpPr>
        <p:spPr>
          <a:xfrm>
            <a:off x="6483823" y="3471164"/>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9</a:t>
            </a:r>
            <a:endParaRPr sz="1800">
              <a:latin typeface="Arial"/>
              <a:cs typeface="Arial"/>
            </a:endParaRPr>
          </a:p>
        </p:txBody>
      </p:sp>
      <p:sp>
        <p:nvSpPr>
          <p:cNvPr id="36" name="object 3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21</a:t>
            </a:fld>
            <a:endParaRPr dirty="0">
              <a:solidFill>
                <a:srgbClr val="767171"/>
              </a:solidFill>
            </a:endParaRPr>
          </a:p>
        </p:txBody>
      </p:sp>
      <p:sp>
        <p:nvSpPr>
          <p:cNvPr id="37" name="object 37"/>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spc="-5" dirty="0">
                <a:solidFill>
                  <a:srgbClr val="000000"/>
                </a:solidFill>
              </a:rPr>
              <a:t>ETCO2</a:t>
            </a:r>
            <a:r>
              <a:rPr sz="3600" spc="-10" dirty="0">
                <a:solidFill>
                  <a:srgbClr val="000000"/>
                </a:solidFill>
              </a:rPr>
              <a:t> </a:t>
            </a:r>
            <a:r>
              <a:rPr sz="3600" spc="-5" dirty="0">
                <a:solidFill>
                  <a:srgbClr val="BC8642"/>
                </a:solidFill>
              </a:rPr>
              <a:t>COLORIMETRIC </a:t>
            </a:r>
            <a:r>
              <a:rPr sz="3600" spc="-5" dirty="0">
                <a:solidFill>
                  <a:srgbClr val="000000"/>
                </a:solidFill>
              </a:rPr>
              <a:t>DEVICES</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grpSp>
        <p:nvGrpSpPr>
          <p:cNvPr id="4" name="object 4"/>
          <p:cNvGrpSpPr/>
          <p:nvPr/>
        </p:nvGrpSpPr>
        <p:grpSpPr>
          <a:xfrm>
            <a:off x="1450847" y="1395983"/>
            <a:ext cx="9202420" cy="4985385"/>
            <a:chOff x="1450847" y="1395983"/>
            <a:chExt cx="9202420" cy="4985385"/>
          </a:xfrm>
        </p:grpSpPr>
        <p:pic>
          <p:nvPicPr>
            <p:cNvPr id="5" name="object 5"/>
            <p:cNvPicPr/>
            <p:nvPr/>
          </p:nvPicPr>
          <p:blipFill>
            <a:blip r:embed="rId3" cstate="print"/>
            <a:stretch>
              <a:fillRect/>
            </a:stretch>
          </p:blipFill>
          <p:spPr>
            <a:xfrm>
              <a:off x="1450847" y="1395983"/>
              <a:ext cx="9201912" cy="2380488"/>
            </a:xfrm>
            <a:prstGeom prst="rect">
              <a:avLst/>
            </a:prstGeom>
          </p:spPr>
        </p:pic>
        <p:sp>
          <p:nvSpPr>
            <p:cNvPr id="6" name="object 6"/>
            <p:cNvSpPr/>
            <p:nvPr/>
          </p:nvSpPr>
          <p:spPr>
            <a:xfrm>
              <a:off x="1561288" y="1422860"/>
              <a:ext cx="8982075" cy="2225675"/>
            </a:xfrm>
            <a:custGeom>
              <a:avLst/>
              <a:gdLst/>
              <a:ahLst/>
              <a:cxnLst/>
              <a:rect l="l" t="t" r="r" b="b"/>
              <a:pathLst>
                <a:path w="8982075" h="2225675">
                  <a:moveTo>
                    <a:pt x="8759183" y="0"/>
                  </a:moveTo>
                  <a:lnTo>
                    <a:pt x="222558" y="0"/>
                  </a:lnTo>
                  <a:lnTo>
                    <a:pt x="177705" y="4521"/>
                  </a:lnTo>
                  <a:lnTo>
                    <a:pt x="135928" y="17489"/>
                  </a:lnTo>
                  <a:lnTo>
                    <a:pt x="98123" y="38009"/>
                  </a:lnTo>
                  <a:lnTo>
                    <a:pt x="65185" y="65186"/>
                  </a:lnTo>
                  <a:lnTo>
                    <a:pt x="38009" y="98124"/>
                  </a:lnTo>
                  <a:lnTo>
                    <a:pt x="17489" y="135929"/>
                  </a:lnTo>
                  <a:lnTo>
                    <a:pt x="4521" y="177706"/>
                  </a:lnTo>
                  <a:lnTo>
                    <a:pt x="0" y="222559"/>
                  </a:lnTo>
                  <a:lnTo>
                    <a:pt x="0" y="2003014"/>
                  </a:lnTo>
                  <a:lnTo>
                    <a:pt x="4521" y="2047868"/>
                  </a:lnTo>
                  <a:lnTo>
                    <a:pt x="17489" y="2089645"/>
                  </a:lnTo>
                  <a:lnTo>
                    <a:pt x="38009" y="2127450"/>
                  </a:lnTo>
                  <a:lnTo>
                    <a:pt x="65185" y="2160388"/>
                  </a:lnTo>
                  <a:lnTo>
                    <a:pt x="98123" y="2187565"/>
                  </a:lnTo>
                  <a:lnTo>
                    <a:pt x="135928" y="2208084"/>
                  </a:lnTo>
                  <a:lnTo>
                    <a:pt x="177705" y="2221053"/>
                  </a:lnTo>
                  <a:lnTo>
                    <a:pt x="222558" y="2225574"/>
                  </a:lnTo>
                  <a:lnTo>
                    <a:pt x="8759183" y="2225574"/>
                  </a:lnTo>
                  <a:lnTo>
                    <a:pt x="8804037" y="2221053"/>
                  </a:lnTo>
                  <a:lnTo>
                    <a:pt x="8845814" y="2208084"/>
                  </a:lnTo>
                  <a:lnTo>
                    <a:pt x="8883619" y="2187565"/>
                  </a:lnTo>
                  <a:lnTo>
                    <a:pt x="8916557" y="2160388"/>
                  </a:lnTo>
                  <a:lnTo>
                    <a:pt x="8943733" y="2127450"/>
                  </a:lnTo>
                  <a:lnTo>
                    <a:pt x="8964253" y="2089645"/>
                  </a:lnTo>
                  <a:lnTo>
                    <a:pt x="8977221" y="2047868"/>
                  </a:lnTo>
                  <a:lnTo>
                    <a:pt x="8981743" y="2003014"/>
                  </a:lnTo>
                  <a:lnTo>
                    <a:pt x="8981743" y="222559"/>
                  </a:lnTo>
                  <a:lnTo>
                    <a:pt x="8977221" y="177706"/>
                  </a:lnTo>
                  <a:lnTo>
                    <a:pt x="8964253" y="135929"/>
                  </a:lnTo>
                  <a:lnTo>
                    <a:pt x="8943733" y="98124"/>
                  </a:lnTo>
                  <a:lnTo>
                    <a:pt x="8916557" y="65186"/>
                  </a:lnTo>
                  <a:lnTo>
                    <a:pt x="8883619" y="38009"/>
                  </a:lnTo>
                  <a:lnTo>
                    <a:pt x="8845814" y="17489"/>
                  </a:lnTo>
                  <a:lnTo>
                    <a:pt x="8804037" y="4521"/>
                  </a:lnTo>
                  <a:lnTo>
                    <a:pt x="8759183" y="0"/>
                  </a:lnTo>
                  <a:close/>
                </a:path>
              </a:pathLst>
            </a:custGeom>
            <a:solidFill>
              <a:srgbClr val="FFFFFF"/>
            </a:solidFill>
          </p:spPr>
          <p:txBody>
            <a:bodyPr wrap="square" lIns="0" tIns="0" rIns="0" bIns="0" rtlCol="0"/>
            <a:lstStyle/>
            <a:p>
              <a:endParaRPr/>
            </a:p>
          </p:txBody>
        </p:sp>
        <p:sp>
          <p:nvSpPr>
            <p:cNvPr id="7" name="object 7"/>
            <p:cNvSpPr/>
            <p:nvPr/>
          </p:nvSpPr>
          <p:spPr>
            <a:xfrm>
              <a:off x="1561288" y="1422860"/>
              <a:ext cx="8982075" cy="2225675"/>
            </a:xfrm>
            <a:custGeom>
              <a:avLst/>
              <a:gdLst/>
              <a:ahLst/>
              <a:cxnLst/>
              <a:rect l="l" t="t" r="r" b="b"/>
              <a:pathLst>
                <a:path w="8982075" h="2225675">
                  <a:moveTo>
                    <a:pt x="0" y="222559"/>
                  </a:moveTo>
                  <a:lnTo>
                    <a:pt x="4521" y="177705"/>
                  </a:lnTo>
                  <a:lnTo>
                    <a:pt x="17489" y="135929"/>
                  </a:lnTo>
                  <a:lnTo>
                    <a:pt x="38009" y="98124"/>
                  </a:lnTo>
                  <a:lnTo>
                    <a:pt x="65186" y="65186"/>
                  </a:lnTo>
                  <a:lnTo>
                    <a:pt x="98124" y="38009"/>
                  </a:lnTo>
                  <a:lnTo>
                    <a:pt x="135929" y="17489"/>
                  </a:lnTo>
                  <a:lnTo>
                    <a:pt x="177705" y="4521"/>
                  </a:lnTo>
                  <a:lnTo>
                    <a:pt x="222559" y="0"/>
                  </a:lnTo>
                  <a:lnTo>
                    <a:pt x="8759184" y="0"/>
                  </a:lnTo>
                  <a:lnTo>
                    <a:pt x="8804037" y="4521"/>
                  </a:lnTo>
                  <a:lnTo>
                    <a:pt x="8845814" y="17489"/>
                  </a:lnTo>
                  <a:lnTo>
                    <a:pt x="8883619" y="38009"/>
                  </a:lnTo>
                  <a:lnTo>
                    <a:pt x="8916558" y="65186"/>
                  </a:lnTo>
                  <a:lnTo>
                    <a:pt x="8943734" y="98124"/>
                  </a:lnTo>
                  <a:lnTo>
                    <a:pt x="8964254" y="135929"/>
                  </a:lnTo>
                  <a:lnTo>
                    <a:pt x="8977222" y="177705"/>
                  </a:lnTo>
                  <a:lnTo>
                    <a:pt x="8981744" y="222559"/>
                  </a:lnTo>
                  <a:lnTo>
                    <a:pt x="8981744" y="2003016"/>
                  </a:lnTo>
                  <a:lnTo>
                    <a:pt x="8977222" y="2047869"/>
                  </a:lnTo>
                  <a:lnTo>
                    <a:pt x="8964254" y="2089646"/>
                  </a:lnTo>
                  <a:lnTo>
                    <a:pt x="8943734" y="2127450"/>
                  </a:lnTo>
                  <a:lnTo>
                    <a:pt x="8916558" y="2160389"/>
                  </a:lnTo>
                  <a:lnTo>
                    <a:pt x="8883619" y="2187565"/>
                  </a:lnTo>
                  <a:lnTo>
                    <a:pt x="8845814" y="2208085"/>
                  </a:lnTo>
                  <a:lnTo>
                    <a:pt x="8804037" y="2221053"/>
                  </a:lnTo>
                  <a:lnTo>
                    <a:pt x="8759184" y="2225575"/>
                  </a:lnTo>
                  <a:lnTo>
                    <a:pt x="222559" y="2225575"/>
                  </a:lnTo>
                  <a:lnTo>
                    <a:pt x="177705" y="2221053"/>
                  </a:lnTo>
                  <a:lnTo>
                    <a:pt x="135929" y="2208085"/>
                  </a:lnTo>
                  <a:lnTo>
                    <a:pt x="98124" y="2187565"/>
                  </a:lnTo>
                  <a:lnTo>
                    <a:pt x="65186" y="2160389"/>
                  </a:lnTo>
                  <a:lnTo>
                    <a:pt x="38009" y="2127450"/>
                  </a:lnTo>
                  <a:lnTo>
                    <a:pt x="17489" y="2089646"/>
                  </a:lnTo>
                  <a:lnTo>
                    <a:pt x="4521" y="2047869"/>
                  </a:lnTo>
                  <a:lnTo>
                    <a:pt x="0" y="2003016"/>
                  </a:lnTo>
                  <a:lnTo>
                    <a:pt x="0" y="222559"/>
                  </a:lnTo>
                  <a:close/>
                </a:path>
              </a:pathLst>
            </a:custGeom>
            <a:ln w="25400">
              <a:solidFill>
                <a:srgbClr val="BC8642"/>
              </a:solidFill>
            </a:ln>
          </p:spPr>
          <p:txBody>
            <a:bodyPr wrap="square" lIns="0" tIns="0" rIns="0" bIns="0" rtlCol="0"/>
            <a:lstStyle/>
            <a:p>
              <a:endParaRPr/>
            </a:p>
          </p:txBody>
        </p:sp>
        <p:pic>
          <p:nvPicPr>
            <p:cNvPr id="8" name="object 8"/>
            <p:cNvPicPr/>
            <p:nvPr/>
          </p:nvPicPr>
          <p:blipFill>
            <a:blip r:embed="rId4" cstate="print"/>
            <a:stretch>
              <a:fillRect/>
            </a:stretch>
          </p:blipFill>
          <p:spPr>
            <a:xfrm>
              <a:off x="2108707" y="1719604"/>
              <a:ext cx="3465541" cy="1632088"/>
            </a:xfrm>
            <a:prstGeom prst="rect">
              <a:avLst/>
            </a:prstGeom>
          </p:spPr>
        </p:pic>
        <p:sp>
          <p:nvSpPr>
            <p:cNvPr id="9" name="object 9"/>
            <p:cNvSpPr/>
            <p:nvPr/>
          </p:nvSpPr>
          <p:spPr>
            <a:xfrm>
              <a:off x="2108707" y="1719604"/>
              <a:ext cx="3465829" cy="1632585"/>
            </a:xfrm>
            <a:custGeom>
              <a:avLst/>
              <a:gdLst/>
              <a:ahLst/>
              <a:cxnLst/>
              <a:rect l="l" t="t" r="r" b="b"/>
              <a:pathLst>
                <a:path w="3465829" h="1632585">
                  <a:moveTo>
                    <a:pt x="0" y="163207"/>
                  </a:moveTo>
                  <a:lnTo>
                    <a:pt x="5829" y="119820"/>
                  </a:lnTo>
                  <a:lnTo>
                    <a:pt x="22282" y="80833"/>
                  </a:lnTo>
                  <a:lnTo>
                    <a:pt x="47802" y="47802"/>
                  </a:lnTo>
                  <a:lnTo>
                    <a:pt x="80833" y="22282"/>
                  </a:lnTo>
                  <a:lnTo>
                    <a:pt x="119820" y="5829"/>
                  </a:lnTo>
                  <a:lnTo>
                    <a:pt x="163207" y="0"/>
                  </a:lnTo>
                  <a:lnTo>
                    <a:pt x="3302335" y="0"/>
                  </a:lnTo>
                  <a:lnTo>
                    <a:pt x="3345722" y="5829"/>
                  </a:lnTo>
                  <a:lnTo>
                    <a:pt x="3384708" y="22282"/>
                  </a:lnTo>
                  <a:lnTo>
                    <a:pt x="3417739" y="47802"/>
                  </a:lnTo>
                  <a:lnTo>
                    <a:pt x="3443259" y="80833"/>
                  </a:lnTo>
                  <a:lnTo>
                    <a:pt x="3459712" y="119820"/>
                  </a:lnTo>
                  <a:lnTo>
                    <a:pt x="3465542" y="163207"/>
                  </a:lnTo>
                  <a:lnTo>
                    <a:pt x="3465542" y="1468881"/>
                  </a:lnTo>
                  <a:lnTo>
                    <a:pt x="3459712" y="1512267"/>
                  </a:lnTo>
                  <a:lnTo>
                    <a:pt x="3443259" y="1551254"/>
                  </a:lnTo>
                  <a:lnTo>
                    <a:pt x="3417739" y="1584285"/>
                  </a:lnTo>
                  <a:lnTo>
                    <a:pt x="3384708" y="1609805"/>
                  </a:lnTo>
                  <a:lnTo>
                    <a:pt x="3345722" y="1626258"/>
                  </a:lnTo>
                  <a:lnTo>
                    <a:pt x="3302335" y="1632088"/>
                  </a:lnTo>
                  <a:lnTo>
                    <a:pt x="163207" y="1632088"/>
                  </a:lnTo>
                  <a:lnTo>
                    <a:pt x="119820" y="1626258"/>
                  </a:lnTo>
                  <a:lnTo>
                    <a:pt x="80833" y="1609805"/>
                  </a:lnTo>
                  <a:lnTo>
                    <a:pt x="47802" y="1584285"/>
                  </a:lnTo>
                  <a:lnTo>
                    <a:pt x="22282" y="1551254"/>
                  </a:lnTo>
                  <a:lnTo>
                    <a:pt x="5829" y="1512267"/>
                  </a:lnTo>
                  <a:lnTo>
                    <a:pt x="0" y="1468881"/>
                  </a:lnTo>
                  <a:lnTo>
                    <a:pt x="0" y="163207"/>
                  </a:lnTo>
                  <a:close/>
                </a:path>
              </a:pathLst>
            </a:custGeom>
            <a:ln w="25400">
              <a:solidFill>
                <a:srgbClr val="BC8642"/>
              </a:solidFill>
            </a:ln>
          </p:spPr>
          <p:txBody>
            <a:bodyPr wrap="square" lIns="0" tIns="0" rIns="0" bIns="0" rtlCol="0"/>
            <a:lstStyle/>
            <a:p>
              <a:endParaRPr/>
            </a:p>
          </p:txBody>
        </p:sp>
        <p:sp>
          <p:nvSpPr>
            <p:cNvPr id="10" name="object 10"/>
            <p:cNvSpPr/>
            <p:nvPr/>
          </p:nvSpPr>
          <p:spPr>
            <a:xfrm>
              <a:off x="1831770" y="3648435"/>
              <a:ext cx="4019550" cy="2720340"/>
            </a:xfrm>
            <a:custGeom>
              <a:avLst/>
              <a:gdLst/>
              <a:ahLst/>
              <a:cxnLst/>
              <a:rect l="l" t="t" r="r" b="b"/>
              <a:pathLst>
                <a:path w="4019550" h="2720340">
                  <a:moveTo>
                    <a:pt x="4019417" y="0"/>
                  </a:moveTo>
                  <a:lnTo>
                    <a:pt x="0" y="0"/>
                  </a:lnTo>
                  <a:lnTo>
                    <a:pt x="0" y="2434532"/>
                  </a:lnTo>
                  <a:lnTo>
                    <a:pt x="3738" y="2480860"/>
                  </a:lnTo>
                  <a:lnTo>
                    <a:pt x="14560" y="2524809"/>
                  </a:lnTo>
                  <a:lnTo>
                    <a:pt x="31879" y="2565789"/>
                  </a:lnTo>
                  <a:lnTo>
                    <a:pt x="55106" y="2603213"/>
                  </a:lnTo>
                  <a:lnTo>
                    <a:pt x="83654" y="2636492"/>
                  </a:lnTo>
                  <a:lnTo>
                    <a:pt x="116934" y="2665040"/>
                  </a:lnTo>
                  <a:lnTo>
                    <a:pt x="154357" y="2688267"/>
                  </a:lnTo>
                  <a:lnTo>
                    <a:pt x="195337" y="2705586"/>
                  </a:lnTo>
                  <a:lnTo>
                    <a:pt x="239286" y="2716409"/>
                  </a:lnTo>
                  <a:lnTo>
                    <a:pt x="285614" y="2720147"/>
                  </a:lnTo>
                  <a:lnTo>
                    <a:pt x="3733803" y="2720147"/>
                  </a:lnTo>
                  <a:lnTo>
                    <a:pt x="3780131" y="2716409"/>
                  </a:lnTo>
                  <a:lnTo>
                    <a:pt x="3824079" y="2705586"/>
                  </a:lnTo>
                  <a:lnTo>
                    <a:pt x="3865059" y="2688267"/>
                  </a:lnTo>
                  <a:lnTo>
                    <a:pt x="3902483" y="2665040"/>
                  </a:lnTo>
                  <a:lnTo>
                    <a:pt x="3935763" y="2636492"/>
                  </a:lnTo>
                  <a:lnTo>
                    <a:pt x="3964310" y="2603213"/>
                  </a:lnTo>
                  <a:lnTo>
                    <a:pt x="3987538" y="2565789"/>
                  </a:lnTo>
                  <a:lnTo>
                    <a:pt x="4004857" y="2524809"/>
                  </a:lnTo>
                  <a:lnTo>
                    <a:pt x="4015679" y="2480860"/>
                  </a:lnTo>
                  <a:lnTo>
                    <a:pt x="4019417" y="2434532"/>
                  </a:lnTo>
                  <a:lnTo>
                    <a:pt x="4019417" y="0"/>
                  </a:lnTo>
                  <a:close/>
                </a:path>
              </a:pathLst>
            </a:custGeom>
            <a:solidFill>
              <a:srgbClr val="FFFFFF"/>
            </a:solidFill>
          </p:spPr>
          <p:txBody>
            <a:bodyPr wrap="square" lIns="0" tIns="0" rIns="0" bIns="0" rtlCol="0"/>
            <a:lstStyle/>
            <a:p>
              <a:endParaRPr/>
            </a:p>
          </p:txBody>
        </p:sp>
        <p:sp>
          <p:nvSpPr>
            <p:cNvPr id="11" name="object 11"/>
            <p:cNvSpPr/>
            <p:nvPr/>
          </p:nvSpPr>
          <p:spPr>
            <a:xfrm>
              <a:off x="1831770" y="3648436"/>
              <a:ext cx="4019550" cy="2720340"/>
            </a:xfrm>
            <a:custGeom>
              <a:avLst/>
              <a:gdLst/>
              <a:ahLst/>
              <a:cxnLst/>
              <a:rect l="l" t="t" r="r" b="b"/>
              <a:pathLst>
                <a:path w="4019550" h="2720340">
                  <a:moveTo>
                    <a:pt x="3733803" y="2720147"/>
                  </a:moveTo>
                  <a:lnTo>
                    <a:pt x="285614" y="2720147"/>
                  </a:lnTo>
                  <a:lnTo>
                    <a:pt x="239285" y="2716408"/>
                  </a:lnTo>
                  <a:lnTo>
                    <a:pt x="195337" y="2705586"/>
                  </a:lnTo>
                  <a:lnTo>
                    <a:pt x="154358" y="2688267"/>
                  </a:lnTo>
                  <a:lnTo>
                    <a:pt x="116934" y="2665039"/>
                  </a:lnTo>
                  <a:lnTo>
                    <a:pt x="83654" y="2636492"/>
                  </a:lnTo>
                  <a:lnTo>
                    <a:pt x="55107" y="2603212"/>
                  </a:lnTo>
                  <a:lnTo>
                    <a:pt x="31879" y="2565788"/>
                  </a:lnTo>
                  <a:lnTo>
                    <a:pt x="14560" y="2524808"/>
                  </a:lnTo>
                  <a:lnTo>
                    <a:pt x="3738" y="2480860"/>
                  </a:lnTo>
                  <a:lnTo>
                    <a:pt x="0" y="2434532"/>
                  </a:lnTo>
                  <a:lnTo>
                    <a:pt x="0" y="0"/>
                  </a:lnTo>
                  <a:lnTo>
                    <a:pt x="4019418" y="0"/>
                  </a:lnTo>
                  <a:lnTo>
                    <a:pt x="4019418" y="2434532"/>
                  </a:lnTo>
                  <a:lnTo>
                    <a:pt x="4015679" y="2480860"/>
                  </a:lnTo>
                  <a:lnTo>
                    <a:pt x="4004857" y="2524808"/>
                  </a:lnTo>
                  <a:lnTo>
                    <a:pt x="3987538" y="2565788"/>
                  </a:lnTo>
                  <a:lnTo>
                    <a:pt x="3964311" y="2603212"/>
                  </a:lnTo>
                  <a:lnTo>
                    <a:pt x="3935763" y="2636492"/>
                  </a:lnTo>
                  <a:lnTo>
                    <a:pt x="3902483" y="2665039"/>
                  </a:lnTo>
                  <a:lnTo>
                    <a:pt x="3865059" y="2688267"/>
                  </a:lnTo>
                  <a:lnTo>
                    <a:pt x="3824079" y="2705586"/>
                  </a:lnTo>
                  <a:lnTo>
                    <a:pt x="3780131" y="2716408"/>
                  </a:lnTo>
                  <a:lnTo>
                    <a:pt x="3733803" y="2720147"/>
                  </a:lnTo>
                  <a:close/>
                </a:path>
              </a:pathLst>
            </a:custGeom>
            <a:ln w="25400">
              <a:solidFill>
                <a:srgbClr val="BC8642"/>
              </a:solidFill>
            </a:ln>
          </p:spPr>
          <p:txBody>
            <a:bodyPr wrap="square" lIns="0" tIns="0" rIns="0" bIns="0" rtlCol="0"/>
            <a:lstStyle/>
            <a:p>
              <a:endParaRPr/>
            </a:p>
          </p:txBody>
        </p:sp>
      </p:grpSp>
      <p:sp>
        <p:nvSpPr>
          <p:cNvPr id="12" name="object 12"/>
          <p:cNvSpPr txBox="1"/>
          <p:nvPr/>
        </p:nvSpPr>
        <p:spPr>
          <a:xfrm>
            <a:off x="2030740" y="3724147"/>
            <a:ext cx="3596004" cy="1242060"/>
          </a:xfrm>
          <a:prstGeom prst="rect">
            <a:avLst/>
          </a:prstGeom>
        </p:spPr>
        <p:txBody>
          <a:bodyPr vert="horz" wrap="square" lIns="0" tIns="51435" rIns="0" bIns="0" rtlCol="0">
            <a:spAutoFit/>
          </a:bodyPr>
          <a:lstStyle/>
          <a:p>
            <a:pPr marL="12700" marR="5080">
              <a:lnSpc>
                <a:spcPct val="85800"/>
              </a:lnSpc>
              <a:spcBef>
                <a:spcPts val="405"/>
              </a:spcBef>
            </a:pPr>
            <a:r>
              <a:rPr sz="1800" b="1" dirty="0">
                <a:latin typeface="Arial"/>
                <a:cs typeface="Arial"/>
              </a:rPr>
              <a:t>REPLACE </a:t>
            </a:r>
            <a:r>
              <a:rPr sz="1800" spc="-5" dirty="0">
                <a:latin typeface="Arial MT"/>
                <a:cs typeface="Arial MT"/>
              </a:rPr>
              <a:t>the ETCO2 detector </a:t>
            </a:r>
            <a:r>
              <a:rPr sz="1800" dirty="0">
                <a:latin typeface="Arial MT"/>
                <a:cs typeface="Arial MT"/>
              </a:rPr>
              <a:t> </a:t>
            </a:r>
            <a:r>
              <a:rPr sz="1800" spc="-5" dirty="0">
                <a:latin typeface="Arial MT"/>
                <a:cs typeface="Arial MT"/>
              </a:rPr>
              <a:t>after </a:t>
            </a:r>
            <a:r>
              <a:rPr sz="1800" dirty="0">
                <a:latin typeface="Arial MT"/>
                <a:cs typeface="Arial MT"/>
              </a:rPr>
              <a:t>2 </a:t>
            </a:r>
            <a:r>
              <a:rPr sz="1800" spc="-5" dirty="0">
                <a:latin typeface="Arial MT"/>
                <a:cs typeface="Arial MT"/>
              </a:rPr>
              <a:t>hours or </a:t>
            </a:r>
            <a:r>
              <a:rPr sz="1800" dirty="0">
                <a:latin typeface="Arial MT"/>
                <a:cs typeface="Arial MT"/>
              </a:rPr>
              <a:t>if </a:t>
            </a:r>
            <a:r>
              <a:rPr sz="1800" spc="-5" dirty="0">
                <a:latin typeface="Arial MT"/>
                <a:cs typeface="Arial MT"/>
              </a:rPr>
              <a:t>exposed to fluids, </a:t>
            </a:r>
            <a:r>
              <a:rPr sz="1800" spc="-490" dirty="0">
                <a:latin typeface="Arial MT"/>
                <a:cs typeface="Arial MT"/>
              </a:rPr>
              <a:t> </a:t>
            </a:r>
            <a:r>
              <a:rPr sz="1800" spc="-5" dirty="0">
                <a:latin typeface="Arial MT"/>
                <a:cs typeface="Arial MT"/>
              </a:rPr>
              <a:t>unless using </a:t>
            </a:r>
            <a:r>
              <a:rPr sz="1800" dirty="0">
                <a:latin typeface="Arial MT"/>
                <a:cs typeface="Arial MT"/>
              </a:rPr>
              <a:t>a </a:t>
            </a:r>
            <a:r>
              <a:rPr sz="1800" spc="-5" dirty="0">
                <a:latin typeface="Arial MT"/>
                <a:cs typeface="Arial MT"/>
              </a:rPr>
              <a:t>device with </a:t>
            </a:r>
            <a:r>
              <a:rPr sz="1800" dirty="0">
                <a:latin typeface="Arial MT"/>
                <a:cs typeface="Arial MT"/>
              </a:rPr>
              <a:t>a </a:t>
            </a:r>
            <a:r>
              <a:rPr sz="1800" spc="-5" dirty="0">
                <a:latin typeface="Arial MT"/>
                <a:cs typeface="Arial MT"/>
              </a:rPr>
              <a:t>pull </a:t>
            </a:r>
            <a:r>
              <a:rPr sz="1800" dirty="0">
                <a:latin typeface="Arial MT"/>
                <a:cs typeface="Arial MT"/>
              </a:rPr>
              <a:t> </a:t>
            </a:r>
            <a:r>
              <a:rPr sz="1800" spc="-5" dirty="0">
                <a:latin typeface="Arial MT"/>
                <a:cs typeface="Arial MT"/>
              </a:rPr>
              <a:t>tab,</a:t>
            </a:r>
            <a:r>
              <a:rPr sz="1800" spc="10" dirty="0">
                <a:latin typeface="Arial MT"/>
                <a:cs typeface="Arial MT"/>
              </a:rPr>
              <a:t> </a:t>
            </a:r>
            <a:r>
              <a:rPr sz="1800" dirty="0">
                <a:latin typeface="Arial MT"/>
                <a:cs typeface="Arial MT"/>
              </a:rPr>
              <a:t>in</a:t>
            </a:r>
            <a:r>
              <a:rPr sz="1800" spc="15" dirty="0">
                <a:latin typeface="Arial MT"/>
                <a:cs typeface="Arial MT"/>
              </a:rPr>
              <a:t> </a:t>
            </a:r>
            <a:r>
              <a:rPr sz="1800" spc="-5" dirty="0">
                <a:latin typeface="Arial MT"/>
                <a:cs typeface="Arial MT"/>
              </a:rPr>
              <a:t>which</a:t>
            </a:r>
            <a:r>
              <a:rPr sz="1800" spc="15" dirty="0">
                <a:latin typeface="Arial MT"/>
                <a:cs typeface="Arial MT"/>
              </a:rPr>
              <a:t> </a:t>
            </a:r>
            <a:r>
              <a:rPr sz="1800" dirty="0">
                <a:latin typeface="Arial MT"/>
                <a:cs typeface="Arial MT"/>
              </a:rPr>
              <a:t>case</a:t>
            </a:r>
            <a:r>
              <a:rPr sz="1800" spc="20" dirty="0">
                <a:latin typeface="Arial MT"/>
                <a:cs typeface="Arial MT"/>
              </a:rPr>
              <a:t> </a:t>
            </a:r>
            <a:r>
              <a:rPr sz="1800" dirty="0">
                <a:latin typeface="Arial MT"/>
                <a:cs typeface="Arial MT"/>
              </a:rPr>
              <a:t>it</a:t>
            </a:r>
            <a:r>
              <a:rPr sz="1800" spc="10" dirty="0">
                <a:latin typeface="Arial MT"/>
                <a:cs typeface="Arial MT"/>
              </a:rPr>
              <a:t> </a:t>
            </a:r>
            <a:r>
              <a:rPr sz="1800" dirty="0">
                <a:latin typeface="Arial MT"/>
                <a:cs typeface="Arial MT"/>
              </a:rPr>
              <a:t>can</a:t>
            </a:r>
            <a:r>
              <a:rPr sz="1800" spc="15" dirty="0">
                <a:latin typeface="Arial MT"/>
                <a:cs typeface="Arial MT"/>
              </a:rPr>
              <a:t> </a:t>
            </a:r>
            <a:r>
              <a:rPr sz="1800" spc="-5" dirty="0">
                <a:latin typeface="Arial MT"/>
                <a:cs typeface="Arial MT"/>
              </a:rPr>
              <a:t>be</a:t>
            </a:r>
            <a:r>
              <a:rPr sz="1800" spc="10" dirty="0">
                <a:latin typeface="Arial MT"/>
                <a:cs typeface="Arial MT"/>
              </a:rPr>
              <a:t> </a:t>
            </a:r>
            <a:r>
              <a:rPr sz="1800" spc="-5" dirty="0">
                <a:latin typeface="Arial MT"/>
                <a:cs typeface="Arial MT"/>
              </a:rPr>
              <a:t>used </a:t>
            </a:r>
            <a:r>
              <a:rPr sz="1800" dirty="0">
                <a:latin typeface="Arial MT"/>
                <a:cs typeface="Arial MT"/>
              </a:rPr>
              <a:t> </a:t>
            </a:r>
            <a:r>
              <a:rPr sz="1800" spc="-5" dirty="0">
                <a:latin typeface="Arial MT"/>
                <a:cs typeface="Arial MT"/>
              </a:rPr>
              <a:t>for up to</a:t>
            </a:r>
            <a:r>
              <a:rPr sz="1800" spc="-10" dirty="0">
                <a:latin typeface="Arial MT"/>
                <a:cs typeface="Arial MT"/>
              </a:rPr>
              <a:t> </a:t>
            </a:r>
            <a:r>
              <a:rPr sz="1800" spc="-5" dirty="0">
                <a:latin typeface="Arial MT"/>
                <a:cs typeface="Arial MT"/>
              </a:rPr>
              <a:t>24 hours.</a:t>
            </a:r>
            <a:endParaRPr sz="1800">
              <a:latin typeface="Arial MT"/>
              <a:cs typeface="Arial MT"/>
            </a:endParaRPr>
          </a:p>
        </p:txBody>
      </p:sp>
      <p:grpSp>
        <p:nvGrpSpPr>
          <p:cNvPr id="13" name="object 13"/>
          <p:cNvGrpSpPr/>
          <p:nvPr/>
        </p:nvGrpSpPr>
        <p:grpSpPr>
          <a:xfrm>
            <a:off x="6240429" y="1706904"/>
            <a:ext cx="4044950" cy="4674870"/>
            <a:chOff x="6240429" y="1706904"/>
            <a:chExt cx="4044950" cy="4674870"/>
          </a:xfrm>
        </p:grpSpPr>
        <p:sp>
          <p:nvSpPr>
            <p:cNvPr id="14" name="object 14"/>
            <p:cNvSpPr/>
            <p:nvPr/>
          </p:nvSpPr>
          <p:spPr>
            <a:xfrm>
              <a:off x="6525499" y="1812707"/>
              <a:ext cx="8890" cy="1445895"/>
            </a:xfrm>
            <a:custGeom>
              <a:avLst/>
              <a:gdLst/>
              <a:ahLst/>
              <a:cxnLst/>
              <a:rect l="l" t="t" r="r" b="b"/>
              <a:pathLst>
                <a:path w="8890" h="1445895">
                  <a:moveTo>
                    <a:pt x="8549" y="0"/>
                  </a:moveTo>
                  <a:lnTo>
                    <a:pt x="0" y="20259"/>
                  </a:lnTo>
                  <a:lnTo>
                    <a:pt x="0" y="1425621"/>
                  </a:lnTo>
                  <a:lnTo>
                    <a:pt x="8549" y="1445881"/>
                  </a:lnTo>
                  <a:lnTo>
                    <a:pt x="8549" y="0"/>
                  </a:lnTo>
                  <a:close/>
                </a:path>
              </a:pathLst>
            </a:custGeom>
            <a:solidFill>
              <a:srgbClr val="FEFEFE"/>
            </a:solidFill>
          </p:spPr>
          <p:txBody>
            <a:bodyPr wrap="square" lIns="0" tIns="0" rIns="0" bIns="0" rtlCol="0"/>
            <a:lstStyle/>
            <a:p>
              <a:endParaRPr/>
            </a:p>
          </p:txBody>
        </p:sp>
        <p:pic>
          <p:nvPicPr>
            <p:cNvPr id="15" name="object 15"/>
            <p:cNvPicPr/>
            <p:nvPr/>
          </p:nvPicPr>
          <p:blipFill>
            <a:blip r:embed="rId5" cstate="print"/>
            <a:stretch>
              <a:fillRect/>
            </a:stretch>
          </p:blipFill>
          <p:spPr>
            <a:xfrm>
              <a:off x="6534049" y="1719604"/>
              <a:ext cx="3466128" cy="1632088"/>
            </a:xfrm>
            <a:prstGeom prst="rect">
              <a:avLst/>
            </a:prstGeom>
          </p:spPr>
        </p:pic>
        <p:sp>
          <p:nvSpPr>
            <p:cNvPr id="16" name="object 16"/>
            <p:cNvSpPr/>
            <p:nvPr/>
          </p:nvSpPr>
          <p:spPr>
            <a:xfrm>
              <a:off x="6516943" y="1719604"/>
              <a:ext cx="3491865" cy="1632585"/>
            </a:xfrm>
            <a:custGeom>
              <a:avLst/>
              <a:gdLst/>
              <a:ahLst/>
              <a:cxnLst/>
              <a:rect l="l" t="t" r="r" b="b"/>
              <a:pathLst>
                <a:path w="3491865" h="1632585">
                  <a:moveTo>
                    <a:pt x="0" y="163209"/>
                  </a:moveTo>
                  <a:lnTo>
                    <a:pt x="5830" y="119822"/>
                  </a:lnTo>
                  <a:lnTo>
                    <a:pt x="22282" y="80834"/>
                  </a:lnTo>
                  <a:lnTo>
                    <a:pt x="47803" y="47803"/>
                  </a:lnTo>
                  <a:lnTo>
                    <a:pt x="80834" y="22282"/>
                  </a:lnTo>
                  <a:lnTo>
                    <a:pt x="119822" y="5830"/>
                  </a:lnTo>
                  <a:lnTo>
                    <a:pt x="163209" y="0"/>
                  </a:lnTo>
                  <a:lnTo>
                    <a:pt x="3328579" y="0"/>
                  </a:lnTo>
                  <a:lnTo>
                    <a:pt x="3371966" y="5830"/>
                  </a:lnTo>
                  <a:lnTo>
                    <a:pt x="3410954" y="22282"/>
                  </a:lnTo>
                  <a:lnTo>
                    <a:pt x="3443985" y="47803"/>
                  </a:lnTo>
                  <a:lnTo>
                    <a:pt x="3469506" y="80834"/>
                  </a:lnTo>
                  <a:lnTo>
                    <a:pt x="3485959" y="119822"/>
                  </a:lnTo>
                  <a:lnTo>
                    <a:pt x="3491789" y="163209"/>
                  </a:lnTo>
                  <a:lnTo>
                    <a:pt x="3491789" y="1468878"/>
                  </a:lnTo>
                  <a:lnTo>
                    <a:pt x="3485959" y="1512265"/>
                  </a:lnTo>
                  <a:lnTo>
                    <a:pt x="3469506" y="1551253"/>
                  </a:lnTo>
                  <a:lnTo>
                    <a:pt x="3443985" y="1584284"/>
                  </a:lnTo>
                  <a:lnTo>
                    <a:pt x="3410954" y="1609804"/>
                  </a:lnTo>
                  <a:lnTo>
                    <a:pt x="3371966" y="1626257"/>
                  </a:lnTo>
                  <a:lnTo>
                    <a:pt x="3328579" y="1632088"/>
                  </a:lnTo>
                  <a:lnTo>
                    <a:pt x="163209" y="1632088"/>
                  </a:lnTo>
                  <a:lnTo>
                    <a:pt x="119822" y="1626257"/>
                  </a:lnTo>
                  <a:lnTo>
                    <a:pt x="80834" y="1609804"/>
                  </a:lnTo>
                  <a:lnTo>
                    <a:pt x="47803" y="1584284"/>
                  </a:lnTo>
                  <a:lnTo>
                    <a:pt x="22282" y="1551253"/>
                  </a:lnTo>
                  <a:lnTo>
                    <a:pt x="5830" y="1512265"/>
                  </a:lnTo>
                  <a:lnTo>
                    <a:pt x="0" y="1468878"/>
                  </a:lnTo>
                  <a:lnTo>
                    <a:pt x="0" y="163209"/>
                  </a:lnTo>
                  <a:close/>
                </a:path>
              </a:pathLst>
            </a:custGeom>
            <a:ln w="25400">
              <a:solidFill>
                <a:srgbClr val="BC8642"/>
              </a:solidFill>
            </a:ln>
          </p:spPr>
          <p:txBody>
            <a:bodyPr wrap="square" lIns="0" tIns="0" rIns="0" bIns="0" rtlCol="0"/>
            <a:lstStyle/>
            <a:p>
              <a:endParaRPr/>
            </a:p>
          </p:txBody>
        </p:sp>
        <p:sp>
          <p:nvSpPr>
            <p:cNvPr id="17" name="object 17"/>
            <p:cNvSpPr/>
            <p:nvPr/>
          </p:nvSpPr>
          <p:spPr>
            <a:xfrm>
              <a:off x="6253129" y="3648435"/>
              <a:ext cx="4019550" cy="2720340"/>
            </a:xfrm>
            <a:custGeom>
              <a:avLst/>
              <a:gdLst/>
              <a:ahLst/>
              <a:cxnLst/>
              <a:rect l="l" t="t" r="r" b="b"/>
              <a:pathLst>
                <a:path w="4019550" h="2720340">
                  <a:moveTo>
                    <a:pt x="4019417" y="0"/>
                  </a:moveTo>
                  <a:lnTo>
                    <a:pt x="0" y="0"/>
                  </a:lnTo>
                  <a:lnTo>
                    <a:pt x="0" y="2434532"/>
                  </a:lnTo>
                  <a:lnTo>
                    <a:pt x="3738" y="2480860"/>
                  </a:lnTo>
                  <a:lnTo>
                    <a:pt x="14560" y="2524809"/>
                  </a:lnTo>
                  <a:lnTo>
                    <a:pt x="31879" y="2565789"/>
                  </a:lnTo>
                  <a:lnTo>
                    <a:pt x="55106" y="2603213"/>
                  </a:lnTo>
                  <a:lnTo>
                    <a:pt x="83654" y="2636492"/>
                  </a:lnTo>
                  <a:lnTo>
                    <a:pt x="116934" y="2665040"/>
                  </a:lnTo>
                  <a:lnTo>
                    <a:pt x="154357" y="2688267"/>
                  </a:lnTo>
                  <a:lnTo>
                    <a:pt x="195337" y="2705586"/>
                  </a:lnTo>
                  <a:lnTo>
                    <a:pt x="239286" y="2716409"/>
                  </a:lnTo>
                  <a:lnTo>
                    <a:pt x="285614" y="2720147"/>
                  </a:lnTo>
                  <a:lnTo>
                    <a:pt x="3733803" y="2720147"/>
                  </a:lnTo>
                  <a:lnTo>
                    <a:pt x="3780131" y="2716409"/>
                  </a:lnTo>
                  <a:lnTo>
                    <a:pt x="3824079" y="2705586"/>
                  </a:lnTo>
                  <a:lnTo>
                    <a:pt x="3865059" y="2688267"/>
                  </a:lnTo>
                  <a:lnTo>
                    <a:pt x="3902483" y="2665040"/>
                  </a:lnTo>
                  <a:lnTo>
                    <a:pt x="3935763" y="2636492"/>
                  </a:lnTo>
                  <a:lnTo>
                    <a:pt x="3964310" y="2603213"/>
                  </a:lnTo>
                  <a:lnTo>
                    <a:pt x="3987538" y="2565789"/>
                  </a:lnTo>
                  <a:lnTo>
                    <a:pt x="4004857" y="2524809"/>
                  </a:lnTo>
                  <a:lnTo>
                    <a:pt x="4015679" y="2480860"/>
                  </a:lnTo>
                  <a:lnTo>
                    <a:pt x="4019417" y="2434532"/>
                  </a:lnTo>
                  <a:lnTo>
                    <a:pt x="4019417" y="0"/>
                  </a:lnTo>
                  <a:close/>
                </a:path>
              </a:pathLst>
            </a:custGeom>
            <a:solidFill>
              <a:srgbClr val="FFFFFF"/>
            </a:solidFill>
          </p:spPr>
          <p:txBody>
            <a:bodyPr wrap="square" lIns="0" tIns="0" rIns="0" bIns="0" rtlCol="0"/>
            <a:lstStyle/>
            <a:p>
              <a:endParaRPr/>
            </a:p>
          </p:txBody>
        </p:sp>
        <p:sp>
          <p:nvSpPr>
            <p:cNvPr id="18" name="object 18"/>
            <p:cNvSpPr/>
            <p:nvPr/>
          </p:nvSpPr>
          <p:spPr>
            <a:xfrm>
              <a:off x="6253129" y="3648436"/>
              <a:ext cx="4019550" cy="2720340"/>
            </a:xfrm>
            <a:custGeom>
              <a:avLst/>
              <a:gdLst/>
              <a:ahLst/>
              <a:cxnLst/>
              <a:rect l="l" t="t" r="r" b="b"/>
              <a:pathLst>
                <a:path w="4019550" h="2720340">
                  <a:moveTo>
                    <a:pt x="3733803" y="2720147"/>
                  </a:moveTo>
                  <a:lnTo>
                    <a:pt x="285614" y="2720147"/>
                  </a:lnTo>
                  <a:lnTo>
                    <a:pt x="239285" y="2716408"/>
                  </a:lnTo>
                  <a:lnTo>
                    <a:pt x="195337" y="2705586"/>
                  </a:lnTo>
                  <a:lnTo>
                    <a:pt x="154358" y="2688267"/>
                  </a:lnTo>
                  <a:lnTo>
                    <a:pt x="116934" y="2665039"/>
                  </a:lnTo>
                  <a:lnTo>
                    <a:pt x="83654" y="2636492"/>
                  </a:lnTo>
                  <a:lnTo>
                    <a:pt x="55107" y="2603212"/>
                  </a:lnTo>
                  <a:lnTo>
                    <a:pt x="31879" y="2565788"/>
                  </a:lnTo>
                  <a:lnTo>
                    <a:pt x="14560" y="2524808"/>
                  </a:lnTo>
                  <a:lnTo>
                    <a:pt x="3738" y="2480860"/>
                  </a:lnTo>
                  <a:lnTo>
                    <a:pt x="0" y="2434532"/>
                  </a:lnTo>
                  <a:lnTo>
                    <a:pt x="0" y="0"/>
                  </a:lnTo>
                  <a:lnTo>
                    <a:pt x="4019418" y="0"/>
                  </a:lnTo>
                  <a:lnTo>
                    <a:pt x="4019418" y="2434532"/>
                  </a:lnTo>
                  <a:lnTo>
                    <a:pt x="4015679" y="2480860"/>
                  </a:lnTo>
                  <a:lnTo>
                    <a:pt x="4004857" y="2524808"/>
                  </a:lnTo>
                  <a:lnTo>
                    <a:pt x="3987538" y="2565788"/>
                  </a:lnTo>
                  <a:lnTo>
                    <a:pt x="3964311" y="2603212"/>
                  </a:lnTo>
                  <a:lnTo>
                    <a:pt x="3935763" y="2636492"/>
                  </a:lnTo>
                  <a:lnTo>
                    <a:pt x="3902483" y="2665039"/>
                  </a:lnTo>
                  <a:lnTo>
                    <a:pt x="3865059" y="2688267"/>
                  </a:lnTo>
                  <a:lnTo>
                    <a:pt x="3824079" y="2705586"/>
                  </a:lnTo>
                  <a:lnTo>
                    <a:pt x="3780131" y="2716408"/>
                  </a:lnTo>
                  <a:lnTo>
                    <a:pt x="3733803" y="2720147"/>
                  </a:lnTo>
                  <a:close/>
                </a:path>
              </a:pathLst>
            </a:custGeom>
            <a:ln w="25400">
              <a:solidFill>
                <a:srgbClr val="BC8642"/>
              </a:solidFill>
            </a:ln>
          </p:spPr>
          <p:txBody>
            <a:bodyPr wrap="square" lIns="0" tIns="0" rIns="0" bIns="0" rtlCol="0"/>
            <a:lstStyle/>
            <a:p>
              <a:endParaRPr/>
            </a:p>
          </p:txBody>
        </p:sp>
      </p:grpSp>
      <p:sp>
        <p:nvSpPr>
          <p:cNvPr id="19" name="object 19"/>
          <p:cNvSpPr txBox="1"/>
          <p:nvPr/>
        </p:nvSpPr>
        <p:spPr>
          <a:xfrm>
            <a:off x="6452099" y="3724147"/>
            <a:ext cx="3481704" cy="1013460"/>
          </a:xfrm>
          <a:prstGeom prst="rect">
            <a:avLst/>
          </a:prstGeom>
        </p:spPr>
        <p:txBody>
          <a:bodyPr vert="horz" wrap="square" lIns="0" tIns="48895" rIns="0" bIns="0" rtlCol="0">
            <a:spAutoFit/>
          </a:bodyPr>
          <a:lstStyle/>
          <a:p>
            <a:pPr marL="12700" marR="5080">
              <a:lnSpc>
                <a:spcPct val="86700"/>
              </a:lnSpc>
              <a:spcBef>
                <a:spcPts val="385"/>
              </a:spcBef>
            </a:pPr>
            <a:r>
              <a:rPr sz="1800" b="1" dirty="0">
                <a:latin typeface="Arial"/>
                <a:cs typeface="Arial"/>
              </a:rPr>
              <a:t>DOCUMENT </a:t>
            </a:r>
            <a:r>
              <a:rPr sz="1800" spc="-5" dirty="0">
                <a:latin typeface="Arial MT"/>
                <a:cs typeface="Arial MT"/>
              </a:rPr>
              <a:t>all findings and </a:t>
            </a:r>
            <a:r>
              <a:rPr sz="1800" dirty="0">
                <a:latin typeface="Arial MT"/>
                <a:cs typeface="Arial MT"/>
              </a:rPr>
              <a:t> </a:t>
            </a:r>
            <a:r>
              <a:rPr sz="1800" spc="-5" dirty="0">
                <a:latin typeface="Arial MT"/>
                <a:cs typeface="Arial MT"/>
              </a:rPr>
              <a:t>treatments on </a:t>
            </a:r>
            <a:r>
              <a:rPr sz="1800" dirty="0">
                <a:latin typeface="Arial MT"/>
                <a:cs typeface="Arial MT"/>
              </a:rPr>
              <a:t>a DD </a:t>
            </a:r>
            <a:r>
              <a:rPr sz="1800" spc="-5" dirty="0">
                <a:latin typeface="Arial MT"/>
                <a:cs typeface="Arial MT"/>
              </a:rPr>
              <a:t>Form 1380 </a:t>
            </a:r>
            <a:r>
              <a:rPr sz="1800" dirty="0">
                <a:latin typeface="Arial MT"/>
                <a:cs typeface="Arial MT"/>
              </a:rPr>
              <a:t> </a:t>
            </a:r>
            <a:r>
              <a:rPr sz="1800" spc="-5" dirty="0">
                <a:latin typeface="Arial MT"/>
                <a:cs typeface="Arial MT"/>
              </a:rPr>
              <a:t>TCCC Casualty Card and attach </a:t>
            </a:r>
            <a:r>
              <a:rPr sz="1800" dirty="0">
                <a:latin typeface="Arial MT"/>
                <a:cs typeface="Arial MT"/>
              </a:rPr>
              <a:t>it </a:t>
            </a:r>
            <a:r>
              <a:rPr sz="1800" spc="-490" dirty="0">
                <a:latin typeface="Arial MT"/>
                <a:cs typeface="Arial MT"/>
              </a:rPr>
              <a:t> </a:t>
            </a:r>
            <a:r>
              <a:rPr sz="1800" spc="-5" dirty="0">
                <a:latin typeface="Arial MT"/>
                <a:cs typeface="Arial MT"/>
              </a:rPr>
              <a:t>to</a:t>
            </a:r>
            <a:r>
              <a:rPr sz="1800" spc="-10" dirty="0">
                <a:latin typeface="Arial MT"/>
                <a:cs typeface="Arial MT"/>
              </a:rPr>
              <a:t> </a:t>
            </a:r>
            <a:r>
              <a:rPr sz="1800" spc="-5" dirty="0">
                <a:latin typeface="Arial MT"/>
                <a:cs typeface="Arial MT"/>
              </a:rPr>
              <a:t>the </a:t>
            </a:r>
            <a:r>
              <a:rPr sz="1800" spc="-20" dirty="0">
                <a:latin typeface="Arial MT"/>
                <a:cs typeface="Arial MT"/>
              </a:rPr>
              <a:t>casualty.</a:t>
            </a:r>
            <a:endParaRPr sz="1800">
              <a:latin typeface="Arial MT"/>
              <a:cs typeface="Arial MT"/>
            </a:endParaRPr>
          </a:p>
        </p:txBody>
      </p:sp>
      <p:sp>
        <p:nvSpPr>
          <p:cNvPr id="20" name="object 20"/>
          <p:cNvSpPr/>
          <p:nvPr/>
        </p:nvSpPr>
        <p:spPr>
          <a:xfrm>
            <a:off x="1671228" y="3483362"/>
            <a:ext cx="381635" cy="381635"/>
          </a:xfrm>
          <a:custGeom>
            <a:avLst/>
            <a:gdLst/>
            <a:ahLst/>
            <a:cxnLst/>
            <a:rect l="l" t="t" r="r" b="b"/>
            <a:pathLst>
              <a:path w="381635" h="381635">
                <a:moveTo>
                  <a:pt x="190784" y="0"/>
                </a:moveTo>
                <a:lnTo>
                  <a:pt x="147039" y="5038"/>
                </a:lnTo>
                <a:lnTo>
                  <a:pt x="106881" y="19391"/>
                </a:lnTo>
                <a:lnTo>
                  <a:pt x="71458" y="41913"/>
                </a:lnTo>
                <a:lnTo>
                  <a:pt x="41912" y="71458"/>
                </a:lnTo>
                <a:lnTo>
                  <a:pt x="19391" y="106882"/>
                </a:lnTo>
                <a:lnTo>
                  <a:pt x="5038" y="147040"/>
                </a:lnTo>
                <a:lnTo>
                  <a:pt x="0" y="190785"/>
                </a:lnTo>
                <a:lnTo>
                  <a:pt x="5038" y="234530"/>
                </a:lnTo>
                <a:lnTo>
                  <a:pt x="19391" y="274687"/>
                </a:lnTo>
                <a:lnTo>
                  <a:pt x="41912" y="310111"/>
                </a:lnTo>
                <a:lnTo>
                  <a:pt x="71458" y="339656"/>
                </a:lnTo>
                <a:lnTo>
                  <a:pt x="106881" y="362178"/>
                </a:lnTo>
                <a:lnTo>
                  <a:pt x="147039" y="376531"/>
                </a:lnTo>
                <a:lnTo>
                  <a:pt x="190784" y="381570"/>
                </a:lnTo>
                <a:lnTo>
                  <a:pt x="234529" y="376531"/>
                </a:lnTo>
                <a:lnTo>
                  <a:pt x="274686" y="362178"/>
                </a:lnTo>
                <a:lnTo>
                  <a:pt x="310110" y="339656"/>
                </a:lnTo>
                <a:lnTo>
                  <a:pt x="339655" y="310111"/>
                </a:lnTo>
                <a:lnTo>
                  <a:pt x="362177" y="274687"/>
                </a:lnTo>
                <a:lnTo>
                  <a:pt x="376530" y="234530"/>
                </a:lnTo>
                <a:lnTo>
                  <a:pt x="381568" y="190785"/>
                </a:lnTo>
                <a:lnTo>
                  <a:pt x="376530" y="147040"/>
                </a:lnTo>
                <a:lnTo>
                  <a:pt x="362177" y="106882"/>
                </a:lnTo>
                <a:lnTo>
                  <a:pt x="339655" y="71458"/>
                </a:lnTo>
                <a:lnTo>
                  <a:pt x="310110" y="41913"/>
                </a:lnTo>
                <a:lnTo>
                  <a:pt x="274686" y="19391"/>
                </a:lnTo>
                <a:lnTo>
                  <a:pt x="234529" y="5038"/>
                </a:lnTo>
                <a:lnTo>
                  <a:pt x="190784" y="0"/>
                </a:lnTo>
                <a:close/>
              </a:path>
            </a:pathLst>
          </a:custGeom>
          <a:solidFill>
            <a:srgbClr val="CD9147"/>
          </a:solidFill>
        </p:spPr>
        <p:txBody>
          <a:bodyPr wrap="square" lIns="0" tIns="0" rIns="0" bIns="0" rtlCol="0"/>
          <a:lstStyle/>
          <a:p>
            <a:endParaRPr/>
          </a:p>
        </p:txBody>
      </p:sp>
      <p:sp>
        <p:nvSpPr>
          <p:cNvPr id="21" name="object 21"/>
          <p:cNvSpPr txBox="1"/>
          <p:nvPr/>
        </p:nvSpPr>
        <p:spPr>
          <a:xfrm>
            <a:off x="1722313" y="3522979"/>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10</a:t>
            </a:r>
            <a:endParaRPr sz="1800">
              <a:latin typeface="Arial"/>
              <a:cs typeface="Arial"/>
            </a:endParaRPr>
          </a:p>
        </p:txBody>
      </p:sp>
      <p:sp>
        <p:nvSpPr>
          <p:cNvPr id="22" name="object 22"/>
          <p:cNvSpPr/>
          <p:nvPr/>
        </p:nvSpPr>
        <p:spPr>
          <a:xfrm>
            <a:off x="6052159" y="3483362"/>
            <a:ext cx="381635" cy="381635"/>
          </a:xfrm>
          <a:custGeom>
            <a:avLst/>
            <a:gdLst/>
            <a:ahLst/>
            <a:cxnLst/>
            <a:rect l="l" t="t" r="r" b="b"/>
            <a:pathLst>
              <a:path w="381635" h="381635">
                <a:moveTo>
                  <a:pt x="190785" y="0"/>
                </a:moveTo>
                <a:lnTo>
                  <a:pt x="147040"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40" y="376531"/>
                </a:lnTo>
                <a:lnTo>
                  <a:pt x="190785" y="381570"/>
                </a:lnTo>
                <a:lnTo>
                  <a:pt x="234530"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30" y="5038"/>
                </a:lnTo>
                <a:lnTo>
                  <a:pt x="190785" y="0"/>
                </a:lnTo>
                <a:close/>
              </a:path>
            </a:pathLst>
          </a:custGeom>
          <a:solidFill>
            <a:srgbClr val="CD9147"/>
          </a:solidFill>
        </p:spPr>
        <p:txBody>
          <a:bodyPr wrap="square" lIns="0" tIns="0" rIns="0" bIns="0" rtlCol="0"/>
          <a:lstStyle/>
          <a:p>
            <a:endParaRPr/>
          </a:p>
        </p:txBody>
      </p:sp>
      <p:sp>
        <p:nvSpPr>
          <p:cNvPr id="23" name="object 23"/>
          <p:cNvSpPr txBox="1"/>
          <p:nvPr/>
        </p:nvSpPr>
        <p:spPr>
          <a:xfrm>
            <a:off x="6103244" y="3522979"/>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11</a:t>
            </a:r>
            <a:endParaRPr sz="1800">
              <a:latin typeface="Arial"/>
              <a:cs typeface="Arial"/>
            </a:endParaRPr>
          </a:p>
        </p:txBody>
      </p:sp>
      <p:sp>
        <p:nvSpPr>
          <p:cNvPr id="24" name="object 24"/>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22</a:t>
            </a:fld>
            <a:endParaRPr dirty="0">
              <a:solidFill>
                <a:srgbClr val="767171"/>
              </a:solidFill>
            </a:endParaRPr>
          </a:p>
        </p:txBody>
      </p:sp>
      <p:sp>
        <p:nvSpPr>
          <p:cNvPr id="25" name="object 25"/>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pc="-5" dirty="0"/>
              <a:t>Module</a:t>
            </a:r>
            <a:r>
              <a:rPr spc="-25" dirty="0"/>
              <a:t> </a:t>
            </a:r>
            <a:r>
              <a:rPr dirty="0"/>
              <a:t>20:</a:t>
            </a:r>
            <a:r>
              <a:rPr spc="-20" dirty="0"/>
              <a:t> </a:t>
            </a:r>
            <a:r>
              <a:rPr spc="-5" dirty="0"/>
              <a:t>Casualty</a:t>
            </a:r>
            <a:r>
              <a:rPr spc="-20" dirty="0"/>
              <a:t> </a:t>
            </a:r>
            <a:r>
              <a:rPr spc="-5" dirty="0"/>
              <a:t>Monitoring</a:t>
            </a:r>
          </a:p>
        </p:txBody>
      </p:sp>
      <p:pic>
        <p:nvPicPr>
          <p:cNvPr id="3" name="object 3"/>
          <p:cNvPicPr/>
          <p:nvPr/>
        </p:nvPicPr>
        <p:blipFill>
          <a:blip r:embed="rId3" cstate="print"/>
          <a:stretch>
            <a:fillRect/>
          </a:stretch>
        </p:blipFill>
        <p:spPr>
          <a:xfrm>
            <a:off x="307847" y="252984"/>
            <a:ext cx="1176528" cy="661416"/>
          </a:xfrm>
          <a:prstGeom prst="rect">
            <a:avLst/>
          </a:prstGeom>
        </p:spPr>
      </p:pic>
      <p:grpSp>
        <p:nvGrpSpPr>
          <p:cNvPr id="4" name="object 4"/>
          <p:cNvGrpSpPr/>
          <p:nvPr/>
        </p:nvGrpSpPr>
        <p:grpSpPr>
          <a:xfrm>
            <a:off x="8226552" y="2676144"/>
            <a:ext cx="1863089" cy="2466340"/>
            <a:chOff x="8226552" y="2676144"/>
            <a:chExt cx="1863089" cy="2466340"/>
          </a:xfrm>
        </p:grpSpPr>
        <p:pic>
          <p:nvPicPr>
            <p:cNvPr id="5" name="object 5"/>
            <p:cNvPicPr/>
            <p:nvPr/>
          </p:nvPicPr>
          <p:blipFill>
            <a:blip r:embed="rId4" cstate="print"/>
            <a:stretch>
              <a:fillRect/>
            </a:stretch>
          </p:blipFill>
          <p:spPr>
            <a:xfrm>
              <a:off x="8226552" y="2676144"/>
              <a:ext cx="1444752" cy="2465831"/>
            </a:xfrm>
            <a:prstGeom prst="rect">
              <a:avLst/>
            </a:prstGeom>
          </p:spPr>
        </p:pic>
        <p:sp>
          <p:nvSpPr>
            <p:cNvPr id="6" name="object 6"/>
            <p:cNvSpPr/>
            <p:nvPr/>
          </p:nvSpPr>
          <p:spPr>
            <a:xfrm>
              <a:off x="9237914" y="3248784"/>
              <a:ext cx="851535" cy="628650"/>
            </a:xfrm>
            <a:custGeom>
              <a:avLst/>
              <a:gdLst/>
              <a:ahLst/>
              <a:cxnLst/>
              <a:rect l="l" t="t" r="r" b="b"/>
              <a:pathLst>
                <a:path w="851534" h="628650">
                  <a:moveTo>
                    <a:pt x="111015" y="440731"/>
                  </a:moveTo>
                  <a:lnTo>
                    <a:pt x="74502" y="441055"/>
                  </a:lnTo>
                  <a:lnTo>
                    <a:pt x="39707" y="455885"/>
                  </a:lnTo>
                  <a:lnTo>
                    <a:pt x="13390" y="483052"/>
                  </a:lnTo>
                  <a:lnTo>
                    <a:pt x="0" y="517023"/>
                  </a:lnTo>
                  <a:lnTo>
                    <a:pt x="324" y="553536"/>
                  </a:lnTo>
                  <a:lnTo>
                    <a:pt x="15154" y="588332"/>
                  </a:lnTo>
                  <a:lnTo>
                    <a:pt x="42321" y="614648"/>
                  </a:lnTo>
                  <a:lnTo>
                    <a:pt x="76291" y="628039"/>
                  </a:lnTo>
                  <a:lnTo>
                    <a:pt x="112805" y="627715"/>
                  </a:lnTo>
                  <a:lnTo>
                    <a:pt x="147601" y="612885"/>
                  </a:lnTo>
                  <a:lnTo>
                    <a:pt x="173917" y="585718"/>
                  </a:lnTo>
                  <a:lnTo>
                    <a:pt x="183837" y="560552"/>
                  </a:lnTo>
                  <a:lnTo>
                    <a:pt x="111636" y="560552"/>
                  </a:lnTo>
                  <a:lnTo>
                    <a:pt x="75672" y="508218"/>
                  </a:lnTo>
                  <a:lnTo>
                    <a:pt x="148889" y="457902"/>
                  </a:lnTo>
                  <a:lnTo>
                    <a:pt x="144986" y="454122"/>
                  </a:lnTo>
                  <a:lnTo>
                    <a:pt x="111015" y="440731"/>
                  </a:lnTo>
                  <a:close/>
                </a:path>
                <a:path w="851534" h="628650">
                  <a:moveTo>
                    <a:pt x="148889" y="457902"/>
                  </a:moveTo>
                  <a:lnTo>
                    <a:pt x="75672" y="508218"/>
                  </a:lnTo>
                  <a:lnTo>
                    <a:pt x="111636" y="560552"/>
                  </a:lnTo>
                  <a:lnTo>
                    <a:pt x="184853" y="510236"/>
                  </a:lnTo>
                  <a:lnTo>
                    <a:pt x="172154" y="480438"/>
                  </a:lnTo>
                  <a:lnTo>
                    <a:pt x="148889" y="457902"/>
                  </a:lnTo>
                  <a:close/>
                </a:path>
                <a:path w="851534" h="628650">
                  <a:moveTo>
                    <a:pt x="184853" y="510236"/>
                  </a:moveTo>
                  <a:lnTo>
                    <a:pt x="111636" y="560552"/>
                  </a:lnTo>
                  <a:lnTo>
                    <a:pt x="183837" y="560552"/>
                  </a:lnTo>
                  <a:lnTo>
                    <a:pt x="187308" y="551747"/>
                  </a:lnTo>
                  <a:lnTo>
                    <a:pt x="186983" y="515233"/>
                  </a:lnTo>
                  <a:lnTo>
                    <a:pt x="184853" y="510236"/>
                  </a:lnTo>
                  <a:close/>
                </a:path>
                <a:path w="851534" h="628650">
                  <a:moveTo>
                    <a:pt x="815203" y="0"/>
                  </a:moveTo>
                  <a:lnTo>
                    <a:pt x="148889" y="457902"/>
                  </a:lnTo>
                  <a:lnTo>
                    <a:pt x="172154" y="480438"/>
                  </a:lnTo>
                  <a:lnTo>
                    <a:pt x="184853" y="510236"/>
                  </a:lnTo>
                  <a:lnTo>
                    <a:pt x="851168" y="52332"/>
                  </a:lnTo>
                  <a:lnTo>
                    <a:pt x="815203" y="0"/>
                  </a:lnTo>
                  <a:close/>
                </a:path>
              </a:pathLst>
            </a:custGeom>
            <a:solidFill>
              <a:srgbClr val="CD9147"/>
            </a:solidFill>
          </p:spPr>
          <p:txBody>
            <a:bodyPr wrap="square" lIns="0" tIns="0" rIns="0" bIns="0" rtlCol="0"/>
            <a:lstStyle/>
            <a:p>
              <a:endParaRPr/>
            </a:p>
          </p:txBody>
        </p:sp>
      </p:grpSp>
      <p:sp>
        <p:nvSpPr>
          <p:cNvPr id="7" name="object 7"/>
          <p:cNvSpPr txBox="1"/>
          <p:nvPr/>
        </p:nvSpPr>
        <p:spPr>
          <a:xfrm>
            <a:off x="3009900" y="694435"/>
            <a:ext cx="6172200" cy="1071245"/>
          </a:xfrm>
          <a:prstGeom prst="rect">
            <a:avLst/>
          </a:prstGeom>
        </p:spPr>
        <p:txBody>
          <a:bodyPr vert="horz" wrap="square" lIns="0" tIns="72390" rIns="0" bIns="0" rtlCol="0">
            <a:spAutoFit/>
          </a:bodyPr>
          <a:lstStyle/>
          <a:p>
            <a:pPr marL="12700" marR="5080" indent="76200">
              <a:lnSpc>
                <a:spcPts val="3910"/>
              </a:lnSpc>
              <a:spcBef>
                <a:spcPts val="570"/>
              </a:spcBef>
            </a:pPr>
            <a:r>
              <a:rPr sz="3600" b="1" spc="-5" dirty="0">
                <a:latin typeface="Arial"/>
                <a:cs typeface="Arial"/>
              </a:rPr>
              <a:t>USING </a:t>
            </a:r>
            <a:r>
              <a:rPr sz="3600" b="1" dirty="0">
                <a:solidFill>
                  <a:srgbClr val="BC8642"/>
                </a:solidFill>
                <a:latin typeface="Arial"/>
                <a:cs typeface="Arial"/>
              </a:rPr>
              <a:t>DIGITAL </a:t>
            </a:r>
            <a:r>
              <a:rPr sz="3600" b="1" spc="-5" dirty="0">
                <a:latin typeface="Arial"/>
                <a:cs typeface="Arial"/>
              </a:rPr>
              <a:t>END-TIDAL </a:t>
            </a:r>
            <a:r>
              <a:rPr sz="3600" b="1" spc="-990" dirty="0">
                <a:latin typeface="Arial"/>
                <a:cs typeface="Arial"/>
              </a:rPr>
              <a:t> </a:t>
            </a:r>
            <a:r>
              <a:rPr sz="3600" b="1" spc="-5" dirty="0">
                <a:latin typeface="Arial"/>
                <a:cs typeface="Arial"/>
              </a:rPr>
              <a:t>CARBON</a:t>
            </a:r>
            <a:r>
              <a:rPr sz="3600" b="1" spc="-25" dirty="0">
                <a:latin typeface="Arial"/>
                <a:cs typeface="Arial"/>
              </a:rPr>
              <a:t> </a:t>
            </a:r>
            <a:r>
              <a:rPr sz="3600" b="1" spc="-5" dirty="0">
                <a:latin typeface="Arial"/>
                <a:cs typeface="Arial"/>
              </a:rPr>
              <a:t>DIOXIDE</a:t>
            </a:r>
            <a:r>
              <a:rPr sz="3600" b="1" spc="-25" dirty="0">
                <a:latin typeface="Arial"/>
                <a:cs typeface="Arial"/>
              </a:rPr>
              <a:t> </a:t>
            </a:r>
            <a:r>
              <a:rPr sz="3600" b="1" spc="-5" dirty="0">
                <a:latin typeface="Arial"/>
                <a:cs typeface="Arial"/>
              </a:rPr>
              <a:t>DEVICES</a:t>
            </a:r>
            <a:endParaRPr sz="3600">
              <a:latin typeface="Arial"/>
              <a:cs typeface="Arial"/>
            </a:endParaRPr>
          </a:p>
        </p:txBody>
      </p:sp>
      <p:grpSp>
        <p:nvGrpSpPr>
          <p:cNvPr id="8" name="object 8"/>
          <p:cNvGrpSpPr/>
          <p:nvPr/>
        </p:nvGrpSpPr>
        <p:grpSpPr>
          <a:xfrm>
            <a:off x="316091" y="4946831"/>
            <a:ext cx="3806190" cy="763905"/>
            <a:chOff x="316091" y="4946831"/>
            <a:chExt cx="3806190" cy="763905"/>
          </a:xfrm>
        </p:grpSpPr>
        <p:sp>
          <p:nvSpPr>
            <p:cNvPr id="9" name="object 9"/>
            <p:cNvSpPr/>
            <p:nvPr/>
          </p:nvSpPr>
          <p:spPr>
            <a:xfrm>
              <a:off x="325616" y="4956356"/>
              <a:ext cx="3787140" cy="744855"/>
            </a:xfrm>
            <a:custGeom>
              <a:avLst/>
              <a:gdLst/>
              <a:ahLst/>
              <a:cxnLst/>
              <a:rect l="l" t="t" r="r" b="b"/>
              <a:pathLst>
                <a:path w="3787140" h="744854">
                  <a:moveTo>
                    <a:pt x="3701194" y="0"/>
                  </a:moveTo>
                  <a:lnTo>
                    <a:pt x="85477" y="0"/>
                  </a:lnTo>
                  <a:lnTo>
                    <a:pt x="52205" y="6717"/>
                  </a:lnTo>
                  <a:lnTo>
                    <a:pt x="25035" y="25035"/>
                  </a:lnTo>
                  <a:lnTo>
                    <a:pt x="6717" y="52205"/>
                  </a:lnTo>
                  <a:lnTo>
                    <a:pt x="0" y="85477"/>
                  </a:lnTo>
                  <a:lnTo>
                    <a:pt x="0" y="659054"/>
                  </a:lnTo>
                  <a:lnTo>
                    <a:pt x="6717" y="692326"/>
                  </a:lnTo>
                  <a:lnTo>
                    <a:pt x="25035" y="719496"/>
                  </a:lnTo>
                  <a:lnTo>
                    <a:pt x="52205" y="737814"/>
                  </a:lnTo>
                  <a:lnTo>
                    <a:pt x="85477" y="744532"/>
                  </a:lnTo>
                  <a:lnTo>
                    <a:pt x="3701194" y="744532"/>
                  </a:lnTo>
                  <a:lnTo>
                    <a:pt x="3734465" y="737814"/>
                  </a:lnTo>
                  <a:lnTo>
                    <a:pt x="3761635" y="719496"/>
                  </a:lnTo>
                  <a:lnTo>
                    <a:pt x="3779954" y="692326"/>
                  </a:lnTo>
                  <a:lnTo>
                    <a:pt x="3786671" y="659054"/>
                  </a:lnTo>
                  <a:lnTo>
                    <a:pt x="3786671" y="85477"/>
                  </a:lnTo>
                  <a:lnTo>
                    <a:pt x="3779954" y="52205"/>
                  </a:lnTo>
                  <a:lnTo>
                    <a:pt x="3761635" y="25035"/>
                  </a:lnTo>
                  <a:lnTo>
                    <a:pt x="3734465" y="6717"/>
                  </a:lnTo>
                  <a:lnTo>
                    <a:pt x="3701194" y="0"/>
                  </a:lnTo>
                  <a:close/>
                </a:path>
              </a:pathLst>
            </a:custGeom>
            <a:solidFill>
              <a:srgbClr val="FFF4D2"/>
            </a:solidFill>
          </p:spPr>
          <p:txBody>
            <a:bodyPr wrap="square" lIns="0" tIns="0" rIns="0" bIns="0" rtlCol="0"/>
            <a:lstStyle/>
            <a:p>
              <a:endParaRPr/>
            </a:p>
          </p:txBody>
        </p:sp>
        <p:sp>
          <p:nvSpPr>
            <p:cNvPr id="10" name="object 10"/>
            <p:cNvSpPr/>
            <p:nvPr/>
          </p:nvSpPr>
          <p:spPr>
            <a:xfrm>
              <a:off x="325616" y="4956356"/>
              <a:ext cx="3787140" cy="744855"/>
            </a:xfrm>
            <a:custGeom>
              <a:avLst/>
              <a:gdLst/>
              <a:ahLst/>
              <a:cxnLst/>
              <a:rect l="l" t="t" r="r" b="b"/>
              <a:pathLst>
                <a:path w="3787140" h="744854">
                  <a:moveTo>
                    <a:pt x="0" y="85477"/>
                  </a:moveTo>
                  <a:lnTo>
                    <a:pt x="6717" y="52205"/>
                  </a:lnTo>
                  <a:lnTo>
                    <a:pt x="25035" y="25035"/>
                  </a:lnTo>
                  <a:lnTo>
                    <a:pt x="52205" y="6717"/>
                  </a:lnTo>
                  <a:lnTo>
                    <a:pt x="85477" y="0"/>
                  </a:lnTo>
                  <a:lnTo>
                    <a:pt x="3701194" y="0"/>
                  </a:lnTo>
                  <a:lnTo>
                    <a:pt x="3734465" y="6717"/>
                  </a:lnTo>
                  <a:lnTo>
                    <a:pt x="3761636" y="25035"/>
                  </a:lnTo>
                  <a:lnTo>
                    <a:pt x="3779954" y="52205"/>
                  </a:lnTo>
                  <a:lnTo>
                    <a:pt x="3786672" y="85477"/>
                  </a:lnTo>
                  <a:lnTo>
                    <a:pt x="3786672" y="659054"/>
                  </a:lnTo>
                  <a:lnTo>
                    <a:pt x="3779954" y="692325"/>
                  </a:lnTo>
                  <a:lnTo>
                    <a:pt x="3761636" y="719496"/>
                  </a:lnTo>
                  <a:lnTo>
                    <a:pt x="3734465" y="737814"/>
                  </a:lnTo>
                  <a:lnTo>
                    <a:pt x="3701194" y="744532"/>
                  </a:lnTo>
                  <a:lnTo>
                    <a:pt x="85477" y="744532"/>
                  </a:lnTo>
                  <a:lnTo>
                    <a:pt x="52205" y="737814"/>
                  </a:lnTo>
                  <a:lnTo>
                    <a:pt x="25035" y="719496"/>
                  </a:lnTo>
                  <a:lnTo>
                    <a:pt x="6717" y="692325"/>
                  </a:lnTo>
                  <a:lnTo>
                    <a:pt x="0" y="659054"/>
                  </a:lnTo>
                  <a:lnTo>
                    <a:pt x="0" y="85477"/>
                  </a:lnTo>
                  <a:close/>
                </a:path>
              </a:pathLst>
            </a:custGeom>
            <a:ln w="19050">
              <a:solidFill>
                <a:srgbClr val="BC8642"/>
              </a:solidFill>
            </a:ln>
          </p:spPr>
          <p:txBody>
            <a:bodyPr wrap="square" lIns="0" tIns="0" rIns="0" bIns="0" rtlCol="0"/>
            <a:lstStyle/>
            <a:p>
              <a:endParaRPr/>
            </a:p>
          </p:txBody>
        </p:sp>
      </p:grpSp>
      <p:sp>
        <p:nvSpPr>
          <p:cNvPr id="11" name="object 11"/>
          <p:cNvSpPr txBox="1"/>
          <p:nvPr/>
        </p:nvSpPr>
        <p:spPr>
          <a:xfrm>
            <a:off x="1075180" y="5066284"/>
            <a:ext cx="2590165" cy="497840"/>
          </a:xfrm>
          <a:prstGeom prst="rect">
            <a:avLst/>
          </a:prstGeom>
        </p:spPr>
        <p:txBody>
          <a:bodyPr vert="horz" wrap="square" lIns="0" tIns="33019" rIns="0" bIns="0" rtlCol="0">
            <a:spAutoFit/>
          </a:bodyPr>
          <a:lstStyle/>
          <a:p>
            <a:pPr marL="12700" marR="5080">
              <a:lnSpc>
                <a:spcPts val="1800"/>
              </a:lnSpc>
              <a:spcBef>
                <a:spcPts val="259"/>
              </a:spcBef>
            </a:pPr>
            <a:r>
              <a:rPr sz="1600" spc="-5" dirty="0">
                <a:latin typeface="Arial MT"/>
                <a:cs typeface="Arial MT"/>
              </a:rPr>
              <a:t>Train on </a:t>
            </a:r>
            <a:r>
              <a:rPr sz="1600" dirty="0">
                <a:latin typeface="Arial MT"/>
                <a:cs typeface="Arial MT"/>
              </a:rPr>
              <a:t>the </a:t>
            </a:r>
            <a:r>
              <a:rPr sz="1600" spc="-5" dirty="0">
                <a:latin typeface="Arial MT"/>
                <a:cs typeface="Arial MT"/>
              </a:rPr>
              <a:t>devices you are </a:t>
            </a:r>
            <a:r>
              <a:rPr sz="1600" spc="-430" dirty="0">
                <a:latin typeface="Arial MT"/>
                <a:cs typeface="Arial MT"/>
              </a:rPr>
              <a:t> </a:t>
            </a:r>
            <a:r>
              <a:rPr sz="1600" spc="-10" dirty="0">
                <a:latin typeface="Arial MT"/>
                <a:cs typeface="Arial MT"/>
              </a:rPr>
              <a:t>likely</a:t>
            </a:r>
            <a:r>
              <a:rPr sz="1600" spc="-5" dirty="0">
                <a:latin typeface="Arial MT"/>
                <a:cs typeface="Arial MT"/>
              </a:rPr>
              <a:t> </a:t>
            </a:r>
            <a:r>
              <a:rPr sz="1600" dirty="0">
                <a:latin typeface="Arial MT"/>
                <a:cs typeface="Arial MT"/>
              </a:rPr>
              <a:t>to</a:t>
            </a:r>
            <a:r>
              <a:rPr sz="1600" spc="-10" dirty="0">
                <a:latin typeface="Arial MT"/>
                <a:cs typeface="Arial MT"/>
              </a:rPr>
              <a:t> </a:t>
            </a:r>
            <a:r>
              <a:rPr sz="1600" spc="-5" dirty="0">
                <a:latin typeface="Arial MT"/>
                <a:cs typeface="Arial MT"/>
              </a:rPr>
              <a:t>use</a:t>
            </a:r>
            <a:r>
              <a:rPr sz="1600" spc="-10" dirty="0">
                <a:latin typeface="Arial MT"/>
                <a:cs typeface="Arial MT"/>
              </a:rPr>
              <a:t> </a:t>
            </a:r>
            <a:r>
              <a:rPr sz="1600" spc="-5" dirty="0">
                <a:latin typeface="Arial MT"/>
                <a:cs typeface="Arial MT"/>
              </a:rPr>
              <a:t>when</a:t>
            </a:r>
            <a:r>
              <a:rPr sz="1600" spc="-10" dirty="0">
                <a:latin typeface="Arial MT"/>
                <a:cs typeface="Arial MT"/>
              </a:rPr>
              <a:t> </a:t>
            </a:r>
            <a:r>
              <a:rPr sz="1600" spc="-5" dirty="0">
                <a:latin typeface="Arial MT"/>
                <a:cs typeface="Arial MT"/>
              </a:rPr>
              <a:t>deployed</a:t>
            </a:r>
            <a:endParaRPr sz="1600">
              <a:latin typeface="Arial MT"/>
              <a:cs typeface="Arial MT"/>
            </a:endParaRPr>
          </a:p>
        </p:txBody>
      </p:sp>
      <p:pic>
        <p:nvPicPr>
          <p:cNvPr id="12" name="object 12"/>
          <p:cNvPicPr/>
          <p:nvPr/>
        </p:nvPicPr>
        <p:blipFill>
          <a:blip r:embed="rId5" cstate="print"/>
          <a:stretch>
            <a:fillRect/>
          </a:stretch>
        </p:blipFill>
        <p:spPr>
          <a:xfrm>
            <a:off x="505968" y="5105400"/>
            <a:ext cx="457200" cy="381000"/>
          </a:xfrm>
          <a:prstGeom prst="rect">
            <a:avLst/>
          </a:prstGeom>
        </p:spPr>
      </p:pic>
      <p:grpSp>
        <p:nvGrpSpPr>
          <p:cNvPr id="13" name="object 13"/>
          <p:cNvGrpSpPr/>
          <p:nvPr/>
        </p:nvGrpSpPr>
        <p:grpSpPr>
          <a:xfrm>
            <a:off x="311779" y="5997809"/>
            <a:ext cx="3169920" cy="640080"/>
            <a:chOff x="311779" y="5997809"/>
            <a:chExt cx="3169920" cy="640080"/>
          </a:xfrm>
        </p:grpSpPr>
        <p:sp>
          <p:nvSpPr>
            <p:cNvPr id="14" name="object 14"/>
            <p:cNvSpPr/>
            <p:nvPr/>
          </p:nvSpPr>
          <p:spPr>
            <a:xfrm>
              <a:off x="321304" y="6007334"/>
              <a:ext cx="3150870" cy="621030"/>
            </a:xfrm>
            <a:custGeom>
              <a:avLst/>
              <a:gdLst/>
              <a:ahLst/>
              <a:cxnLst/>
              <a:rect l="l" t="t" r="r" b="b"/>
              <a:pathLst>
                <a:path w="3150870" h="621029">
                  <a:moveTo>
                    <a:pt x="3079554" y="0"/>
                  </a:moveTo>
                  <a:lnTo>
                    <a:pt x="71240" y="0"/>
                  </a:lnTo>
                  <a:lnTo>
                    <a:pt x="43510" y="5598"/>
                  </a:lnTo>
                  <a:lnTo>
                    <a:pt x="20865" y="20865"/>
                  </a:lnTo>
                  <a:lnTo>
                    <a:pt x="5598" y="43510"/>
                  </a:lnTo>
                  <a:lnTo>
                    <a:pt x="0" y="71240"/>
                  </a:lnTo>
                  <a:lnTo>
                    <a:pt x="0" y="549266"/>
                  </a:lnTo>
                  <a:lnTo>
                    <a:pt x="5598" y="576997"/>
                  </a:lnTo>
                  <a:lnTo>
                    <a:pt x="20865" y="599641"/>
                  </a:lnTo>
                  <a:lnTo>
                    <a:pt x="43510" y="614909"/>
                  </a:lnTo>
                  <a:lnTo>
                    <a:pt x="71240" y="620507"/>
                  </a:lnTo>
                  <a:lnTo>
                    <a:pt x="3079554" y="620507"/>
                  </a:lnTo>
                  <a:lnTo>
                    <a:pt x="3107284" y="614909"/>
                  </a:lnTo>
                  <a:lnTo>
                    <a:pt x="3129929" y="599641"/>
                  </a:lnTo>
                  <a:lnTo>
                    <a:pt x="3145196" y="576997"/>
                  </a:lnTo>
                  <a:lnTo>
                    <a:pt x="3150794" y="549266"/>
                  </a:lnTo>
                  <a:lnTo>
                    <a:pt x="3150794" y="71240"/>
                  </a:lnTo>
                  <a:lnTo>
                    <a:pt x="3145196" y="43510"/>
                  </a:lnTo>
                  <a:lnTo>
                    <a:pt x="3129929" y="20865"/>
                  </a:lnTo>
                  <a:lnTo>
                    <a:pt x="3107284" y="5598"/>
                  </a:lnTo>
                  <a:lnTo>
                    <a:pt x="3079554" y="0"/>
                  </a:lnTo>
                  <a:close/>
                </a:path>
              </a:pathLst>
            </a:custGeom>
            <a:solidFill>
              <a:srgbClr val="649DD4">
                <a:alpha val="74899"/>
              </a:srgbClr>
            </a:solidFill>
          </p:spPr>
          <p:txBody>
            <a:bodyPr wrap="square" lIns="0" tIns="0" rIns="0" bIns="0" rtlCol="0"/>
            <a:lstStyle/>
            <a:p>
              <a:endParaRPr/>
            </a:p>
          </p:txBody>
        </p:sp>
        <p:sp>
          <p:nvSpPr>
            <p:cNvPr id="15" name="object 15"/>
            <p:cNvSpPr/>
            <p:nvPr/>
          </p:nvSpPr>
          <p:spPr>
            <a:xfrm>
              <a:off x="321304" y="6007334"/>
              <a:ext cx="3150870" cy="621030"/>
            </a:xfrm>
            <a:custGeom>
              <a:avLst/>
              <a:gdLst/>
              <a:ahLst/>
              <a:cxnLst/>
              <a:rect l="l" t="t" r="r" b="b"/>
              <a:pathLst>
                <a:path w="3150870" h="621029">
                  <a:moveTo>
                    <a:pt x="0" y="71240"/>
                  </a:moveTo>
                  <a:lnTo>
                    <a:pt x="5598" y="43510"/>
                  </a:lnTo>
                  <a:lnTo>
                    <a:pt x="20865" y="20865"/>
                  </a:lnTo>
                  <a:lnTo>
                    <a:pt x="43510" y="5598"/>
                  </a:lnTo>
                  <a:lnTo>
                    <a:pt x="71240" y="0"/>
                  </a:lnTo>
                  <a:lnTo>
                    <a:pt x="3079554" y="0"/>
                  </a:lnTo>
                  <a:lnTo>
                    <a:pt x="3107284" y="5598"/>
                  </a:lnTo>
                  <a:lnTo>
                    <a:pt x="3129929" y="20865"/>
                  </a:lnTo>
                  <a:lnTo>
                    <a:pt x="3145196" y="43510"/>
                  </a:lnTo>
                  <a:lnTo>
                    <a:pt x="3150795" y="71240"/>
                  </a:lnTo>
                  <a:lnTo>
                    <a:pt x="3150795" y="549267"/>
                  </a:lnTo>
                  <a:lnTo>
                    <a:pt x="3145196" y="576997"/>
                  </a:lnTo>
                  <a:lnTo>
                    <a:pt x="3129929" y="599641"/>
                  </a:lnTo>
                  <a:lnTo>
                    <a:pt x="3107284" y="614909"/>
                  </a:lnTo>
                  <a:lnTo>
                    <a:pt x="3079554" y="620508"/>
                  </a:lnTo>
                  <a:lnTo>
                    <a:pt x="71240" y="620508"/>
                  </a:lnTo>
                  <a:lnTo>
                    <a:pt x="43510" y="614909"/>
                  </a:lnTo>
                  <a:lnTo>
                    <a:pt x="20865" y="599641"/>
                  </a:lnTo>
                  <a:lnTo>
                    <a:pt x="5598" y="576997"/>
                  </a:lnTo>
                  <a:lnTo>
                    <a:pt x="0" y="549267"/>
                  </a:lnTo>
                  <a:lnTo>
                    <a:pt x="0" y="71240"/>
                  </a:lnTo>
                  <a:close/>
                </a:path>
              </a:pathLst>
            </a:custGeom>
            <a:ln w="19050">
              <a:solidFill>
                <a:srgbClr val="649DD4"/>
              </a:solidFill>
            </a:ln>
          </p:spPr>
          <p:txBody>
            <a:bodyPr wrap="square" lIns="0" tIns="0" rIns="0" bIns="0" rtlCol="0"/>
            <a:lstStyle/>
            <a:p>
              <a:endParaRPr/>
            </a:p>
          </p:txBody>
        </p:sp>
      </p:grpSp>
      <p:sp>
        <p:nvSpPr>
          <p:cNvPr id="16" name="object 16"/>
          <p:cNvSpPr txBox="1"/>
          <p:nvPr/>
        </p:nvSpPr>
        <p:spPr>
          <a:xfrm>
            <a:off x="937538" y="6151372"/>
            <a:ext cx="2362200" cy="269240"/>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10" dirty="0">
                <a:latin typeface="Arial"/>
                <a:cs typeface="Arial"/>
              </a:rPr>
              <a:t> </a:t>
            </a:r>
            <a:r>
              <a:rPr sz="1600" b="1" spc="-5" dirty="0">
                <a:latin typeface="Arial"/>
                <a:cs typeface="Arial"/>
              </a:rPr>
              <a:t>of</a:t>
            </a:r>
            <a:r>
              <a:rPr sz="1600" b="1" spc="-10" dirty="0">
                <a:latin typeface="Arial"/>
                <a:cs typeface="Arial"/>
              </a:rPr>
              <a:t> </a:t>
            </a:r>
            <a:r>
              <a:rPr sz="1600" b="1" spc="-5" dirty="0">
                <a:latin typeface="Arial"/>
                <a:cs typeface="Arial"/>
              </a:rPr>
              <a:t>Evidence:</a:t>
            </a:r>
            <a:r>
              <a:rPr sz="1600" b="1" spc="-10" dirty="0">
                <a:latin typeface="Arial"/>
                <a:cs typeface="Arial"/>
              </a:rPr>
              <a:t> </a:t>
            </a:r>
            <a:r>
              <a:rPr sz="1600" spc="-10" dirty="0">
                <a:latin typeface="Arial MT"/>
                <a:cs typeface="Arial MT"/>
              </a:rPr>
              <a:t>B-NR</a:t>
            </a:r>
            <a:endParaRPr sz="1600">
              <a:latin typeface="Arial MT"/>
              <a:cs typeface="Arial MT"/>
            </a:endParaRPr>
          </a:p>
        </p:txBody>
      </p:sp>
      <p:grpSp>
        <p:nvGrpSpPr>
          <p:cNvPr id="17" name="object 17"/>
          <p:cNvGrpSpPr/>
          <p:nvPr/>
        </p:nvGrpSpPr>
        <p:grpSpPr>
          <a:xfrm>
            <a:off x="310895" y="5961888"/>
            <a:ext cx="932815" cy="896619"/>
            <a:chOff x="310895" y="5961888"/>
            <a:chExt cx="932815" cy="896619"/>
          </a:xfrm>
        </p:grpSpPr>
        <p:pic>
          <p:nvPicPr>
            <p:cNvPr id="18" name="object 18"/>
            <p:cNvPicPr/>
            <p:nvPr/>
          </p:nvPicPr>
          <p:blipFill>
            <a:blip r:embed="rId6" cstate="print"/>
            <a:stretch>
              <a:fillRect/>
            </a:stretch>
          </p:blipFill>
          <p:spPr>
            <a:xfrm>
              <a:off x="310895" y="5961888"/>
              <a:ext cx="932688" cy="896112"/>
            </a:xfrm>
            <a:prstGeom prst="rect">
              <a:avLst/>
            </a:prstGeom>
          </p:spPr>
        </p:pic>
        <p:pic>
          <p:nvPicPr>
            <p:cNvPr id="19" name="object 19"/>
            <p:cNvPicPr/>
            <p:nvPr/>
          </p:nvPicPr>
          <p:blipFill>
            <a:blip r:embed="rId7" cstate="print"/>
            <a:stretch>
              <a:fillRect/>
            </a:stretch>
          </p:blipFill>
          <p:spPr>
            <a:xfrm>
              <a:off x="505967" y="6156960"/>
              <a:ext cx="344424" cy="393192"/>
            </a:xfrm>
            <a:prstGeom prst="rect">
              <a:avLst/>
            </a:prstGeom>
          </p:spPr>
        </p:pic>
      </p:grpSp>
      <p:sp>
        <p:nvSpPr>
          <p:cNvPr id="20" name="object 20"/>
          <p:cNvSpPr txBox="1"/>
          <p:nvPr/>
        </p:nvSpPr>
        <p:spPr>
          <a:xfrm>
            <a:off x="487969" y="1813051"/>
            <a:ext cx="2893695" cy="1156335"/>
          </a:xfrm>
          <a:prstGeom prst="rect">
            <a:avLst/>
          </a:prstGeom>
        </p:spPr>
        <p:txBody>
          <a:bodyPr vert="horz" wrap="square" lIns="0" tIns="170815" rIns="0" bIns="0" rtlCol="0">
            <a:spAutoFit/>
          </a:bodyPr>
          <a:lstStyle/>
          <a:p>
            <a:pPr marL="19050">
              <a:lnSpc>
                <a:spcPct val="100000"/>
              </a:lnSpc>
              <a:spcBef>
                <a:spcPts val="1345"/>
              </a:spcBef>
            </a:pPr>
            <a:r>
              <a:rPr sz="1800" b="1" spc="-5" dirty="0">
                <a:latin typeface="Arial"/>
                <a:cs typeface="Arial"/>
              </a:rPr>
              <a:t>CAPNOGRAPHY:</a:t>
            </a:r>
            <a:endParaRPr sz="1800">
              <a:latin typeface="Arial"/>
              <a:cs typeface="Arial"/>
            </a:endParaRPr>
          </a:p>
          <a:p>
            <a:pPr marL="12700">
              <a:lnSpc>
                <a:spcPts val="2125"/>
              </a:lnSpc>
              <a:spcBef>
                <a:spcPts val="1250"/>
              </a:spcBef>
              <a:tabLst>
                <a:tab pos="1229360" algn="l"/>
              </a:tabLst>
            </a:pPr>
            <a:r>
              <a:rPr sz="1800" b="1" spc="-5" dirty="0">
                <a:solidFill>
                  <a:srgbClr val="CD9147"/>
                </a:solidFill>
                <a:latin typeface="Arial"/>
                <a:cs typeface="Arial"/>
              </a:rPr>
              <a:t>Minimum:	</a:t>
            </a:r>
            <a:r>
              <a:rPr sz="1800" spc="-5" dirty="0">
                <a:latin typeface="Arial MT"/>
                <a:cs typeface="Arial MT"/>
              </a:rPr>
              <a:t>Colorimetric</a:t>
            </a:r>
            <a:endParaRPr sz="1800">
              <a:latin typeface="Arial MT"/>
              <a:cs typeface="Arial MT"/>
            </a:endParaRPr>
          </a:p>
          <a:p>
            <a:pPr marL="1229360">
              <a:lnSpc>
                <a:spcPts val="2125"/>
              </a:lnSpc>
            </a:pPr>
            <a:r>
              <a:rPr sz="1800" spc="-5" dirty="0">
                <a:latin typeface="Arial MT"/>
                <a:cs typeface="Arial MT"/>
              </a:rPr>
              <a:t>ETCO2</a:t>
            </a:r>
            <a:r>
              <a:rPr sz="1800" spc="-65" dirty="0">
                <a:latin typeface="Arial MT"/>
                <a:cs typeface="Arial MT"/>
              </a:rPr>
              <a:t> </a:t>
            </a:r>
            <a:r>
              <a:rPr sz="1800" spc="-5" dirty="0">
                <a:latin typeface="Arial MT"/>
                <a:cs typeface="Arial MT"/>
              </a:rPr>
              <a:t>detector</a:t>
            </a:r>
            <a:endParaRPr sz="1800">
              <a:latin typeface="Arial MT"/>
              <a:cs typeface="Arial MT"/>
            </a:endParaRPr>
          </a:p>
        </p:txBody>
      </p:sp>
      <p:sp>
        <p:nvSpPr>
          <p:cNvPr id="21" name="object 21"/>
          <p:cNvSpPr txBox="1"/>
          <p:nvPr/>
        </p:nvSpPr>
        <p:spPr>
          <a:xfrm>
            <a:off x="5276602" y="1971547"/>
            <a:ext cx="1651000" cy="565150"/>
          </a:xfrm>
          <a:prstGeom prst="rect">
            <a:avLst/>
          </a:prstGeom>
        </p:spPr>
        <p:txBody>
          <a:bodyPr vert="horz" wrap="square" lIns="0" tIns="28575" rIns="0" bIns="0" rtlCol="0">
            <a:spAutoFit/>
          </a:bodyPr>
          <a:lstStyle/>
          <a:p>
            <a:pPr marL="12700" marR="5080">
              <a:lnSpc>
                <a:spcPts val="2090"/>
              </a:lnSpc>
              <a:spcBef>
                <a:spcPts val="225"/>
              </a:spcBef>
            </a:pPr>
            <a:r>
              <a:rPr sz="1800" b="1" spc="-5" dirty="0">
                <a:latin typeface="Arial"/>
                <a:cs typeface="Arial"/>
              </a:rPr>
              <a:t>PORTABLE </a:t>
            </a:r>
            <a:r>
              <a:rPr sz="1800" b="1" dirty="0">
                <a:latin typeface="Arial"/>
                <a:cs typeface="Arial"/>
              </a:rPr>
              <a:t> CA</a:t>
            </a:r>
            <a:r>
              <a:rPr sz="1800" b="1" spc="-5" dirty="0">
                <a:latin typeface="Arial"/>
                <a:cs typeface="Arial"/>
              </a:rPr>
              <a:t>P</a:t>
            </a:r>
            <a:r>
              <a:rPr sz="1800" b="1" dirty="0">
                <a:latin typeface="Arial"/>
                <a:cs typeface="Arial"/>
              </a:rPr>
              <a:t>NOM</a:t>
            </a:r>
            <a:r>
              <a:rPr sz="1800" b="1" spc="-5" dirty="0">
                <a:latin typeface="Arial"/>
                <a:cs typeface="Arial"/>
              </a:rPr>
              <a:t>E</a:t>
            </a:r>
            <a:r>
              <a:rPr sz="1800" b="1" dirty="0">
                <a:latin typeface="Arial"/>
                <a:cs typeface="Arial"/>
              </a:rPr>
              <a:t>T</a:t>
            </a:r>
            <a:r>
              <a:rPr sz="1800" b="1" spc="-5" dirty="0">
                <a:latin typeface="Arial"/>
                <a:cs typeface="Arial"/>
              </a:rPr>
              <a:t>E</a:t>
            </a:r>
            <a:r>
              <a:rPr sz="1800" b="1" dirty="0">
                <a:latin typeface="Arial"/>
                <a:cs typeface="Arial"/>
              </a:rPr>
              <a:t>R</a:t>
            </a:r>
            <a:endParaRPr sz="1800">
              <a:latin typeface="Arial"/>
              <a:cs typeface="Arial"/>
            </a:endParaRPr>
          </a:p>
        </p:txBody>
      </p:sp>
      <p:sp>
        <p:nvSpPr>
          <p:cNvPr id="22" name="object 22"/>
          <p:cNvSpPr txBox="1"/>
          <p:nvPr/>
        </p:nvSpPr>
        <p:spPr>
          <a:xfrm>
            <a:off x="8191744" y="1971547"/>
            <a:ext cx="1828800" cy="565150"/>
          </a:xfrm>
          <a:prstGeom prst="rect">
            <a:avLst/>
          </a:prstGeom>
        </p:spPr>
        <p:txBody>
          <a:bodyPr vert="horz" wrap="square" lIns="0" tIns="28575" rIns="0" bIns="0" rtlCol="0">
            <a:spAutoFit/>
          </a:bodyPr>
          <a:lstStyle/>
          <a:p>
            <a:pPr marL="12700" marR="5080">
              <a:lnSpc>
                <a:spcPts val="2090"/>
              </a:lnSpc>
              <a:spcBef>
                <a:spcPts val="225"/>
              </a:spcBef>
            </a:pPr>
            <a:r>
              <a:rPr sz="1800" b="1" spc="-5" dirty="0">
                <a:latin typeface="Arial"/>
                <a:cs typeface="Arial"/>
              </a:rPr>
              <a:t>WAVEFORM </a:t>
            </a:r>
            <a:r>
              <a:rPr sz="1800" b="1" dirty="0">
                <a:latin typeface="Arial"/>
                <a:cs typeface="Arial"/>
              </a:rPr>
              <a:t> CA</a:t>
            </a:r>
            <a:r>
              <a:rPr sz="1800" b="1" spc="-5" dirty="0">
                <a:latin typeface="Arial"/>
                <a:cs typeface="Arial"/>
              </a:rPr>
              <a:t>P</a:t>
            </a:r>
            <a:r>
              <a:rPr sz="1800" b="1" dirty="0">
                <a:latin typeface="Arial"/>
                <a:cs typeface="Arial"/>
              </a:rPr>
              <a:t>NOGRA</a:t>
            </a:r>
            <a:r>
              <a:rPr sz="1800" b="1" spc="-5" dirty="0">
                <a:latin typeface="Arial"/>
                <a:cs typeface="Arial"/>
              </a:rPr>
              <a:t>P</a:t>
            </a:r>
            <a:r>
              <a:rPr sz="1800" b="1" dirty="0">
                <a:latin typeface="Arial"/>
                <a:cs typeface="Arial"/>
              </a:rPr>
              <a:t>HY</a:t>
            </a:r>
            <a:endParaRPr sz="1800">
              <a:latin typeface="Arial"/>
              <a:cs typeface="Arial"/>
            </a:endParaRPr>
          </a:p>
        </p:txBody>
      </p:sp>
      <p:sp>
        <p:nvSpPr>
          <p:cNvPr id="23" name="object 23"/>
          <p:cNvSpPr txBox="1"/>
          <p:nvPr/>
        </p:nvSpPr>
        <p:spPr>
          <a:xfrm>
            <a:off x="9747911" y="3993388"/>
            <a:ext cx="2023110" cy="995044"/>
          </a:xfrm>
          <a:prstGeom prst="rect">
            <a:avLst/>
          </a:prstGeom>
        </p:spPr>
        <p:txBody>
          <a:bodyPr vert="horz" wrap="square" lIns="0" tIns="14604" rIns="0" bIns="0" rtlCol="0">
            <a:spAutoFit/>
          </a:bodyPr>
          <a:lstStyle/>
          <a:p>
            <a:pPr marL="12700" marR="5080">
              <a:lnSpc>
                <a:spcPct val="99200"/>
              </a:lnSpc>
              <a:spcBef>
                <a:spcPts val="114"/>
              </a:spcBef>
            </a:pPr>
            <a:r>
              <a:rPr sz="1600" spc="-5" dirty="0">
                <a:latin typeface="Arial MT"/>
                <a:cs typeface="Arial MT"/>
              </a:rPr>
              <a:t>Waveform </a:t>
            </a:r>
            <a:r>
              <a:rPr sz="1600" dirty="0">
                <a:latin typeface="Arial MT"/>
                <a:cs typeface="Arial MT"/>
              </a:rPr>
              <a:t> </a:t>
            </a:r>
            <a:r>
              <a:rPr sz="1600" spc="-5" dirty="0">
                <a:latin typeface="Arial MT"/>
                <a:cs typeface="Arial MT"/>
              </a:rPr>
              <a:t>capnography</a:t>
            </a:r>
            <a:r>
              <a:rPr sz="1600" spc="-65" dirty="0">
                <a:latin typeface="Arial MT"/>
                <a:cs typeface="Arial MT"/>
              </a:rPr>
              <a:t> </a:t>
            </a:r>
            <a:r>
              <a:rPr sz="1600" spc="-5" dirty="0">
                <a:latin typeface="Arial MT"/>
                <a:cs typeface="Arial MT"/>
              </a:rPr>
              <a:t>provides </a:t>
            </a:r>
            <a:r>
              <a:rPr sz="1600" spc="-430" dirty="0">
                <a:latin typeface="Arial MT"/>
                <a:cs typeface="Arial MT"/>
              </a:rPr>
              <a:t> </a:t>
            </a:r>
            <a:r>
              <a:rPr sz="1600" spc="-5" dirty="0">
                <a:latin typeface="Arial MT"/>
                <a:cs typeface="Arial MT"/>
              </a:rPr>
              <a:t>additional clinical </a:t>
            </a:r>
            <a:r>
              <a:rPr sz="1600" dirty="0">
                <a:latin typeface="Arial MT"/>
                <a:cs typeface="Arial MT"/>
              </a:rPr>
              <a:t> </a:t>
            </a:r>
            <a:r>
              <a:rPr sz="1600" spc="-5" dirty="0">
                <a:latin typeface="Arial MT"/>
                <a:cs typeface="Arial MT"/>
              </a:rPr>
              <a:t>information</a:t>
            </a:r>
            <a:endParaRPr sz="1600">
              <a:latin typeface="Arial MT"/>
              <a:cs typeface="Arial MT"/>
            </a:endParaRPr>
          </a:p>
        </p:txBody>
      </p:sp>
      <p:sp>
        <p:nvSpPr>
          <p:cNvPr id="24" name="object 24"/>
          <p:cNvSpPr txBox="1"/>
          <p:nvPr/>
        </p:nvSpPr>
        <p:spPr>
          <a:xfrm>
            <a:off x="5978667" y="4279900"/>
            <a:ext cx="1788160" cy="754380"/>
          </a:xfrm>
          <a:prstGeom prst="rect">
            <a:avLst/>
          </a:prstGeom>
        </p:spPr>
        <p:txBody>
          <a:bodyPr vert="horz" wrap="square" lIns="0" tIns="12700" rIns="0" bIns="0" rtlCol="0">
            <a:spAutoFit/>
          </a:bodyPr>
          <a:lstStyle/>
          <a:p>
            <a:pPr marL="12700" marR="572135">
              <a:lnSpc>
                <a:spcPct val="100000"/>
              </a:lnSpc>
              <a:spcBef>
                <a:spcPts val="100"/>
              </a:spcBef>
            </a:pPr>
            <a:r>
              <a:rPr sz="1600" spc="-5" dirty="0">
                <a:latin typeface="Arial MT"/>
                <a:cs typeface="Arial MT"/>
              </a:rPr>
              <a:t>Smaller and </a:t>
            </a:r>
            <a:r>
              <a:rPr sz="1600" dirty="0">
                <a:latin typeface="Arial MT"/>
                <a:cs typeface="Arial MT"/>
              </a:rPr>
              <a:t> </a:t>
            </a:r>
            <a:r>
              <a:rPr sz="1600" spc="-5" dirty="0">
                <a:latin typeface="Arial MT"/>
                <a:cs typeface="Arial MT"/>
              </a:rPr>
              <a:t>lighter</a:t>
            </a:r>
            <a:r>
              <a:rPr sz="1600" spc="-55" dirty="0">
                <a:latin typeface="Arial MT"/>
                <a:cs typeface="Arial MT"/>
              </a:rPr>
              <a:t> </a:t>
            </a:r>
            <a:r>
              <a:rPr sz="1600" spc="-10" dirty="0">
                <a:latin typeface="Arial MT"/>
                <a:cs typeface="Arial MT"/>
              </a:rPr>
              <a:t>weight</a:t>
            </a:r>
            <a:endParaRPr sz="1600">
              <a:latin typeface="Arial MT"/>
              <a:cs typeface="Arial MT"/>
            </a:endParaRPr>
          </a:p>
          <a:p>
            <a:pPr marL="12700">
              <a:lnSpc>
                <a:spcPts val="1895"/>
              </a:lnSpc>
            </a:pPr>
            <a:r>
              <a:rPr sz="1600" spc="-5" dirty="0">
                <a:latin typeface="Arial MT"/>
                <a:cs typeface="Arial MT"/>
              </a:rPr>
              <a:t>Superior</a:t>
            </a:r>
            <a:r>
              <a:rPr sz="1600" spc="-20" dirty="0">
                <a:latin typeface="Arial MT"/>
                <a:cs typeface="Arial MT"/>
              </a:rPr>
              <a:t> </a:t>
            </a:r>
            <a:r>
              <a:rPr sz="1600" spc="-5" dirty="0">
                <a:latin typeface="Arial MT"/>
                <a:cs typeface="Arial MT"/>
              </a:rPr>
              <a:t>battery</a:t>
            </a:r>
            <a:r>
              <a:rPr sz="1600" spc="-20" dirty="0">
                <a:latin typeface="Arial MT"/>
                <a:cs typeface="Arial MT"/>
              </a:rPr>
              <a:t> </a:t>
            </a:r>
            <a:r>
              <a:rPr sz="1600" spc="-5" dirty="0">
                <a:latin typeface="Arial MT"/>
                <a:cs typeface="Arial MT"/>
              </a:rPr>
              <a:t>life</a:t>
            </a:r>
            <a:endParaRPr sz="1600">
              <a:latin typeface="Arial MT"/>
              <a:cs typeface="Arial MT"/>
            </a:endParaRPr>
          </a:p>
        </p:txBody>
      </p:sp>
      <p:grpSp>
        <p:nvGrpSpPr>
          <p:cNvPr id="25" name="object 25"/>
          <p:cNvGrpSpPr/>
          <p:nvPr/>
        </p:nvGrpSpPr>
        <p:grpSpPr>
          <a:xfrm>
            <a:off x="9881616" y="2167127"/>
            <a:ext cx="1844039" cy="1814830"/>
            <a:chOff x="9881616" y="2167127"/>
            <a:chExt cx="1844039" cy="1814830"/>
          </a:xfrm>
        </p:grpSpPr>
        <p:pic>
          <p:nvPicPr>
            <p:cNvPr id="26" name="object 26"/>
            <p:cNvPicPr/>
            <p:nvPr/>
          </p:nvPicPr>
          <p:blipFill>
            <a:blip r:embed="rId8" cstate="print"/>
            <a:stretch>
              <a:fillRect/>
            </a:stretch>
          </p:blipFill>
          <p:spPr>
            <a:xfrm>
              <a:off x="9881616" y="2167127"/>
              <a:ext cx="1844039" cy="1795272"/>
            </a:xfrm>
            <a:prstGeom prst="rect">
              <a:avLst/>
            </a:prstGeom>
          </p:spPr>
        </p:pic>
        <p:sp>
          <p:nvSpPr>
            <p:cNvPr id="27" name="object 27"/>
            <p:cNvSpPr/>
            <p:nvPr/>
          </p:nvSpPr>
          <p:spPr>
            <a:xfrm>
              <a:off x="9924632" y="2221396"/>
              <a:ext cx="1718945" cy="1728470"/>
            </a:xfrm>
            <a:custGeom>
              <a:avLst/>
              <a:gdLst/>
              <a:ahLst/>
              <a:cxnLst/>
              <a:rect l="l" t="t" r="r" b="b"/>
              <a:pathLst>
                <a:path w="1718945" h="1728470">
                  <a:moveTo>
                    <a:pt x="0" y="864194"/>
                  </a:moveTo>
                  <a:lnTo>
                    <a:pt x="1360" y="815155"/>
                  </a:lnTo>
                  <a:lnTo>
                    <a:pt x="5393" y="766833"/>
                  </a:lnTo>
                  <a:lnTo>
                    <a:pt x="12026" y="719302"/>
                  </a:lnTo>
                  <a:lnTo>
                    <a:pt x="21187" y="672634"/>
                  </a:lnTo>
                  <a:lnTo>
                    <a:pt x="32803" y="626903"/>
                  </a:lnTo>
                  <a:lnTo>
                    <a:pt x="46801" y="582182"/>
                  </a:lnTo>
                  <a:lnTo>
                    <a:pt x="63109" y="538543"/>
                  </a:lnTo>
                  <a:lnTo>
                    <a:pt x="81654" y="496059"/>
                  </a:lnTo>
                  <a:lnTo>
                    <a:pt x="102364" y="454804"/>
                  </a:lnTo>
                  <a:lnTo>
                    <a:pt x="125167" y="414850"/>
                  </a:lnTo>
                  <a:lnTo>
                    <a:pt x="149989" y="376270"/>
                  </a:lnTo>
                  <a:lnTo>
                    <a:pt x="176758" y="339137"/>
                  </a:lnTo>
                  <a:lnTo>
                    <a:pt x="205401" y="303525"/>
                  </a:lnTo>
                  <a:lnTo>
                    <a:pt x="235847" y="269506"/>
                  </a:lnTo>
                  <a:lnTo>
                    <a:pt x="268022" y="237152"/>
                  </a:lnTo>
                  <a:lnTo>
                    <a:pt x="301854" y="206538"/>
                  </a:lnTo>
                  <a:lnTo>
                    <a:pt x="337270" y="177736"/>
                  </a:lnTo>
                  <a:lnTo>
                    <a:pt x="374198" y="150819"/>
                  </a:lnTo>
                  <a:lnTo>
                    <a:pt x="412566" y="125859"/>
                  </a:lnTo>
                  <a:lnTo>
                    <a:pt x="452300" y="102931"/>
                  </a:lnTo>
                  <a:lnTo>
                    <a:pt x="493328" y="82106"/>
                  </a:lnTo>
                  <a:lnTo>
                    <a:pt x="535578" y="63458"/>
                  </a:lnTo>
                  <a:lnTo>
                    <a:pt x="578977" y="47060"/>
                  </a:lnTo>
                  <a:lnTo>
                    <a:pt x="623452" y="32984"/>
                  </a:lnTo>
                  <a:lnTo>
                    <a:pt x="668931" y="21304"/>
                  </a:lnTo>
                  <a:lnTo>
                    <a:pt x="715342" y="12093"/>
                  </a:lnTo>
                  <a:lnTo>
                    <a:pt x="762611" y="5423"/>
                  </a:lnTo>
                  <a:lnTo>
                    <a:pt x="810667" y="1368"/>
                  </a:lnTo>
                  <a:lnTo>
                    <a:pt x="859437" y="0"/>
                  </a:lnTo>
                  <a:lnTo>
                    <a:pt x="908206" y="1368"/>
                  </a:lnTo>
                  <a:lnTo>
                    <a:pt x="956262" y="5423"/>
                  </a:lnTo>
                  <a:lnTo>
                    <a:pt x="1003531" y="12093"/>
                  </a:lnTo>
                  <a:lnTo>
                    <a:pt x="1049942" y="21304"/>
                  </a:lnTo>
                  <a:lnTo>
                    <a:pt x="1095421" y="32984"/>
                  </a:lnTo>
                  <a:lnTo>
                    <a:pt x="1139896" y="47060"/>
                  </a:lnTo>
                  <a:lnTo>
                    <a:pt x="1183295" y="63458"/>
                  </a:lnTo>
                  <a:lnTo>
                    <a:pt x="1225545" y="82106"/>
                  </a:lnTo>
                  <a:lnTo>
                    <a:pt x="1266573" y="102931"/>
                  </a:lnTo>
                  <a:lnTo>
                    <a:pt x="1306307" y="125859"/>
                  </a:lnTo>
                  <a:lnTo>
                    <a:pt x="1344675" y="150819"/>
                  </a:lnTo>
                  <a:lnTo>
                    <a:pt x="1381603" y="177736"/>
                  </a:lnTo>
                  <a:lnTo>
                    <a:pt x="1417019" y="206538"/>
                  </a:lnTo>
                  <a:lnTo>
                    <a:pt x="1450851" y="237152"/>
                  </a:lnTo>
                  <a:lnTo>
                    <a:pt x="1483026" y="269506"/>
                  </a:lnTo>
                  <a:lnTo>
                    <a:pt x="1513472" y="303525"/>
                  </a:lnTo>
                  <a:lnTo>
                    <a:pt x="1542115" y="339137"/>
                  </a:lnTo>
                  <a:lnTo>
                    <a:pt x="1568884" y="376270"/>
                  </a:lnTo>
                  <a:lnTo>
                    <a:pt x="1593706" y="414850"/>
                  </a:lnTo>
                  <a:lnTo>
                    <a:pt x="1616509" y="454804"/>
                  </a:lnTo>
                  <a:lnTo>
                    <a:pt x="1637219" y="496059"/>
                  </a:lnTo>
                  <a:lnTo>
                    <a:pt x="1655764" y="538543"/>
                  </a:lnTo>
                  <a:lnTo>
                    <a:pt x="1672072" y="582182"/>
                  </a:lnTo>
                  <a:lnTo>
                    <a:pt x="1686070" y="626903"/>
                  </a:lnTo>
                  <a:lnTo>
                    <a:pt x="1697686" y="672634"/>
                  </a:lnTo>
                  <a:lnTo>
                    <a:pt x="1706847" y="719302"/>
                  </a:lnTo>
                  <a:lnTo>
                    <a:pt x="1713480" y="766833"/>
                  </a:lnTo>
                  <a:lnTo>
                    <a:pt x="1717513" y="815155"/>
                  </a:lnTo>
                  <a:lnTo>
                    <a:pt x="1718874" y="864194"/>
                  </a:lnTo>
                  <a:lnTo>
                    <a:pt x="1717513" y="913233"/>
                  </a:lnTo>
                  <a:lnTo>
                    <a:pt x="1713480" y="961555"/>
                  </a:lnTo>
                  <a:lnTo>
                    <a:pt x="1706847" y="1009086"/>
                  </a:lnTo>
                  <a:lnTo>
                    <a:pt x="1697686" y="1055754"/>
                  </a:lnTo>
                  <a:lnTo>
                    <a:pt x="1686070" y="1101485"/>
                  </a:lnTo>
                  <a:lnTo>
                    <a:pt x="1672072" y="1146206"/>
                  </a:lnTo>
                  <a:lnTo>
                    <a:pt x="1655764" y="1189845"/>
                  </a:lnTo>
                  <a:lnTo>
                    <a:pt x="1637219" y="1232329"/>
                  </a:lnTo>
                  <a:lnTo>
                    <a:pt x="1616509" y="1273584"/>
                  </a:lnTo>
                  <a:lnTo>
                    <a:pt x="1593706" y="1313538"/>
                  </a:lnTo>
                  <a:lnTo>
                    <a:pt x="1568884" y="1352118"/>
                  </a:lnTo>
                  <a:lnTo>
                    <a:pt x="1542115" y="1389251"/>
                  </a:lnTo>
                  <a:lnTo>
                    <a:pt x="1513472" y="1424863"/>
                  </a:lnTo>
                  <a:lnTo>
                    <a:pt x="1483026" y="1458882"/>
                  </a:lnTo>
                  <a:lnTo>
                    <a:pt x="1450851" y="1491236"/>
                  </a:lnTo>
                  <a:lnTo>
                    <a:pt x="1417019" y="1521850"/>
                  </a:lnTo>
                  <a:lnTo>
                    <a:pt x="1381603" y="1550652"/>
                  </a:lnTo>
                  <a:lnTo>
                    <a:pt x="1344675" y="1577569"/>
                  </a:lnTo>
                  <a:lnTo>
                    <a:pt x="1306307" y="1602529"/>
                  </a:lnTo>
                  <a:lnTo>
                    <a:pt x="1266573" y="1625457"/>
                  </a:lnTo>
                  <a:lnTo>
                    <a:pt x="1225545" y="1646282"/>
                  </a:lnTo>
                  <a:lnTo>
                    <a:pt x="1183295" y="1664930"/>
                  </a:lnTo>
                  <a:lnTo>
                    <a:pt x="1139896" y="1681328"/>
                  </a:lnTo>
                  <a:lnTo>
                    <a:pt x="1095421" y="1695404"/>
                  </a:lnTo>
                  <a:lnTo>
                    <a:pt x="1049942" y="1707084"/>
                  </a:lnTo>
                  <a:lnTo>
                    <a:pt x="1003531" y="1716295"/>
                  </a:lnTo>
                  <a:lnTo>
                    <a:pt x="956262" y="1722965"/>
                  </a:lnTo>
                  <a:lnTo>
                    <a:pt x="908206" y="1727020"/>
                  </a:lnTo>
                  <a:lnTo>
                    <a:pt x="859437" y="1728389"/>
                  </a:lnTo>
                  <a:lnTo>
                    <a:pt x="810667" y="1727020"/>
                  </a:lnTo>
                  <a:lnTo>
                    <a:pt x="762611" y="1722965"/>
                  </a:lnTo>
                  <a:lnTo>
                    <a:pt x="715342" y="1716295"/>
                  </a:lnTo>
                  <a:lnTo>
                    <a:pt x="668931" y="1707084"/>
                  </a:lnTo>
                  <a:lnTo>
                    <a:pt x="623452" y="1695404"/>
                  </a:lnTo>
                  <a:lnTo>
                    <a:pt x="578977" y="1681328"/>
                  </a:lnTo>
                  <a:lnTo>
                    <a:pt x="535578" y="1664930"/>
                  </a:lnTo>
                  <a:lnTo>
                    <a:pt x="493328" y="1646282"/>
                  </a:lnTo>
                  <a:lnTo>
                    <a:pt x="452300" y="1625457"/>
                  </a:lnTo>
                  <a:lnTo>
                    <a:pt x="412566" y="1602529"/>
                  </a:lnTo>
                  <a:lnTo>
                    <a:pt x="374198" y="1577569"/>
                  </a:lnTo>
                  <a:lnTo>
                    <a:pt x="337270" y="1550652"/>
                  </a:lnTo>
                  <a:lnTo>
                    <a:pt x="301854" y="1521850"/>
                  </a:lnTo>
                  <a:lnTo>
                    <a:pt x="268022" y="1491236"/>
                  </a:lnTo>
                  <a:lnTo>
                    <a:pt x="235847" y="1458882"/>
                  </a:lnTo>
                  <a:lnTo>
                    <a:pt x="205401" y="1424863"/>
                  </a:lnTo>
                  <a:lnTo>
                    <a:pt x="176758" y="1389251"/>
                  </a:lnTo>
                  <a:lnTo>
                    <a:pt x="149989" y="1352118"/>
                  </a:lnTo>
                  <a:lnTo>
                    <a:pt x="125167" y="1313538"/>
                  </a:lnTo>
                  <a:lnTo>
                    <a:pt x="102364" y="1273584"/>
                  </a:lnTo>
                  <a:lnTo>
                    <a:pt x="81654" y="1232329"/>
                  </a:lnTo>
                  <a:lnTo>
                    <a:pt x="63109" y="1189845"/>
                  </a:lnTo>
                  <a:lnTo>
                    <a:pt x="46801" y="1146206"/>
                  </a:lnTo>
                  <a:lnTo>
                    <a:pt x="32803" y="1101485"/>
                  </a:lnTo>
                  <a:lnTo>
                    <a:pt x="21187" y="1055754"/>
                  </a:lnTo>
                  <a:lnTo>
                    <a:pt x="12026" y="1009086"/>
                  </a:lnTo>
                  <a:lnTo>
                    <a:pt x="5393" y="961555"/>
                  </a:lnTo>
                  <a:lnTo>
                    <a:pt x="1360" y="913233"/>
                  </a:lnTo>
                  <a:lnTo>
                    <a:pt x="0" y="864194"/>
                  </a:lnTo>
                  <a:close/>
                </a:path>
              </a:pathLst>
            </a:custGeom>
            <a:ln w="63500">
              <a:solidFill>
                <a:srgbClr val="CD9147"/>
              </a:solidFill>
            </a:ln>
          </p:spPr>
          <p:txBody>
            <a:bodyPr wrap="square" lIns="0" tIns="0" rIns="0" bIns="0" rtlCol="0"/>
            <a:lstStyle/>
            <a:p>
              <a:endParaRPr/>
            </a:p>
          </p:txBody>
        </p:sp>
      </p:grpSp>
      <p:sp>
        <p:nvSpPr>
          <p:cNvPr id="28" name="object 28"/>
          <p:cNvSpPr txBox="1"/>
          <p:nvPr/>
        </p:nvSpPr>
        <p:spPr>
          <a:xfrm>
            <a:off x="487969" y="3102355"/>
            <a:ext cx="762000"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CD9147"/>
                </a:solidFill>
                <a:latin typeface="Arial"/>
                <a:cs typeface="Arial"/>
              </a:rPr>
              <a:t>B</a:t>
            </a:r>
            <a:r>
              <a:rPr sz="1800" b="1" spc="-5" dirty="0">
                <a:solidFill>
                  <a:srgbClr val="CD9147"/>
                </a:solidFill>
                <a:latin typeface="Arial"/>
                <a:cs typeface="Arial"/>
              </a:rPr>
              <a:t>e</a:t>
            </a:r>
            <a:r>
              <a:rPr sz="1800" b="1" dirty="0">
                <a:solidFill>
                  <a:srgbClr val="CD9147"/>
                </a:solidFill>
                <a:latin typeface="Arial"/>
                <a:cs typeface="Arial"/>
              </a:rPr>
              <a:t>tt</a:t>
            </a:r>
            <a:r>
              <a:rPr sz="1800" b="1" spc="-5" dirty="0">
                <a:solidFill>
                  <a:srgbClr val="CD9147"/>
                </a:solidFill>
                <a:latin typeface="Arial"/>
                <a:cs typeface="Arial"/>
              </a:rPr>
              <a:t>er:</a:t>
            </a:r>
            <a:endParaRPr sz="1800">
              <a:latin typeface="Arial"/>
              <a:cs typeface="Arial"/>
            </a:endParaRPr>
          </a:p>
        </p:txBody>
      </p:sp>
      <p:sp>
        <p:nvSpPr>
          <p:cNvPr id="29" name="object 29"/>
          <p:cNvSpPr txBox="1"/>
          <p:nvPr/>
        </p:nvSpPr>
        <p:spPr>
          <a:xfrm>
            <a:off x="487969" y="3800347"/>
            <a:ext cx="596900"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CD9147"/>
                </a:solidFill>
                <a:latin typeface="Arial"/>
                <a:cs typeface="Arial"/>
              </a:rPr>
              <a:t>B</a:t>
            </a:r>
            <a:r>
              <a:rPr sz="1800" b="1" spc="-5" dirty="0">
                <a:solidFill>
                  <a:srgbClr val="CD9147"/>
                </a:solidFill>
                <a:latin typeface="Arial"/>
                <a:cs typeface="Arial"/>
              </a:rPr>
              <a:t>es</a:t>
            </a:r>
            <a:r>
              <a:rPr sz="1800" b="1" dirty="0">
                <a:solidFill>
                  <a:srgbClr val="CD9147"/>
                </a:solidFill>
                <a:latin typeface="Arial"/>
                <a:cs typeface="Arial"/>
              </a:rPr>
              <a:t>t:</a:t>
            </a:r>
            <a:endParaRPr sz="1800">
              <a:latin typeface="Arial"/>
              <a:cs typeface="Arial"/>
            </a:endParaRPr>
          </a:p>
        </p:txBody>
      </p:sp>
      <p:sp>
        <p:nvSpPr>
          <p:cNvPr id="30" name="object 30"/>
          <p:cNvSpPr txBox="1"/>
          <p:nvPr/>
        </p:nvSpPr>
        <p:spPr>
          <a:xfrm>
            <a:off x="1705156" y="3102355"/>
            <a:ext cx="1664335" cy="1543685"/>
          </a:xfrm>
          <a:prstGeom prst="rect">
            <a:avLst/>
          </a:prstGeom>
        </p:spPr>
        <p:txBody>
          <a:bodyPr vert="horz" wrap="square" lIns="0" tIns="28575" rIns="0" bIns="0" rtlCol="0">
            <a:spAutoFit/>
          </a:bodyPr>
          <a:lstStyle/>
          <a:p>
            <a:pPr marL="12700" marR="436880">
              <a:lnSpc>
                <a:spcPts val="2090"/>
              </a:lnSpc>
              <a:spcBef>
                <a:spcPts val="225"/>
              </a:spcBef>
            </a:pPr>
            <a:r>
              <a:rPr sz="1800" spc="-5" dirty="0">
                <a:latin typeface="Arial MT"/>
                <a:cs typeface="Arial MT"/>
              </a:rPr>
              <a:t>Portable </a:t>
            </a:r>
            <a:r>
              <a:rPr sz="1800" dirty="0">
                <a:latin typeface="Arial MT"/>
                <a:cs typeface="Arial MT"/>
              </a:rPr>
              <a:t> c</a:t>
            </a:r>
            <a:r>
              <a:rPr sz="1800" spc="-5" dirty="0">
                <a:latin typeface="Arial MT"/>
                <a:cs typeface="Arial MT"/>
              </a:rPr>
              <a:t>apno</a:t>
            </a:r>
            <a:r>
              <a:rPr sz="1800" dirty="0">
                <a:latin typeface="Arial MT"/>
                <a:cs typeface="Arial MT"/>
              </a:rPr>
              <a:t>m</a:t>
            </a:r>
            <a:r>
              <a:rPr sz="1800" spc="-5" dirty="0">
                <a:latin typeface="Arial MT"/>
                <a:cs typeface="Arial MT"/>
              </a:rPr>
              <a:t>ete</a:t>
            </a:r>
            <a:r>
              <a:rPr sz="1800" dirty="0">
                <a:latin typeface="Arial MT"/>
                <a:cs typeface="Arial MT"/>
              </a:rPr>
              <a:t>r</a:t>
            </a:r>
            <a:endParaRPr sz="1800">
              <a:latin typeface="Arial MT"/>
              <a:cs typeface="Arial MT"/>
            </a:endParaRPr>
          </a:p>
          <a:p>
            <a:pPr marL="12700" marR="5080">
              <a:lnSpc>
                <a:spcPct val="99400"/>
              </a:lnSpc>
              <a:spcBef>
                <a:spcPts val="1200"/>
              </a:spcBef>
            </a:pPr>
            <a:r>
              <a:rPr sz="1800" spc="-5" dirty="0">
                <a:latin typeface="Arial MT"/>
                <a:cs typeface="Arial MT"/>
              </a:rPr>
              <a:t>Waveform </a:t>
            </a:r>
            <a:r>
              <a:rPr sz="1800" dirty="0">
                <a:latin typeface="Arial MT"/>
                <a:cs typeface="Arial MT"/>
              </a:rPr>
              <a:t> </a:t>
            </a:r>
            <a:r>
              <a:rPr sz="1800" spc="-5" dirty="0">
                <a:latin typeface="Arial MT"/>
                <a:cs typeface="Arial MT"/>
              </a:rPr>
              <a:t>capnography</a:t>
            </a:r>
            <a:r>
              <a:rPr sz="1800" spc="-80" dirty="0">
                <a:latin typeface="Arial MT"/>
                <a:cs typeface="Arial MT"/>
              </a:rPr>
              <a:t> </a:t>
            </a:r>
            <a:r>
              <a:rPr sz="1800" spc="-5" dirty="0">
                <a:latin typeface="Arial MT"/>
                <a:cs typeface="Arial MT"/>
              </a:rPr>
              <a:t>on </a:t>
            </a:r>
            <a:r>
              <a:rPr sz="1800" spc="-484" dirty="0">
                <a:latin typeface="Arial MT"/>
                <a:cs typeface="Arial MT"/>
              </a:rPr>
              <a:t> </a:t>
            </a:r>
            <a:r>
              <a:rPr sz="1800" spc="-5" dirty="0">
                <a:latin typeface="Arial MT"/>
                <a:cs typeface="Arial MT"/>
              </a:rPr>
              <a:t>patient</a:t>
            </a:r>
            <a:r>
              <a:rPr sz="1800" spc="-35" dirty="0">
                <a:latin typeface="Arial MT"/>
                <a:cs typeface="Arial MT"/>
              </a:rPr>
              <a:t> </a:t>
            </a:r>
            <a:r>
              <a:rPr sz="1800" spc="-5" dirty="0">
                <a:latin typeface="Arial MT"/>
                <a:cs typeface="Arial MT"/>
              </a:rPr>
              <a:t>monitor</a:t>
            </a:r>
            <a:endParaRPr sz="1800">
              <a:latin typeface="Arial MT"/>
              <a:cs typeface="Arial MT"/>
            </a:endParaRPr>
          </a:p>
        </p:txBody>
      </p:sp>
      <p:pic>
        <p:nvPicPr>
          <p:cNvPr id="31" name="object 31"/>
          <p:cNvPicPr/>
          <p:nvPr/>
        </p:nvPicPr>
        <p:blipFill>
          <a:blip r:embed="rId9" cstate="print"/>
          <a:stretch>
            <a:fillRect/>
          </a:stretch>
        </p:blipFill>
        <p:spPr>
          <a:xfrm>
            <a:off x="4410455" y="2587751"/>
            <a:ext cx="2782824" cy="2456688"/>
          </a:xfrm>
          <a:prstGeom prst="rect">
            <a:avLst/>
          </a:prstGeom>
        </p:spPr>
      </p:pic>
      <p:sp>
        <p:nvSpPr>
          <p:cNvPr id="32" name="object 32"/>
          <p:cNvSpPr txBox="1"/>
          <p:nvPr/>
        </p:nvSpPr>
        <p:spPr>
          <a:xfrm>
            <a:off x="4638098" y="5432044"/>
            <a:ext cx="3250565" cy="995044"/>
          </a:xfrm>
          <a:prstGeom prst="rect">
            <a:avLst/>
          </a:prstGeom>
        </p:spPr>
        <p:txBody>
          <a:bodyPr vert="horz" wrap="square" lIns="0" tIns="14604" rIns="0" bIns="0" rtlCol="0">
            <a:spAutoFit/>
          </a:bodyPr>
          <a:lstStyle/>
          <a:p>
            <a:pPr marL="38100" marR="30480">
              <a:lnSpc>
                <a:spcPct val="99200"/>
              </a:lnSpc>
              <a:spcBef>
                <a:spcPts val="114"/>
              </a:spcBef>
            </a:pPr>
            <a:r>
              <a:rPr sz="1600" b="1" spc="-10" dirty="0">
                <a:latin typeface="Arial"/>
                <a:cs typeface="Arial"/>
              </a:rPr>
              <a:t>CAPNOMETRY </a:t>
            </a:r>
            <a:r>
              <a:rPr sz="1600" spc="-5" dirty="0">
                <a:latin typeface="Arial MT"/>
                <a:cs typeface="Arial MT"/>
              </a:rPr>
              <a:t>is </a:t>
            </a:r>
            <a:r>
              <a:rPr sz="1600" dirty="0">
                <a:latin typeface="Arial MT"/>
                <a:cs typeface="Arial MT"/>
              </a:rPr>
              <a:t>the term </a:t>
            </a:r>
            <a:r>
              <a:rPr sz="1600" spc="-5" dirty="0">
                <a:latin typeface="Arial MT"/>
                <a:cs typeface="Arial MT"/>
              </a:rPr>
              <a:t>used </a:t>
            </a:r>
            <a:r>
              <a:rPr sz="1600" dirty="0">
                <a:latin typeface="Arial MT"/>
                <a:cs typeface="Arial MT"/>
              </a:rPr>
              <a:t>to </a:t>
            </a:r>
            <a:r>
              <a:rPr sz="1600" spc="-430" dirty="0">
                <a:latin typeface="Arial MT"/>
                <a:cs typeface="Arial MT"/>
              </a:rPr>
              <a:t> </a:t>
            </a:r>
            <a:r>
              <a:rPr sz="1600" spc="-5" dirty="0">
                <a:latin typeface="Arial MT"/>
                <a:cs typeface="Arial MT"/>
              </a:rPr>
              <a:t>describe </a:t>
            </a:r>
            <a:r>
              <a:rPr sz="1600" dirty="0">
                <a:latin typeface="Arial MT"/>
                <a:cs typeface="Arial MT"/>
              </a:rPr>
              <a:t>the </a:t>
            </a:r>
            <a:r>
              <a:rPr sz="1600" i="1" spc="-5" dirty="0">
                <a:latin typeface="Arial"/>
                <a:cs typeface="Arial"/>
              </a:rPr>
              <a:t>numerical reading </a:t>
            </a:r>
            <a:r>
              <a:rPr sz="1600" i="1" dirty="0">
                <a:latin typeface="Arial"/>
                <a:cs typeface="Arial"/>
              </a:rPr>
              <a:t> </a:t>
            </a:r>
            <a:r>
              <a:rPr sz="1600" spc="-5" dirty="0">
                <a:latin typeface="Arial MT"/>
                <a:cs typeface="Arial MT"/>
              </a:rPr>
              <a:t>corresponding </a:t>
            </a:r>
            <a:r>
              <a:rPr sz="1600" dirty="0">
                <a:latin typeface="Arial MT"/>
                <a:cs typeface="Arial MT"/>
              </a:rPr>
              <a:t>to a </a:t>
            </a:r>
            <a:r>
              <a:rPr sz="1600" spc="-5" dirty="0">
                <a:latin typeface="Arial MT"/>
                <a:cs typeface="Arial MT"/>
              </a:rPr>
              <a:t>CO</a:t>
            </a:r>
            <a:r>
              <a:rPr sz="1650" spc="-7" baseline="-15151" dirty="0">
                <a:latin typeface="Arial MT"/>
                <a:cs typeface="Arial MT"/>
              </a:rPr>
              <a:t>2 </a:t>
            </a:r>
            <a:r>
              <a:rPr sz="1650" baseline="-15151" dirty="0">
                <a:latin typeface="Arial MT"/>
                <a:cs typeface="Arial MT"/>
              </a:rPr>
              <a:t> </a:t>
            </a:r>
            <a:r>
              <a:rPr sz="1600" spc="-5" dirty="0">
                <a:latin typeface="Arial MT"/>
                <a:cs typeface="Arial MT"/>
              </a:rPr>
              <a:t>concentration</a:t>
            </a:r>
            <a:endParaRPr sz="1600">
              <a:latin typeface="Arial MT"/>
              <a:cs typeface="Arial MT"/>
            </a:endParaRPr>
          </a:p>
        </p:txBody>
      </p:sp>
      <p:sp>
        <p:nvSpPr>
          <p:cNvPr id="33" name="object 33"/>
          <p:cNvSpPr txBox="1"/>
          <p:nvPr/>
        </p:nvSpPr>
        <p:spPr>
          <a:xfrm>
            <a:off x="8612702" y="5407660"/>
            <a:ext cx="3155950" cy="995044"/>
          </a:xfrm>
          <a:prstGeom prst="rect">
            <a:avLst/>
          </a:prstGeom>
        </p:spPr>
        <p:txBody>
          <a:bodyPr vert="horz" wrap="square" lIns="0" tIns="14604" rIns="0" bIns="0" rtlCol="0">
            <a:spAutoFit/>
          </a:bodyPr>
          <a:lstStyle/>
          <a:p>
            <a:pPr marL="38100" marR="30480">
              <a:lnSpc>
                <a:spcPct val="99200"/>
              </a:lnSpc>
              <a:spcBef>
                <a:spcPts val="114"/>
              </a:spcBef>
            </a:pPr>
            <a:r>
              <a:rPr sz="1600" b="1" spc="-10" dirty="0">
                <a:latin typeface="Arial"/>
                <a:cs typeface="Arial"/>
              </a:rPr>
              <a:t>CAPNOGRAPHY </a:t>
            </a:r>
            <a:r>
              <a:rPr sz="1600" spc="-5" dirty="0">
                <a:latin typeface="Arial MT"/>
                <a:cs typeface="Arial MT"/>
              </a:rPr>
              <a:t>is </a:t>
            </a:r>
            <a:r>
              <a:rPr sz="1600" dirty="0">
                <a:latin typeface="Arial MT"/>
                <a:cs typeface="Arial MT"/>
              </a:rPr>
              <a:t>the </a:t>
            </a:r>
            <a:r>
              <a:rPr sz="1600" i="1" spc="-5" dirty="0">
                <a:latin typeface="Arial"/>
                <a:cs typeface="Arial"/>
              </a:rPr>
              <a:t>waveform </a:t>
            </a:r>
            <a:r>
              <a:rPr sz="1600" i="1" spc="-430" dirty="0">
                <a:latin typeface="Arial"/>
                <a:cs typeface="Arial"/>
              </a:rPr>
              <a:t> </a:t>
            </a:r>
            <a:r>
              <a:rPr sz="1600" spc="-5" dirty="0">
                <a:latin typeface="Arial MT"/>
                <a:cs typeface="Arial MT"/>
              </a:rPr>
              <a:t>produced with continuous </a:t>
            </a:r>
            <a:r>
              <a:rPr sz="1600" dirty="0">
                <a:latin typeface="Arial MT"/>
                <a:cs typeface="Arial MT"/>
              </a:rPr>
              <a:t> </a:t>
            </a:r>
            <a:r>
              <a:rPr sz="1600" spc="-5" dirty="0">
                <a:latin typeface="Arial MT"/>
                <a:cs typeface="Arial MT"/>
              </a:rPr>
              <a:t>measurement</a:t>
            </a:r>
            <a:r>
              <a:rPr sz="1600" spc="5" dirty="0">
                <a:latin typeface="Arial MT"/>
                <a:cs typeface="Arial MT"/>
              </a:rPr>
              <a:t> </a:t>
            </a:r>
            <a:r>
              <a:rPr sz="1600" spc="-5" dirty="0">
                <a:latin typeface="Arial MT"/>
                <a:cs typeface="Arial MT"/>
              </a:rPr>
              <a:t>of</a:t>
            </a:r>
            <a:r>
              <a:rPr sz="1600" spc="5" dirty="0">
                <a:latin typeface="Arial MT"/>
                <a:cs typeface="Arial MT"/>
              </a:rPr>
              <a:t> </a:t>
            </a:r>
            <a:r>
              <a:rPr sz="1600" spc="-5" dirty="0">
                <a:latin typeface="Arial MT"/>
                <a:cs typeface="Arial MT"/>
              </a:rPr>
              <a:t>CO</a:t>
            </a:r>
            <a:r>
              <a:rPr sz="1650" spc="-7" baseline="-15151" dirty="0">
                <a:latin typeface="Arial MT"/>
                <a:cs typeface="Arial MT"/>
              </a:rPr>
              <a:t>2 </a:t>
            </a:r>
            <a:r>
              <a:rPr sz="1650" baseline="-15151" dirty="0">
                <a:latin typeface="Arial MT"/>
                <a:cs typeface="Arial MT"/>
              </a:rPr>
              <a:t> </a:t>
            </a:r>
            <a:r>
              <a:rPr sz="1600" spc="-5" dirty="0">
                <a:latin typeface="Arial MT"/>
                <a:cs typeface="Arial MT"/>
              </a:rPr>
              <a:t>concentrations</a:t>
            </a:r>
            <a:endParaRPr sz="1600">
              <a:latin typeface="Arial MT"/>
              <a:cs typeface="Arial MT"/>
            </a:endParaRPr>
          </a:p>
        </p:txBody>
      </p:sp>
      <p:sp>
        <p:nvSpPr>
          <p:cNvPr id="34" name="object 34"/>
          <p:cNvSpPr/>
          <p:nvPr/>
        </p:nvSpPr>
        <p:spPr>
          <a:xfrm>
            <a:off x="8547932" y="5427412"/>
            <a:ext cx="0" cy="914400"/>
          </a:xfrm>
          <a:custGeom>
            <a:avLst/>
            <a:gdLst/>
            <a:ahLst/>
            <a:cxnLst/>
            <a:rect l="l" t="t" r="r" b="b"/>
            <a:pathLst>
              <a:path h="914400">
                <a:moveTo>
                  <a:pt x="1" y="914400"/>
                </a:moveTo>
                <a:lnTo>
                  <a:pt x="0" y="0"/>
                </a:lnTo>
              </a:path>
            </a:pathLst>
          </a:custGeom>
          <a:ln w="101600">
            <a:solidFill>
              <a:srgbClr val="CD9147"/>
            </a:solidFill>
          </a:ln>
        </p:spPr>
        <p:txBody>
          <a:bodyPr wrap="square" lIns="0" tIns="0" rIns="0" bIns="0" rtlCol="0"/>
          <a:lstStyle/>
          <a:p>
            <a:endParaRPr/>
          </a:p>
        </p:txBody>
      </p:sp>
      <p:sp>
        <p:nvSpPr>
          <p:cNvPr id="35" name="object 35"/>
          <p:cNvSpPr/>
          <p:nvPr/>
        </p:nvSpPr>
        <p:spPr>
          <a:xfrm>
            <a:off x="4575600" y="5486598"/>
            <a:ext cx="0" cy="914400"/>
          </a:xfrm>
          <a:custGeom>
            <a:avLst/>
            <a:gdLst/>
            <a:ahLst/>
            <a:cxnLst/>
            <a:rect l="l" t="t" r="r" b="b"/>
            <a:pathLst>
              <a:path h="914400">
                <a:moveTo>
                  <a:pt x="1" y="914400"/>
                </a:moveTo>
                <a:lnTo>
                  <a:pt x="0" y="0"/>
                </a:lnTo>
              </a:path>
            </a:pathLst>
          </a:custGeom>
          <a:ln w="101600">
            <a:solidFill>
              <a:srgbClr val="CD9147"/>
            </a:solidFill>
          </a:ln>
        </p:spPr>
        <p:txBody>
          <a:bodyPr wrap="square" lIns="0" tIns="0" rIns="0" bIns="0" rtlCol="0"/>
          <a:lstStyle/>
          <a:p>
            <a:endParaRPr/>
          </a:p>
        </p:txBody>
      </p:sp>
      <p:sp>
        <p:nvSpPr>
          <p:cNvPr id="36" name="object 3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dirty="0">
                <a:solidFill>
                  <a:srgbClr val="767171"/>
                </a:solidFill>
              </a:rPr>
              <a:t>23</a:t>
            </a:fld>
            <a:endParaRPr dirty="0">
              <a:solidFill>
                <a:srgbClr val="767171"/>
              </a:solidFill>
            </a:endParaRPr>
          </a:p>
        </p:txBody>
      </p:sp>
      <p:sp>
        <p:nvSpPr>
          <p:cNvPr id="37" name="object 37"/>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pc="-5" dirty="0"/>
              <a:t>Module</a:t>
            </a:r>
            <a:r>
              <a:rPr spc="-25" dirty="0"/>
              <a:t> </a:t>
            </a:r>
            <a:r>
              <a:rPr dirty="0"/>
              <a:t>20:</a:t>
            </a:r>
            <a:r>
              <a:rPr spc="-20" dirty="0"/>
              <a:t> </a:t>
            </a:r>
            <a:r>
              <a:rPr spc="-5" dirty="0"/>
              <a:t>Casualty</a:t>
            </a:r>
            <a:r>
              <a:rPr spc="-20" dirty="0"/>
              <a:t> </a:t>
            </a:r>
            <a:r>
              <a:rPr spc="-5" dirty="0"/>
              <a:t>Monitoring</a:t>
            </a:r>
          </a:p>
        </p:txBody>
      </p:sp>
      <p:pic>
        <p:nvPicPr>
          <p:cNvPr id="3" name="object 3"/>
          <p:cNvPicPr/>
          <p:nvPr/>
        </p:nvPicPr>
        <p:blipFill>
          <a:blip r:embed="rId3" cstate="print"/>
          <a:stretch>
            <a:fillRect/>
          </a:stretch>
        </p:blipFill>
        <p:spPr>
          <a:xfrm>
            <a:off x="307847" y="252984"/>
            <a:ext cx="1176528" cy="661416"/>
          </a:xfrm>
          <a:prstGeom prst="rect">
            <a:avLst/>
          </a:prstGeom>
        </p:spPr>
      </p:pic>
      <p:sp>
        <p:nvSpPr>
          <p:cNvPr id="4" name="object 4"/>
          <p:cNvSpPr txBox="1"/>
          <p:nvPr/>
        </p:nvSpPr>
        <p:spPr>
          <a:xfrm>
            <a:off x="3009900" y="694435"/>
            <a:ext cx="6172200" cy="1071245"/>
          </a:xfrm>
          <a:prstGeom prst="rect">
            <a:avLst/>
          </a:prstGeom>
        </p:spPr>
        <p:txBody>
          <a:bodyPr vert="horz" wrap="square" lIns="0" tIns="72390" rIns="0" bIns="0" rtlCol="0">
            <a:spAutoFit/>
          </a:bodyPr>
          <a:lstStyle/>
          <a:p>
            <a:pPr marL="12700" marR="5080" indent="76200">
              <a:lnSpc>
                <a:spcPts val="3910"/>
              </a:lnSpc>
              <a:spcBef>
                <a:spcPts val="570"/>
              </a:spcBef>
            </a:pPr>
            <a:r>
              <a:rPr sz="3600" b="1" spc="-5" dirty="0">
                <a:latin typeface="Arial"/>
                <a:cs typeface="Arial"/>
              </a:rPr>
              <a:t>USING </a:t>
            </a:r>
            <a:r>
              <a:rPr sz="3600" b="1" dirty="0">
                <a:solidFill>
                  <a:srgbClr val="BC8642"/>
                </a:solidFill>
                <a:latin typeface="Arial"/>
                <a:cs typeface="Arial"/>
              </a:rPr>
              <a:t>DIGITAL </a:t>
            </a:r>
            <a:r>
              <a:rPr sz="3600" b="1" spc="-5" dirty="0">
                <a:latin typeface="Arial"/>
                <a:cs typeface="Arial"/>
              </a:rPr>
              <a:t>END-TIDAL </a:t>
            </a:r>
            <a:r>
              <a:rPr sz="3600" b="1" spc="-990" dirty="0">
                <a:latin typeface="Arial"/>
                <a:cs typeface="Arial"/>
              </a:rPr>
              <a:t> </a:t>
            </a:r>
            <a:r>
              <a:rPr sz="3600" b="1" spc="-5" dirty="0">
                <a:latin typeface="Arial"/>
                <a:cs typeface="Arial"/>
              </a:rPr>
              <a:t>CARBON</a:t>
            </a:r>
            <a:r>
              <a:rPr sz="3600" b="1" spc="-25" dirty="0">
                <a:latin typeface="Arial"/>
                <a:cs typeface="Arial"/>
              </a:rPr>
              <a:t> </a:t>
            </a:r>
            <a:r>
              <a:rPr sz="3600" b="1" spc="-5" dirty="0">
                <a:latin typeface="Arial"/>
                <a:cs typeface="Arial"/>
              </a:rPr>
              <a:t>DIOXIDE</a:t>
            </a:r>
            <a:r>
              <a:rPr sz="3600" b="1" spc="-25" dirty="0">
                <a:latin typeface="Arial"/>
                <a:cs typeface="Arial"/>
              </a:rPr>
              <a:t> </a:t>
            </a:r>
            <a:r>
              <a:rPr sz="3600" b="1" spc="-5" dirty="0">
                <a:latin typeface="Arial"/>
                <a:cs typeface="Arial"/>
              </a:rPr>
              <a:t>DEVICES</a:t>
            </a:r>
            <a:endParaRPr sz="3600">
              <a:latin typeface="Arial"/>
              <a:cs typeface="Arial"/>
            </a:endParaRPr>
          </a:p>
        </p:txBody>
      </p:sp>
      <p:grpSp>
        <p:nvGrpSpPr>
          <p:cNvPr id="5" name="object 5"/>
          <p:cNvGrpSpPr/>
          <p:nvPr/>
        </p:nvGrpSpPr>
        <p:grpSpPr>
          <a:xfrm>
            <a:off x="311780" y="5961888"/>
            <a:ext cx="3246755" cy="896619"/>
            <a:chOff x="311780" y="5961888"/>
            <a:chExt cx="3246755" cy="896619"/>
          </a:xfrm>
        </p:grpSpPr>
        <p:sp>
          <p:nvSpPr>
            <p:cNvPr id="6" name="object 6"/>
            <p:cNvSpPr/>
            <p:nvPr/>
          </p:nvSpPr>
          <p:spPr>
            <a:xfrm>
              <a:off x="321305" y="6007335"/>
              <a:ext cx="3227705" cy="621030"/>
            </a:xfrm>
            <a:custGeom>
              <a:avLst/>
              <a:gdLst/>
              <a:ahLst/>
              <a:cxnLst/>
              <a:rect l="l" t="t" r="r" b="b"/>
              <a:pathLst>
                <a:path w="3227704" h="621029">
                  <a:moveTo>
                    <a:pt x="3155871" y="0"/>
                  </a:moveTo>
                  <a:lnTo>
                    <a:pt x="71240" y="0"/>
                  </a:lnTo>
                  <a:lnTo>
                    <a:pt x="43510" y="5598"/>
                  </a:lnTo>
                  <a:lnTo>
                    <a:pt x="20865" y="20865"/>
                  </a:lnTo>
                  <a:lnTo>
                    <a:pt x="5598" y="43510"/>
                  </a:lnTo>
                  <a:lnTo>
                    <a:pt x="0" y="71240"/>
                  </a:lnTo>
                  <a:lnTo>
                    <a:pt x="0" y="549266"/>
                  </a:lnTo>
                  <a:lnTo>
                    <a:pt x="5598" y="576997"/>
                  </a:lnTo>
                  <a:lnTo>
                    <a:pt x="20865" y="599641"/>
                  </a:lnTo>
                  <a:lnTo>
                    <a:pt x="43510" y="614909"/>
                  </a:lnTo>
                  <a:lnTo>
                    <a:pt x="71240" y="620507"/>
                  </a:lnTo>
                  <a:lnTo>
                    <a:pt x="3155871" y="620507"/>
                  </a:lnTo>
                  <a:lnTo>
                    <a:pt x="3183601" y="614909"/>
                  </a:lnTo>
                  <a:lnTo>
                    <a:pt x="3206246" y="599641"/>
                  </a:lnTo>
                  <a:lnTo>
                    <a:pt x="3221513" y="576997"/>
                  </a:lnTo>
                  <a:lnTo>
                    <a:pt x="3227111" y="549266"/>
                  </a:lnTo>
                  <a:lnTo>
                    <a:pt x="3227111" y="71240"/>
                  </a:lnTo>
                  <a:lnTo>
                    <a:pt x="3221513" y="43510"/>
                  </a:lnTo>
                  <a:lnTo>
                    <a:pt x="3206246" y="20865"/>
                  </a:lnTo>
                  <a:lnTo>
                    <a:pt x="3183601" y="5598"/>
                  </a:lnTo>
                  <a:lnTo>
                    <a:pt x="3155871" y="0"/>
                  </a:lnTo>
                  <a:close/>
                </a:path>
              </a:pathLst>
            </a:custGeom>
            <a:solidFill>
              <a:srgbClr val="649DD4">
                <a:alpha val="74899"/>
              </a:srgbClr>
            </a:solidFill>
          </p:spPr>
          <p:txBody>
            <a:bodyPr wrap="square" lIns="0" tIns="0" rIns="0" bIns="0" rtlCol="0"/>
            <a:lstStyle/>
            <a:p>
              <a:endParaRPr/>
            </a:p>
          </p:txBody>
        </p:sp>
        <p:sp>
          <p:nvSpPr>
            <p:cNvPr id="7" name="object 7"/>
            <p:cNvSpPr/>
            <p:nvPr/>
          </p:nvSpPr>
          <p:spPr>
            <a:xfrm>
              <a:off x="321305" y="6007335"/>
              <a:ext cx="3227705" cy="621030"/>
            </a:xfrm>
            <a:custGeom>
              <a:avLst/>
              <a:gdLst/>
              <a:ahLst/>
              <a:cxnLst/>
              <a:rect l="l" t="t" r="r" b="b"/>
              <a:pathLst>
                <a:path w="3227704" h="621029">
                  <a:moveTo>
                    <a:pt x="0" y="71240"/>
                  </a:moveTo>
                  <a:lnTo>
                    <a:pt x="5598" y="43510"/>
                  </a:lnTo>
                  <a:lnTo>
                    <a:pt x="20865" y="20865"/>
                  </a:lnTo>
                  <a:lnTo>
                    <a:pt x="43510" y="5598"/>
                  </a:lnTo>
                  <a:lnTo>
                    <a:pt x="71240" y="0"/>
                  </a:lnTo>
                  <a:lnTo>
                    <a:pt x="3155871" y="0"/>
                  </a:lnTo>
                  <a:lnTo>
                    <a:pt x="3183601" y="5598"/>
                  </a:lnTo>
                  <a:lnTo>
                    <a:pt x="3206246" y="20865"/>
                  </a:lnTo>
                  <a:lnTo>
                    <a:pt x="3221513" y="43510"/>
                  </a:lnTo>
                  <a:lnTo>
                    <a:pt x="3227112" y="71240"/>
                  </a:lnTo>
                  <a:lnTo>
                    <a:pt x="3227112" y="549267"/>
                  </a:lnTo>
                  <a:lnTo>
                    <a:pt x="3221513" y="576997"/>
                  </a:lnTo>
                  <a:lnTo>
                    <a:pt x="3206246" y="599642"/>
                  </a:lnTo>
                  <a:lnTo>
                    <a:pt x="3183601" y="614909"/>
                  </a:lnTo>
                  <a:lnTo>
                    <a:pt x="3155871" y="620508"/>
                  </a:lnTo>
                  <a:lnTo>
                    <a:pt x="71240" y="620508"/>
                  </a:lnTo>
                  <a:lnTo>
                    <a:pt x="43510" y="614909"/>
                  </a:lnTo>
                  <a:lnTo>
                    <a:pt x="20865" y="599642"/>
                  </a:lnTo>
                  <a:lnTo>
                    <a:pt x="5598" y="576997"/>
                  </a:lnTo>
                  <a:lnTo>
                    <a:pt x="0" y="549267"/>
                  </a:lnTo>
                  <a:lnTo>
                    <a:pt x="0" y="71240"/>
                  </a:lnTo>
                  <a:close/>
                </a:path>
              </a:pathLst>
            </a:custGeom>
            <a:ln w="19050">
              <a:solidFill>
                <a:srgbClr val="649DD4"/>
              </a:solidFill>
            </a:ln>
          </p:spPr>
          <p:txBody>
            <a:bodyPr wrap="square" lIns="0" tIns="0" rIns="0" bIns="0" rtlCol="0"/>
            <a:lstStyle/>
            <a:p>
              <a:endParaRPr/>
            </a:p>
          </p:txBody>
        </p:sp>
        <p:pic>
          <p:nvPicPr>
            <p:cNvPr id="8" name="object 8"/>
            <p:cNvPicPr/>
            <p:nvPr/>
          </p:nvPicPr>
          <p:blipFill>
            <a:blip r:embed="rId4" cstate="print"/>
            <a:stretch>
              <a:fillRect/>
            </a:stretch>
          </p:blipFill>
          <p:spPr>
            <a:xfrm>
              <a:off x="320040" y="5961888"/>
              <a:ext cx="941832" cy="896112"/>
            </a:xfrm>
            <a:prstGeom prst="rect">
              <a:avLst/>
            </a:prstGeom>
          </p:spPr>
        </p:pic>
        <p:pic>
          <p:nvPicPr>
            <p:cNvPr id="9" name="object 9"/>
            <p:cNvPicPr/>
            <p:nvPr/>
          </p:nvPicPr>
          <p:blipFill>
            <a:blip r:embed="rId5" cstate="print"/>
            <a:stretch>
              <a:fillRect/>
            </a:stretch>
          </p:blipFill>
          <p:spPr>
            <a:xfrm>
              <a:off x="512063" y="6156960"/>
              <a:ext cx="359664" cy="393192"/>
            </a:xfrm>
            <a:prstGeom prst="rect">
              <a:avLst/>
            </a:prstGeom>
          </p:spPr>
        </p:pic>
      </p:grpSp>
      <p:sp>
        <p:nvSpPr>
          <p:cNvPr id="10" name="object 10"/>
          <p:cNvSpPr txBox="1"/>
          <p:nvPr/>
        </p:nvSpPr>
        <p:spPr>
          <a:xfrm>
            <a:off x="406078" y="1953259"/>
            <a:ext cx="4394835" cy="848360"/>
          </a:xfrm>
          <a:prstGeom prst="rect">
            <a:avLst/>
          </a:prstGeom>
        </p:spPr>
        <p:txBody>
          <a:bodyPr vert="horz" wrap="square" lIns="0" tIns="12700" rIns="0" bIns="0" rtlCol="0">
            <a:spAutoFit/>
          </a:bodyPr>
          <a:lstStyle/>
          <a:p>
            <a:pPr marL="12700" marR="5080">
              <a:lnSpc>
                <a:spcPct val="100000"/>
              </a:lnSpc>
              <a:spcBef>
                <a:spcPts val="100"/>
              </a:spcBef>
            </a:pPr>
            <a:r>
              <a:rPr sz="1800" b="1" spc="-5" dirty="0">
                <a:latin typeface="Arial"/>
                <a:cs typeface="Arial"/>
              </a:rPr>
              <a:t>End </a:t>
            </a:r>
            <a:r>
              <a:rPr sz="1800" b="1" dirty="0">
                <a:latin typeface="Arial"/>
                <a:cs typeface="Arial"/>
              </a:rPr>
              <a:t>Tidal </a:t>
            </a:r>
            <a:r>
              <a:rPr sz="1800" b="1" spc="-5" dirty="0">
                <a:latin typeface="Arial"/>
                <a:cs typeface="Arial"/>
              </a:rPr>
              <a:t>Carbon </a:t>
            </a:r>
            <a:r>
              <a:rPr sz="1800" b="1" dirty="0">
                <a:latin typeface="Arial"/>
                <a:cs typeface="Arial"/>
              </a:rPr>
              <a:t>Dioxide </a:t>
            </a:r>
            <a:r>
              <a:rPr sz="1800" b="1" spc="-5" dirty="0">
                <a:latin typeface="Arial"/>
                <a:cs typeface="Arial"/>
              </a:rPr>
              <a:t>Monitoring </a:t>
            </a:r>
            <a:r>
              <a:rPr sz="1800" b="1" dirty="0">
                <a:latin typeface="Arial"/>
                <a:cs typeface="Arial"/>
              </a:rPr>
              <a:t> </a:t>
            </a:r>
            <a:r>
              <a:rPr sz="1800" spc="-5" dirty="0">
                <a:latin typeface="Arial MT"/>
                <a:cs typeface="Arial MT"/>
              </a:rPr>
              <a:t>provides valuable information about carbon </a:t>
            </a:r>
            <a:r>
              <a:rPr sz="1800" spc="-490" dirty="0">
                <a:latin typeface="Arial MT"/>
                <a:cs typeface="Arial MT"/>
              </a:rPr>
              <a:t> </a:t>
            </a:r>
            <a:r>
              <a:rPr sz="1800" spc="-5" dirty="0">
                <a:latin typeface="Arial MT"/>
                <a:cs typeface="Arial MT"/>
              </a:rPr>
              <a:t>dioxide</a:t>
            </a:r>
            <a:r>
              <a:rPr sz="1800" spc="-10" dirty="0">
                <a:latin typeface="Arial MT"/>
                <a:cs typeface="Arial MT"/>
              </a:rPr>
              <a:t> </a:t>
            </a:r>
            <a:r>
              <a:rPr sz="1800" spc="-5" dirty="0">
                <a:latin typeface="Arial MT"/>
                <a:cs typeface="Arial MT"/>
              </a:rPr>
              <a:t>production and clearance.</a:t>
            </a:r>
            <a:endParaRPr sz="1800">
              <a:latin typeface="Arial MT"/>
              <a:cs typeface="Arial MT"/>
            </a:endParaRPr>
          </a:p>
        </p:txBody>
      </p:sp>
      <p:sp>
        <p:nvSpPr>
          <p:cNvPr id="11" name="object 11"/>
          <p:cNvSpPr txBox="1"/>
          <p:nvPr/>
        </p:nvSpPr>
        <p:spPr>
          <a:xfrm>
            <a:off x="654997" y="2919476"/>
            <a:ext cx="4572635" cy="2954655"/>
          </a:xfrm>
          <a:prstGeom prst="rect">
            <a:avLst/>
          </a:prstGeom>
        </p:spPr>
        <p:txBody>
          <a:bodyPr vert="horz" wrap="square" lIns="0" tIns="6350" rIns="0" bIns="0" rtlCol="0">
            <a:spAutoFit/>
          </a:bodyPr>
          <a:lstStyle/>
          <a:p>
            <a:pPr marL="38100" marR="271780">
              <a:lnSpc>
                <a:spcPct val="102200"/>
              </a:lnSpc>
              <a:spcBef>
                <a:spcPts val="50"/>
              </a:spcBef>
            </a:pPr>
            <a:r>
              <a:rPr sz="1800" spc="-5" dirty="0">
                <a:latin typeface="Arial MT"/>
                <a:cs typeface="Arial MT"/>
              </a:rPr>
              <a:t>Often referred to as the </a:t>
            </a:r>
            <a:r>
              <a:rPr sz="1800" b="1" spc="-5" dirty="0">
                <a:latin typeface="Arial"/>
                <a:cs typeface="Arial"/>
              </a:rPr>
              <a:t>“Ventilation Vital </a:t>
            </a:r>
            <a:r>
              <a:rPr sz="1800" b="1" spc="-490" dirty="0">
                <a:latin typeface="Arial"/>
                <a:cs typeface="Arial"/>
              </a:rPr>
              <a:t> </a:t>
            </a:r>
            <a:r>
              <a:rPr sz="1800" b="1" spc="-5" dirty="0">
                <a:latin typeface="Arial"/>
                <a:cs typeface="Arial"/>
              </a:rPr>
              <a:t>Sign”</a:t>
            </a:r>
            <a:endParaRPr sz="1800">
              <a:latin typeface="Arial"/>
              <a:cs typeface="Arial"/>
            </a:endParaRPr>
          </a:p>
          <a:p>
            <a:pPr marL="38100" marR="30480">
              <a:lnSpc>
                <a:spcPts val="2110"/>
              </a:lnSpc>
              <a:spcBef>
                <a:spcPts val="1335"/>
              </a:spcBef>
            </a:pPr>
            <a:r>
              <a:rPr sz="1800" dirty="0">
                <a:latin typeface="Arial MT"/>
                <a:cs typeface="Arial MT"/>
              </a:rPr>
              <a:t>A </a:t>
            </a:r>
            <a:r>
              <a:rPr sz="1800" spc="-5" dirty="0">
                <a:latin typeface="Arial MT"/>
                <a:cs typeface="Arial MT"/>
              </a:rPr>
              <a:t>sudden </a:t>
            </a:r>
            <a:r>
              <a:rPr sz="1800" b="1" spc="-5" dirty="0">
                <a:latin typeface="Arial"/>
                <a:cs typeface="Arial"/>
              </a:rPr>
              <a:t>DECREASE </a:t>
            </a:r>
            <a:r>
              <a:rPr sz="1800" dirty="0">
                <a:latin typeface="Arial MT"/>
                <a:cs typeface="Arial MT"/>
              </a:rPr>
              <a:t>in </a:t>
            </a:r>
            <a:r>
              <a:rPr sz="1800" spc="-5" dirty="0">
                <a:latin typeface="Arial MT"/>
                <a:cs typeface="Arial MT"/>
              </a:rPr>
              <a:t>ETCO</a:t>
            </a:r>
            <a:r>
              <a:rPr sz="1800" spc="-7" baseline="-13888" dirty="0">
                <a:latin typeface="Arial MT"/>
                <a:cs typeface="Arial MT"/>
              </a:rPr>
              <a:t>2</a:t>
            </a:r>
            <a:r>
              <a:rPr sz="1800" baseline="-13888" dirty="0">
                <a:latin typeface="Arial MT"/>
                <a:cs typeface="Arial MT"/>
              </a:rPr>
              <a:t> </a:t>
            </a:r>
            <a:r>
              <a:rPr sz="1800" spc="-5" dirty="0">
                <a:latin typeface="Arial MT"/>
                <a:cs typeface="Arial MT"/>
              </a:rPr>
              <a:t>can </a:t>
            </a:r>
            <a:r>
              <a:rPr sz="1800" dirty="0">
                <a:latin typeface="Arial MT"/>
                <a:cs typeface="Arial MT"/>
              </a:rPr>
              <a:t> </a:t>
            </a:r>
            <a:r>
              <a:rPr sz="1800" spc="-5" dirty="0">
                <a:latin typeface="Arial MT"/>
                <a:cs typeface="Arial MT"/>
              </a:rPr>
              <a:t>indicate</a:t>
            </a:r>
            <a:r>
              <a:rPr sz="1800" spc="-10" dirty="0">
                <a:latin typeface="Arial MT"/>
                <a:cs typeface="Arial MT"/>
              </a:rPr>
              <a:t> </a:t>
            </a:r>
            <a:r>
              <a:rPr sz="1800" spc="-5" dirty="0">
                <a:latin typeface="Arial MT"/>
                <a:cs typeface="Arial MT"/>
              </a:rPr>
              <a:t>hyperventilation or</a:t>
            </a:r>
            <a:r>
              <a:rPr sz="1800" dirty="0">
                <a:latin typeface="Arial MT"/>
                <a:cs typeface="Arial MT"/>
              </a:rPr>
              <a:t> </a:t>
            </a:r>
            <a:r>
              <a:rPr sz="1800" spc="-5" dirty="0">
                <a:latin typeface="Arial MT"/>
                <a:cs typeface="Arial MT"/>
              </a:rPr>
              <a:t>impending shock</a:t>
            </a:r>
            <a:endParaRPr sz="1800">
              <a:latin typeface="Arial MT"/>
              <a:cs typeface="Arial MT"/>
            </a:endParaRPr>
          </a:p>
          <a:p>
            <a:pPr marL="38100" marR="860425">
              <a:lnSpc>
                <a:spcPts val="2090"/>
              </a:lnSpc>
              <a:spcBef>
                <a:spcPts val="1320"/>
              </a:spcBef>
            </a:pPr>
            <a:r>
              <a:rPr sz="1800" dirty="0">
                <a:latin typeface="Arial MT"/>
                <a:cs typeface="Arial MT"/>
              </a:rPr>
              <a:t>A</a:t>
            </a:r>
            <a:r>
              <a:rPr sz="1800" spc="-20" dirty="0">
                <a:latin typeface="Arial MT"/>
                <a:cs typeface="Arial MT"/>
              </a:rPr>
              <a:t> </a:t>
            </a:r>
            <a:r>
              <a:rPr sz="1800" spc="-5" dirty="0">
                <a:latin typeface="Arial MT"/>
                <a:cs typeface="Arial MT"/>
              </a:rPr>
              <a:t>sudden</a:t>
            </a:r>
            <a:r>
              <a:rPr sz="1800" spc="-15" dirty="0">
                <a:latin typeface="Arial MT"/>
                <a:cs typeface="Arial MT"/>
              </a:rPr>
              <a:t> </a:t>
            </a:r>
            <a:r>
              <a:rPr sz="1800" b="1" dirty="0">
                <a:latin typeface="Arial"/>
                <a:cs typeface="Arial"/>
              </a:rPr>
              <a:t>INCREASE</a:t>
            </a:r>
            <a:r>
              <a:rPr sz="1800" b="1" spc="-20" dirty="0">
                <a:latin typeface="Arial"/>
                <a:cs typeface="Arial"/>
              </a:rPr>
              <a:t> </a:t>
            </a:r>
            <a:r>
              <a:rPr sz="1800" dirty="0">
                <a:latin typeface="Arial MT"/>
                <a:cs typeface="Arial MT"/>
              </a:rPr>
              <a:t>in</a:t>
            </a:r>
            <a:r>
              <a:rPr sz="1800" spc="-15" dirty="0">
                <a:latin typeface="Arial MT"/>
                <a:cs typeface="Arial MT"/>
              </a:rPr>
              <a:t> </a:t>
            </a:r>
            <a:r>
              <a:rPr sz="1800" spc="-5" dirty="0">
                <a:latin typeface="Arial MT"/>
                <a:cs typeface="Arial MT"/>
              </a:rPr>
              <a:t>ETCO</a:t>
            </a:r>
            <a:r>
              <a:rPr sz="1800" spc="-7" baseline="-13888" dirty="0">
                <a:latin typeface="Arial MT"/>
                <a:cs typeface="Arial MT"/>
              </a:rPr>
              <a:t>2</a:t>
            </a:r>
            <a:r>
              <a:rPr sz="1800" spc="225" baseline="-13888" dirty="0">
                <a:latin typeface="Arial MT"/>
                <a:cs typeface="Arial MT"/>
              </a:rPr>
              <a:t> </a:t>
            </a:r>
            <a:r>
              <a:rPr sz="1800" spc="-5" dirty="0">
                <a:latin typeface="Arial MT"/>
                <a:cs typeface="Arial MT"/>
              </a:rPr>
              <a:t>can </a:t>
            </a:r>
            <a:r>
              <a:rPr sz="1800" spc="-484" dirty="0">
                <a:latin typeface="Arial MT"/>
                <a:cs typeface="Arial MT"/>
              </a:rPr>
              <a:t> </a:t>
            </a:r>
            <a:r>
              <a:rPr sz="1800" spc="-5" dirty="0">
                <a:latin typeface="Arial MT"/>
                <a:cs typeface="Arial MT"/>
              </a:rPr>
              <a:t>indicate</a:t>
            </a:r>
            <a:r>
              <a:rPr sz="1800" spc="-10" dirty="0">
                <a:latin typeface="Arial MT"/>
                <a:cs typeface="Arial MT"/>
              </a:rPr>
              <a:t> </a:t>
            </a:r>
            <a:r>
              <a:rPr sz="1800" spc="-5" dirty="0">
                <a:latin typeface="Arial MT"/>
                <a:cs typeface="Arial MT"/>
              </a:rPr>
              <a:t>malignant</a:t>
            </a:r>
            <a:r>
              <a:rPr sz="1800" spc="-10" dirty="0">
                <a:latin typeface="Arial MT"/>
                <a:cs typeface="Arial MT"/>
              </a:rPr>
              <a:t> </a:t>
            </a:r>
            <a:r>
              <a:rPr sz="1800" spc="-5" dirty="0">
                <a:latin typeface="Arial MT"/>
                <a:cs typeface="Arial MT"/>
              </a:rPr>
              <a:t>hyperthermia</a:t>
            </a:r>
            <a:endParaRPr sz="1800">
              <a:latin typeface="Arial MT"/>
              <a:cs typeface="Arial MT"/>
            </a:endParaRPr>
          </a:p>
          <a:p>
            <a:pPr marL="38100" marR="106680">
              <a:lnSpc>
                <a:spcPct val="99400"/>
              </a:lnSpc>
              <a:spcBef>
                <a:spcPts val="1200"/>
              </a:spcBef>
            </a:pPr>
            <a:r>
              <a:rPr sz="1800" spc="-5" dirty="0">
                <a:latin typeface="Arial MT"/>
                <a:cs typeface="Arial MT"/>
              </a:rPr>
              <a:t>The </a:t>
            </a:r>
            <a:r>
              <a:rPr sz="1800" b="1" spc="-5" dirty="0">
                <a:latin typeface="Arial"/>
                <a:cs typeface="Arial"/>
              </a:rPr>
              <a:t>ABSENCE </a:t>
            </a:r>
            <a:r>
              <a:rPr sz="1800" spc="-5" dirty="0">
                <a:latin typeface="Arial MT"/>
                <a:cs typeface="Arial MT"/>
              </a:rPr>
              <a:t>of EtCO</a:t>
            </a:r>
            <a:r>
              <a:rPr sz="1800" spc="-7" baseline="-13888" dirty="0">
                <a:latin typeface="Arial MT"/>
                <a:cs typeface="Arial MT"/>
              </a:rPr>
              <a:t>2</a:t>
            </a:r>
            <a:r>
              <a:rPr sz="1800" baseline="-13888" dirty="0">
                <a:latin typeface="Arial MT"/>
                <a:cs typeface="Arial MT"/>
              </a:rPr>
              <a:t> </a:t>
            </a:r>
            <a:r>
              <a:rPr sz="1800" dirty="0">
                <a:latin typeface="Arial MT"/>
                <a:cs typeface="Arial MT"/>
              </a:rPr>
              <a:t>in </a:t>
            </a:r>
            <a:r>
              <a:rPr sz="1800" spc="-5" dirty="0">
                <a:latin typeface="Arial MT"/>
                <a:cs typeface="Arial MT"/>
              </a:rPr>
              <a:t>an intubated </a:t>
            </a:r>
            <a:r>
              <a:rPr sz="1800" dirty="0">
                <a:latin typeface="Arial MT"/>
                <a:cs typeface="Arial MT"/>
              </a:rPr>
              <a:t> </a:t>
            </a:r>
            <a:r>
              <a:rPr sz="1800" spc="-5" dirty="0">
                <a:latin typeface="Arial MT"/>
                <a:cs typeface="Arial MT"/>
              </a:rPr>
              <a:t>casualty</a:t>
            </a:r>
            <a:r>
              <a:rPr sz="1800" spc="-10" dirty="0">
                <a:latin typeface="Arial MT"/>
                <a:cs typeface="Arial MT"/>
              </a:rPr>
              <a:t> </a:t>
            </a:r>
            <a:r>
              <a:rPr sz="1800" dirty="0">
                <a:latin typeface="Arial MT"/>
                <a:cs typeface="Arial MT"/>
              </a:rPr>
              <a:t>is</a:t>
            </a:r>
            <a:r>
              <a:rPr sz="1800" spc="-5" dirty="0">
                <a:latin typeface="Arial MT"/>
                <a:cs typeface="Arial MT"/>
              </a:rPr>
              <a:t> an indicator</a:t>
            </a:r>
            <a:r>
              <a:rPr sz="1800" dirty="0">
                <a:latin typeface="Arial MT"/>
                <a:cs typeface="Arial MT"/>
              </a:rPr>
              <a:t> </a:t>
            </a:r>
            <a:r>
              <a:rPr sz="1800" spc="-5" dirty="0">
                <a:latin typeface="Arial MT"/>
                <a:cs typeface="Arial MT"/>
              </a:rPr>
              <a:t>of misplaced ETT</a:t>
            </a:r>
            <a:r>
              <a:rPr sz="1800" dirty="0">
                <a:latin typeface="Arial MT"/>
                <a:cs typeface="Arial MT"/>
              </a:rPr>
              <a:t> </a:t>
            </a:r>
            <a:r>
              <a:rPr sz="1800" spc="-5" dirty="0">
                <a:latin typeface="Arial MT"/>
                <a:cs typeface="Arial MT"/>
              </a:rPr>
              <a:t>or </a:t>
            </a:r>
            <a:r>
              <a:rPr sz="1800" spc="-484" dirty="0">
                <a:latin typeface="Arial MT"/>
                <a:cs typeface="Arial MT"/>
              </a:rPr>
              <a:t> </a:t>
            </a:r>
            <a:r>
              <a:rPr sz="1800" spc="-5" dirty="0">
                <a:latin typeface="Arial MT"/>
                <a:cs typeface="Arial MT"/>
              </a:rPr>
              <a:t>potential life-threatening situation</a:t>
            </a:r>
            <a:endParaRPr sz="1800">
              <a:latin typeface="Arial MT"/>
              <a:cs typeface="Arial MT"/>
            </a:endParaRPr>
          </a:p>
        </p:txBody>
      </p:sp>
      <p:sp>
        <p:nvSpPr>
          <p:cNvPr id="12" name="object 12"/>
          <p:cNvSpPr txBox="1"/>
          <p:nvPr/>
        </p:nvSpPr>
        <p:spPr>
          <a:xfrm>
            <a:off x="5474915" y="1921764"/>
            <a:ext cx="3639185" cy="330200"/>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Arial"/>
                <a:cs typeface="Arial"/>
              </a:rPr>
              <a:t>What</a:t>
            </a:r>
            <a:r>
              <a:rPr sz="2000" b="1" spc="-35" dirty="0">
                <a:latin typeface="Arial"/>
                <a:cs typeface="Arial"/>
              </a:rPr>
              <a:t> </a:t>
            </a:r>
            <a:r>
              <a:rPr sz="2000" b="1" spc="-5" dirty="0">
                <a:latin typeface="Arial"/>
                <a:cs typeface="Arial"/>
              </a:rPr>
              <a:t>is</a:t>
            </a:r>
            <a:r>
              <a:rPr sz="2000" b="1" spc="-30" dirty="0">
                <a:latin typeface="Arial"/>
                <a:cs typeface="Arial"/>
              </a:rPr>
              <a:t> </a:t>
            </a:r>
            <a:r>
              <a:rPr sz="2000" b="1" spc="-5" dirty="0">
                <a:latin typeface="Arial"/>
                <a:cs typeface="Arial"/>
              </a:rPr>
              <a:t>EtCO2</a:t>
            </a:r>
            <a:r>
              <a:rPr sz="2000" b="1" spc="-30" dirty="0">
                <a:latin typeface="Arial"/>
                <a:cs typeface="Arial"/>
              </a:rPr>
              <a:t> </a:t>
            </a:r>
            <a:r>
              <a:rPr sz="2000" b="1" dirty="0">
                <a:latin typeface="Arial"/>
                <a:cs typeface="Arial"/>
              </a:rPr>
              <a:t>Capnography?</a:t>
            </a:r>
            <a:endParaRPr sz="2000">
              <a:latin typeface="Arial"/>
              <a:cs typeface="Arial"/>
            </a:endParaRPr>
          </a:p>
        </p:txBody>
      </p:sp>
      <p:sp>
        <p:nvSpPr>
          <p:cNvPr id="13" name="object 13"/>
          <p:cNvSpPr txBox="1"/>
          <p:nvPr/>
        </p:nvSpPr>
        <p:spPr>
          <a:xfrm>
            <a:off x="5723833" y="2239771"/>
            <a:ext cx="5913755" cy="845819"/>
          </a:xfrm>
          <a:prstGeom prst="rect">
            <a:avLst/>
          </a:prstGeom>
        </p:spPr>
        <p:txBody>
          <a:bodyPr vert="horz" wrap="square" lIns="0" tIns="13970" rIns="0" bIns="0" rtlCol="0">
            <a:spAutoFit/>
          </a:bodyPr>
          <a:lstStyle/>
          <a:p>
            <a:pPr marL="38100" marR="30480">
              <a:lnSpc>
                <a:spcPct val="99400"/>
              </a:lnSpc>
              <a:spcBef>
                <a:spcPts val="110"/>
              </a:spcBef>
            </a:pPr>
            <a:r>
              <a:rPr sz="1800" spc="-5" dirty="0">
                <a:latin typeface="Arial MT"/>
                <a:cs typeface="Arial MT"/>
              </a:rPr>
              <a:t>Capnography </a:t>
            </a:r>
            <a:r>
              <a:rPr sz="1800" dirty="0">
                <a:latin typeface="Arial MT"/>
                <a:cs typeface="Arial MT"/>
              </a:rPr>
              <a:t>is </a:t>
            </a:r>
            <a:r>
              <a:rPr sz="1800" spc="-5" dirty="0">
                <a:latin typeface="Arial MT"/>
                <a:cs typeface="Arial MT"/>
              </a:rPr>
              <a:t>an instrument used to measure the </a:t>
            </a:r>
            <a:r>
              <a:rPr sz="1800" dirty="0">
                <a:latin typeface="Arial MT"/>
                <a:cs typeface="Arial MT"/>
              </a:rPr>
              <a:t> </a:t>
            </a:r>
            <a:r>
              <a:rPr sz="1800" spc="-5" dirty="0">
                <a:latin typeface="Arial MT"/>
                <a:cs typeface="Arial MT"/>
              </a:rPr>
              <a:t>amount</a:t>
            </a:r>
            <a:r>
              <a:rPr sz="1800" spc="-10" dirty="0">
                <a:latin typeface="Arial MT"/>
                <a:cs typeface="Arial MT"/>
              </a:rPr>
              <a:t> </a:t>
            </a:r>
            <a:r>
              <a:rPr sz="1800" spc="-5" dirty="0">
                <a:latin typeface="Arial MT"/>
                <a:cs typeface="Arial MT"/>
              </a:rPr>
              <a:t>of </a:t>
            </a:r>
            <a:r>
              <a:rPr sz="1800" dirty="0">
                <a:latin typeface="Arial MT"/>
                <a:cs typeface="Arial MT"/>
              </a:rPr>
              <a:t>CO</a:t>
            </a:r>
            <a:r>
              <a:rPr sz="1800" baseline="-13888" dirty="0">
                <a:latin typeface="Arial MT"/>
                <a:cs typeface="Arial MT"/>
              </a:rPr>
              <a:t>2</a:t>
            </a:r>
            <a:r>
              <a:rPr sz="1800" spc="240" baseline="-13888" dirty="0">
                <a:latin typeface="Arial MT"/>
                <a:cs typeface="Arial MT"/>
              </a:rPr>
              <a:t> </a:t>
            </a:r>
            <a:r>
              <a:rPr sz="1800" dirty="0">
                <a:latin typeface="Arial MT"/>
                <a:cs typeface="Arial MT"/>
              </a:rPr>
              <a:t>in</a:t>
            </a:r>
            <a:r>
              <a:rPr sz="1800" spc="-10" dirty="0">
                <a:latin typeface="Arial MT"/>
                <a:cs typeface="Arial MT"/>
              </a:rPr>
              <a:t> </a:t>
            </a:r>
            <a:r>
              <a:rPr sz="1800" spc="-5" dirty="0">
                <a:latin typeface="Arial MT"/>
                <a:cs typeface="Arial MT"/>
              </a:rPr>
              <a:t>exhaled air</a:t>
            </a:r>
            <a:r>
              <a:rPr sz="1800" dirty="0">
                <a:latin typeface="Arial MT"/>
                <a:cs typeface="Arial MT"/>
              </a:rPr>
              <a:t> </a:t>
            </a:r>
            <a:r>
              <a:rPr sz="1800" spc="-5" dirty="0">
                <a:latin typeface="Arial MT"/>
                <a:cs typeface="Arial MT"/>
              </a:rPr>
              <a:t>and</a:t>
            </a:r>
            <a:r>
              <a:rPr sz="1800" spc="-10" dirty="0">
                <a:latin typeface="Arial MT"/>
                <a:cs typeface="Arial MT"/>
              </a:rPr>
              <a:t> </a:t>
            </a:r>
            <a:r>
              <a:rPr sz="1800" spc="-5" dirty="0">
                <a:latin typeface="Arial MT"/>
                <a:cs typeface="Arial MT"/>
              </a:rPr>
              <a:t>represents the readings </a:t>
            </a:r>
            <a:r>
              <a:rPr sz="1800" spc="-484" dirty="0">
                <a:latin typeface="Arial MT"/>
                <a:cs typeface="Arial MT"/>
              </a:rPr>
              <a:t> </a:t>
            </a:r>
            <a:r>
              <a:rPr sz="1800" dirty="0">
                <a:latin typeface="Arial MT"/>
                <a:cs typeface="Arial MT"/>
              </a:rPr>
              <a:t>in</a:t>
            </a:r>
            <a:r>
              <a:rPr sz="1800" spc="-10" dirty="0">
                <a:latin typeface="Arial MT"/>
                <a:cs typeface="Arial MT"/>
              </a:rPr>
              <a:t> </a:t>
            </a:r>
            <a:r>
              <a:rPr sz="1800" dirty="0">
                <a:latin typeface="Arial MT"/>
                <a:cs typeface="Arial MT"/>
              </a:rPr>
              <a:t>a</a:t>
            </a:r>
            <a:r>
              <a:rPr sz="1800" spc="-5" dirty="0">
                <a:latin typeface="Arial MT"/>
                <a:cs typeface="Arial MT"/>
              </a:rPr>
              <a:t> waveform</a:t>
            </a:r>
            <a:r>
              <a:rPr sz="1800" dirty="0">
                <a:latin typeface="Arial MT"/>
                <a:cs typeface="Arial MT"/>
              </a:rPr>
              <a:t> </a:t>
            </a:r>
            <a:r>
              <a:rPr sz="1800" spc="-5" dirty="0">
                <a:latin typeface="Arial MT"/>
                <a:cs typeface="Arial MT"/>
              </a:rPr>
              <a:t>tracing.</a:t>
            </a:r>
            <a:endParaRPr sz="1800">
              <a:latin typeface="Arial MT"/>
              <a:cs typeface="Arial MT"/>
            </a:endParaRPr>
          </a:p>
        </p:txBody>
      </p:sp>
      <p:sp>
        <p:nvSpPr>
          <p:cNvPr id="14" name="object 14"/>
          <p:cNvSpPr txBox="1"/>
          <p:nvPr/>
        </p:nvSpPr>
        <p:spPr>
          <a:xfrm>
            <a:off x="5474915" y="3268979"/>
            <a:ext cx="3228975" cy="330200"/>
          </a:xfrm>
          <a:prstGeom prst="rect">
            <a:avLst/>
          </a:prstGeom>
        </p:spPr>
        <p:txBody>
          <a:bodyPr vert="horz" wrap="square" lIns="0" tIns="12700" rIns="0" bIns="0" rtlCol="0">
            <a:spAutoFit/>
          </a:bodyPr>
          <a:lstStyle/>
          <a:p>
            <a:pPr marL="12700">
              <a:lnSpc>
                <a:spcPct val="100000"/>
              </a:lnSpc>
              <a:spcBef>
                <a:spcPts val="100"/>
              </a:spcBef>
            </a:pPr>
            <a:r>
              <a:rPr sz="2000" b="1" dirty="0">
                <a:latin typeface="Arial"/>
                <a:cs typeface="Arial"/>
              </a:rPr>
              <a:t>How</a:t>
            </a:r>
            <a:r>
              <a:rPr sz="2000" b="1" spc="-35" dirty="0">
                <a:latin typeface="Arial"/>
                <a:cs typeface="Arial"/>
              </a:rPr>
              <a:t> </a:t>
            </a:r>
            <a:r>
              <a:rPr sz="2000" b="1" spc="-5" dirty="0">
                <a:latin typeface="Arial"/>
                <a:cs typeface="Arial"/>
              </a:rPr>
              <a:t>Capnography</a:t>
            </a:r>
            <a:r>
              <a:rPr sz="2000" b="1" spc="-30" dirty="0">
                <a:latin typeface="Arial"/>
                <a:cs typeface="Arial"/>
              </a:rPr>
              <a:t> </a:t>
            </a:r>
            <a:r>
              <a:rPr sz="2000" b="1" spc="-5" dirty="0">
                <a:latin typeface="Arial"/>
                <a:cs typeface="Arial"/>
              </a:rPr>
              <a:t>works?</a:t>
            </a:r>
            <a:endParaRPr sz="2000">
              <a:latin typeface="Arial"/>
              <a:cs typeface="Arial"/>
            </a:endParaRPr>
          </a:p>
        </p:txBody>
      </p:sp>
      <p:sp>
        <p:nvSpPr>
          <p:cNvPr id="15" name="object 15"/>
          <p:cNvSpPr txBox="1"/>
          <p:nvPr/>
        </p:nvSpPr>
        <p:spPr>
          <a:xfrm>
            <a:off x="5749233" y="3574795"/>
            <a:ext cx="5906135" cy="845819"/>
          </a:xfrm>
          <a:prstGeom prst="rect">
            <a:avLst/>
          </a:prstGeom>
        </p:spPr>
        <p:txBody>
          <a:bodyPr vert="horz" wrap="square" lIns="0" tIns="13970" rIns="0" bIns="0" rtlCol="0">
            <a:spAutoFit/>
          </a:bodyPr>
          <a:lstStyle/>
          <a:p>
            <a:pPr marL="12700" marR="5080" algn="just">
              <a:lnSpc>
                <a:spcPct val="99400"/>
              </a:lnSpc>
              <a:spcBef>
                <a:spcPts val="110"/>
              </a:spcBef>
            </a:pPr>
            <a:r>
              <a:rPr sz="1800" spc="-5" dirty="0">
                <a:latin typeface="Arial MT"/>
                <a:cs typeface="Arial MT"/>
              </a:rPr>
              <a:t>Infrared waves to measure carbon dioxide. Infrared waves </a:t>
            </a:r>
            <a:r>
              <a:rPr sz="1800" spc="-490" dirty="0">
                <a:latin typeface="Arial MT"/>
                <a:cs typeface="Arial MT"/>
              </a:rPr>
              <a:t> </a:t>
            </a:r>
            <a:r>
              <a:rPr sz="1800" spc="-5" dirty="0">
                <a:latin typeface="Arial MT"/>
                <a:cs typeface="Arial MT"/>
              </a:rPr>
              <a:t>have </a:t>
            </a:r>
            <a:r>
              <a:rPr sz="1800" dirty="0">
                <a:latin typeface="Arial MT"/>
                <a:cs typeface="Arial MT"/>
              </a:rPr>
              <a:t>a </a:t>
            </a:r>
            <a:r>
              <a:rPr sz="1800" spc="-5" dirty="0">
                <a:latin typeface="Arial MT"/>
                <a:cs typeface="Arial MT"/>
              </a:rPr>
              <a:t>lower frequency compared to light and </a:t>
            </a:r>
            <a:r>
              <a:rPr sz="1800" dirty="0">
                <a:latin typeface="Arial MT"/>
                <a:cs typeface="Arial MT"/>
              </a:rPr>
              <a:t>is </a:t>
            </a:r>
            <a:r>
              <a:rPr sz="1800" spc="-5" dirty="0">
                <a:latin typeface="Arial MT"/>
                <a:cs typeface="Arial MT"/>
              </a:rPr>
              <a:t>absorbed </a:t>
            </a:r>
            <a:r>
              <a:rPr sz="1800" spc="-490" dirty="0">
                <a:latin typeface="Arial MT"/>
                <a:cs typeface="Arial MT"/>
              </a:rPr>
              <a:t> </a:t>
            </a:r>
            <a:r>
              <a:rPr sz="1800" spc="-5" dirty="0">
                <a:latin typeface="Arial MT"/>
                <a:cs typeface="Arial MT"/>
              </a:rPr>
              <a:t>by</a:t>
            </a:r>
            <a:r>
              <a:rPr sz="1800" spc="-10" dirty="0">
                <a:latin typeface="Arial MT"/>
                <a:cs typeface="Arial MT"/>
              </a:rPr>
              <a:t> </a:t>
            </a:r>
            <a:r>
              <a:rPr sz="1800" spc="-5" dirty="0">
                <a:latin typeface="Arial MT"/>
                <a:cs typeface="Arial MT"/>
              </a:rPr>
              <a:t>gases that</a:t>
            </a:r>
            <a:endParaRPr sz="1800">
              <a:latin typeface="Arial MT"/>
              <a:cs typeface="Arial MT"/>
            </a:endParaRPr>
          </a:p>
        </p:txBody>
      </p:sp>
      <p:pic>
        <p:nvPicPr>
          <p:cNvPr id="16" name="object 16"/>
          <p:cNvPicPr/>
          <p:nvPr/>
        </p:nvPicPr>
        <p:blipFill>
          <a:blip r:embed="rId6" cstate="print"/>
          <a:stretch>
            <a:fillRect/>
          </a:stretch>
        </p:blipFill>
        <p:spPr>
          <a:xfrm>
            <a:off x="5379720" y="4477511"/>
            <a:ext cx="6522720" cy="2069592"/>
          </a:xfrm>
          <a:prstGeom prst="rect">
            <a:avLst/>
          </a:prstGeom>
        </p:spPr>
      </p:pic>
      <p:graphicFrame>
        <p:nvGraphicFramePr>
          <p:cNvPr id="17" name="object 17"/>
          <p:cNvGraphicFramePr>
            <a:graphicFrameLocks noGrp="1"/>
          </p:cNvGraphicFramePr>
          <p:nvPr/>
        </p:nvGraphicFramePr>
        <p:xfrm>
          <a:off x="5507584" y="4560327"/>
          <a:ext cx="6223634" cy="1859280"/>
        </p:xfrm>
        <a:graphic>
          <a:graphicData uri="http://schemas.openxmlformats.org/drawingml/2006/table">
            <a:tbl>
              <a:tblPr firstRow="1" bandRow="1">
                <a:tableStyleId>{2D5ABB26-0587-4C30-8999-92F81FD0307C}</a:tableStyleId>
              </a:tblPr>
              <a:tblGrid>
                <a:gridCol w="1604645">
                  <a:extLst>
                    <a:ext uri="{9D8B030D-6E8A-4147-A177-3AD203B41FA5}">
                      <a16:colId xmlns:a16="http://schemas.microsoft.com/office/drawing/2014/main" val="20000"/>
                    </a:ext>
                  </a:extLst>
                </a:gridCol>
                <a:gridCol w="4618989">
                  <a:extLst>
                    <a:ext uri="{9D8B030D-6E8A-4147-A177-3AD203B41FA5}">
                      <a16:colId xmlns:a16="http://schemas.microsoft.com/office/drawing/2014/main" val="20001"/>
                    </a:ext>
                  </a:extLst>
                </a:gridCol>
              </a:tblGrid>
              <a:tr h="396240">
                <a:tc gridSpan="2">
                  <a:txBody>
                    <a:bodyPr/>
                    <a:lstStyle/>
                    <a:p>
                      <a:pPr algn="ctr">
                        <a:lnSpc>
                          <a:spcPct val="100000"/>
                        </a:lnSpc>
                        <a:spcBef>
                          <a:spcPts val="259"/>
                        </a:spcBef>
                      </a:pPr>
                      <a:r>
                        <a:rPr sz="2000" b="1" spc="-5" dirty="0">
                          <a:latin typeface="Arial"/>
                          <a:cs typeface="Arial"/>
                        </a:rPr>
                        <a:t>Capnography</a:t>
                      </a:r>
                      <a:r>
                        <a:rPr sz="2000" b="1" spc="-15" dirty="0">
                          <a:latin typeface="Arial"/>
                          <a:cs typeface="Arial"/>
                        </a:rPr>
                        <a:t> </a:t>
                      </a:r>
                      <a:r>
                        <a:rPr sz="2000" b="1" spc="-5" dirty="0">
                          <a:latin typeface="Arial"/>
                          <a:cs typeface="Arial"/>
                        </a:rPr>
                        <a:t>Types</a:t>
                      </a:r>
                      <a:r>
                        <a:rPr sz="2000" b="1" spc="-15" dirty="0">
                          <a:latin typeface="Arial"/>
                          <a:cs typeface="Arial"/>
                        </a:rPr>
                        <a:t> </a:t>
                      </a:r>
                      <a:r>
                        <a:rPr sz="2000" b="1" dirty="0">
                          <a:latin typeface="Arial"/>
                          <a:cs typeface="Arial"/>
                        </a:rPr>
                        <a:t>of</a:t>
                      </a:r>
                      <a:r>
                        <a:rPr sz="2000" b="1" spc="-10" dirty="0">
                          <a:latin typeface="Arial"/>
                          <a:cs typeface="Arial"/>
                        </a:rPr>
                        <a:t> </a:t>
                      </a:r>
                      <a:r>
                        <a:rPr sz="2000" b="1" dirty="0">
                          <a:latin typeface="Arial"/>
                          <a:cs typeface="Arial"/>
                        </a:rPr>
                        <a:t>EtCO</a:t>
                      </a:r>
                      <a:r>
                        <a:rPr sz="1950" b="1" baseline="-17094" dirty="0">
                          <a:latin typeface="Arial"/>
                          <a:cs typeface="Arial"/>
                        </a:rPr>
                        <a:t>2</a:t>
                      </a:r>
                      <a:r>
                        <a:rPr sz="1950" b="1" spc="292" baseline="-17094" dirty="0">
                          <a:latin typeface="Arial"/>
                          <a:cs typeface="Arial"/>
                        </a:rPr>
                        <a:t> </a:t>
                      </a:r>
                      <a:r>
                        <a:rPr sz="2000" b="1" spc="-5" dirty="0">
                          <a:latin typeface="Arial"/>
                          <a:cs typeface="Arial"/>
                        </a:rPr>
                        <a:t>Sensors</a:t>
                      </a:r>
                      <a:endParaRPr sz="2000">
                        <a:latin typeface="Arial"/>
                        <a:cs typeface="Arial"/>
                      </a:endParaRPr>
                    </a:p>
                  </a:txBody>
                  <a:tcPr marL="0" marR="0" marT="33019" marB="0">
                    <a:lnL w="38100">
                      <a:solidFill>
                        <a:srgbClr val="BC8642"/>
                      </a:solidFill>
                      <a:prstDash val="solid"/>
                    </a:lnL>
                    <a:lnR w="38100">
                      <a:solidFill>
                        <a:srgbClr val="BC8642"/>
                      </a:solidFill>
                      <a:prstDash val="solid"/>
                    </a:lnR>
                    <a:lnT w="38100">
                      <a:solidFill>
                        <a:srgbClr val="BC8642"/>
                      </a:solidFill>
                      <a:prstDash val="solid"/>
                    </a:lnT>
                    <a:lnB w="38100">
                      <a:solidFill>
                        <a:srgbClr val="BC8642"/>
                      </a:solidFill>
                      <a:prstDash val="solid"/>
                    </a:lnB>
                  </a:tcPr>
                </a:tc>
                <a:tc hMerge="1">
                  <a:txBody>
                    <a:bodyPr/>
                    <a:lstStyle/>
                    <a:p>
                      <a:endParaRPr/>
                    </a:p>
                  </a:txBody>
                  <a:tcPr marL="0" marR="0" marT="0" marB="0"/>
                </a:tc>
                <a:extLst>
                  <a:ext uri="{0D108BD9-81ED-4DB2-BD59-A6C34878D82A}">
                    <a16:rowId xmlns:a16="http://schemas.microsoft.com/office/drawing/2014/main" val="10000"/>
                  </a:ext>
                </a:extLst>
              </a:tr>
              <a:tr h="822960">
                <a:tc>
                  <a:txBody>
                    <a:bodyPr/>
                    <a:lstStyle/>
                    <a:p>
                      <a:pPr marL="91440" marR="234950">
                        <a:lnSpc>
                          <a:spcPts val="2090"/>
                        </a:lnSpc>
                        <a:spcBef>
                          <a:spcPts val="1210"/>
                        </a:spcBef>
                      </a:pPr>
                      <a:r>
                        <a:rPr sz="1800" b="1" dirty="0">
                          <a:latin typeface="Arial"/>
                          <a:cs typeface="Arial"/>
                        </a:rPr>
                        <a:t>M</a:t>
                      </a:r>
                      <a:r>
                        <a:rPr sz="1800" b="1" spc="-5" dirty="0">
                          <a:latin typeface="Arial"/>
                          <a:cs typeface="Arial"/>
                        </a:rPr>
                        <a:t>ai</a:t>
                      </a:r>
                      <a:r>
                        <a:rPr sz="1800" b="1" dirty="0">
                          <a:latin typeface="Arial"/>
                          <a:cs typeface="Arial"/>
                        </a:rPr>
                        <a:t>n</a:t>
                      </a:r>
                      <a:r>
                        <a:rPr sz="1800" b="1" spc="-5" dirty="0">
                          <a:latin typeface="Arial"/>
                          <a:cs typeface="Arial"/>
                        </a:rPr>
                        <a:t>s</a:t>
                      </a:r>
                      <a:r>
                        <a:rPr sz="1800" b="1" dirty="0">
                          <a:latin typeface="Arial"/>
                          <a:cs typeface="Arial"/>
                        </a:rPr>
                        <a:t>tr</a:t>
                      </a:r>
                      <a:r>
                        <a:rPr sz="1800" b="1" spc="-5" dirty="0">
                          <a:latin typeface="Arial"/>
                          <a:cs typeface="Arial"/>
                        </a:rPr>
                        <a:t>ea</a:t>
                      </a:r>
                      <a:r>
                        <a:rPr sz="1800" b="1" dirty="0">
                          <a:latin typeface="Arial"/>
                          <a:cs typeface="Arial"/>
                        </a:rPr>
                        <a:t>m  </a:t>
                      </a:r>
                      <a:r>
                        <a:rPr sz="1800" b="1" spc="-5" dirty="0">
                          <a:latin typeface="Arial"/>
                          <a:cs typeface="Arial"/>
                        </a:rPr>
                        <a:t>Sensors</a:t>
                      </a:r>
                      <a:endParaRPr sz="1800">
                        <a:latin typeface="Arial"/>
                        <a:cs typeface="Arial"/>
                      </a:endParaRPr>
                    </a:p>
                  </a:txBody>
                  <a:tcPr marL="0" marR="0" marT="153670" marB="0">
                    <a:lnL w="38100">
                      <a:solidFill>
                        <a:srgbClr val="BC8642"/>
                      </a:solidFill>
                      <a:prstDash val="solid"/>
                    </a:lnL>
                    <a:lnR w="19050">
                      <a:solidFill>
                        <a:srgbClr val="BC8642"/>
                      </a:solidFill>
                      <a:prstDash val="solid"/>
                    </a:lnR>
                    <a:lnT w="38100">
                      <a:solidFill>
                        <a:srgbClr val="BC8642"/>
                      </a:solidFill>
                      <a:prstDash val="solid"/>
                    </a:lnT>
                    <a:lnB w="19050">
                      <a:solidFill>
                        <a:srgbClr val="BC8642"/>
                      </a:solidFill>
                      <a:prstDash val="solid"/>
                    </a:lnB>
                    <a:solidFill>
                      <a:srgbClr val="FEF2CC"/>
                    </a:solidFill>
                  </a:tcPr>
                </a:tc>
                <a:tc>
                  <a:txBody>
                    <a:bodyPr/>
                    <a:lstStyle/>
                    <a:p>
                      <a:pPr marL="90805" marR="599440">
                        <a:lnSpc>
                          <a:spcPts val="1900"/>
                        </a:lnSpc>
                        <a:spcBef>
                          <a:spcPts val="450"/>
                        </a:spcBef>
                      </a:pPr>
                      <a:r>
                        <a:rPr sz="1600" spc="-5" dirty="0">
                          <a:latin typeface="Arial MT"/>
                          <a:cs typeface="Arial MT"/>
                        </a:rPr>
                        <a:t>The</a:t>
                      </a:r>
                      <a:r>
                        <a:rPr sz="1600" spc="-10" dirty="0">
                          <a:latin typeface="Arial MT"/>
                          <a:cs typeface="Arial MT"/>
                        </a:rPr>
                        <a:t> </a:t>
                      </a:r>
                      <a:r>
                        <a:rPr sz="1600" spc="-5" dirty="0">
                          <a:latin typeface="Arial MT"/>
                          <a:cs typeface="Arial MT"/>
                        </a:rPr>
                        <a:t>adapter</a:t>
                      </a:r>
                      <a:r>
                        <a:rPr sz="1600" spc="5" dirty="0">
                          <a:latin typeface="Arial MT"/>
                          <a:cs typeface="Arial MT"/>
                        </a:rPr>
                        <a:t> </a:t>
                      </a:r>
                      <a:r>
                        <a:rPr sz="1600" spc="-5" dirty="0">
                          <a:latin typeface="Arial MT"/>
                          <a:cs typeface="Arial MT"/>
                        </a:rPr>
                        <a:t>is put</a:t>
                      </a:r>
                      <a:r>
                        <a:rPr sz="1600" spc="5" dirty="0">
                          <a:latin typeface="Arial MT"/>
                          <a:cs typeface="Arial MT"/>
                        </a:rPr>
                        <a:t> </a:t>
                      </a:r>
                      <a:r>
                        <a:rPr sz="1600" spc="-5" dirty="0">
                          <a:latin typeface="Arial MT"/>
                          <a:cs typeface="Arial MT"/>
                        </a:rPr>
                        <a:t>in between</a:t>
                      </a:r>
                      <a:r>
                        <a:rPr sz="1600" spc="-10" dirty="0">
                          <a:latin typeface="Arial MT"/>
                          <a:cs typeface="Arial MT"/>
                        </a:rPr>
                        <a:t> </a:t>
                      </a:r>
                      <a:r>
                        <a:rPr sz="1600" dirty="0">
                          <a:latin typeface="Arial MT"/>
                          <a:cs typeface="Arial MT"/>
                        </a:rPr>
                        <a:t>the</a:t>
                      </a:r>
                      <a:r>
                        <a:rPr sz="1600" spc="-5" dirty="0">
                          <a:latin typeface="Arial MT"/>
                          <a:cs typeface="Arial MT"/>
                        </a:rPr>
                        <a:t> breathing </a:t>
                      </a:r>
                      <a:r>
                        <a:rPr sz="1600" spc="-430" dirty="0">
                          <a:latin typeface="Arial MT"/>
                          <a:cs typeface="Arial MT"/>
                        </a:rPr>
                        <a:t> </a:t>
                      </a:r>
                      <a:r>
                        <a:rPr sz="1600" spc="-5" dirty="0">
                          <a:latin typeface="Arial MT"/>
                          <a:cs typeface="Arial MT"/>
                        </a:rPr>
                        <a:t>circuit</a:t>
                      </a:r>
                      <a:r>
                        <a:rPr sz="1600" spc="5" dirty="0">
                          <a:latin typeface="Arial MT"/>
                          <a:cs typeface="Arial MT"/>
                        </a:rPr>
                        <a:t> </a:t>
                      </a:r>
                      <a:r>
                        <a:rPr sz="1600" spc="-5" dirty="0">
                          <a:latin typeface="Arial MT"/>
                          <a:cs typeface="Arial MT"/>
                        </a:rPr>
                        <a:t>and</a:t>
                      </a:r>
                      <a:r>
                        <a:rPr sz="1600" dirty="0">
                          <a:latin typeface="Arial MT"/>
                          <a:cs typeface="Arial MT"/>
                        </a:rPr>
                        <a:t> the</a:t>
                      </a:r>
                      <a:r>
                        <a:rPr sz="1600" spc="-5" dirty="0">
                          <a:latin typeface="Arial MT"/>
                          <a:cs typeface="Arial MT"/>
                        </a:rPr>
                        <a:t> tracheal</a:t>
                      </a:r>
                      <a:r>
                        <a:rPr sz="1600" dirty="0">
                          <a:latin typeface="Arial MT"/>
                          <a:cs typeface="Arial MT"/>
                        </a:rPr>
                        <a:t> </a:t>
                      </a:r>
                      <a:r>
                        <a:rPr sz="1600" spc="-5" dirty="0">
                          <a:latin typeface="Arial MT"/>
                          <a:cs typeface="Arial MT"/>
                        </a:rPr>
                        <a:t>tube,</a:t>
                      </a:r>
                      <a:r>
                        <a:rPr sz="1600" spc="10" dirty="0">
                          <a:latin typeface="Arial MT"/>
                          <a:cs typeface="Arial MT"/>
                        </a:rPr>
                        <a:t> </a:t>
                      </a:r>
                      <a:r>
                        <a:rPr sz="1600" spc="-5" dirty="0">
                          <a:latin typeface="Arial MT"/>
                          <a:cs typeface="Arial MT"/>
                        </a:rPr>
                        <a:t>CO2 is</a:t>
                      </a:r>
                      <a:r>
                        <a:rPr sz="1600" spc="5" dirty="0">
                          <a:latin typeface="Arial MT"/>
                          <a:cs typeface="Arial MT"/>
                        </a:rPr>
                        <a:t> </a:t>
                      </a:r>
                      <a:r>
                        <a:rPr sz="1600" spc="-5" dirty="0">
                          <a:latin typeface="Arial MT"/>
                          <a:cs typeface="Arial MT"/>
                        </a:rPr>
                        <a:t>then </a:t>
                      </a:r>
                      <a:r>
                        <a:rPr sz="1600" dirty="0">
                          <a:latin typeface="Arial MT"/>
                          <a:cs typeface="Arial MT"/>
                        </a:rPr>
                        <a:t> </a:t>
                      </a:r>
                      <a:r>
                        <a:rPr sz="1600" spc="-5" dirty="0">
                          <a:latin typeface="Arial MT"/>
                          <a:cs typeface="Arial MT"/>
                        </a:rPr>
                        <a:t>measures</a:t>
                      </a:r>
                      <a:r>
                        <a:rPr sz="1600" dirty="0">
                          <a:latin typeface="Arial MT"/>
                          <a:cs typeface="Arial MT"/>
                        </a:rPr>
                        <a:t> </a:t>
                      </a:r>
                      <a:r>
                        <a:rPr sz="1600" spc="-5" dirty="0">
                          <a:latin typeface="Arial MT"/>
                          <a:cs typeface="Arial MT"/>
                        </a:rPr>
                        <a:t>across</a:t>
                      </a:r>
                      <a:r>
                        <a:rPr sz="1600" spc="5" dirty="0">
                          <a:latin typeface="Arial MT"/>
                          <a:cs typeface="Arial MT"/>
                        </a:rPr>
                        <a:t> </a:t>
                      </a:r>
                      <a:r>
                        <a:rPr sz="1600" spc="-5" dirty="0">
                          <a:latin typeface="Arial MT"/>
                          <a:cs typeface="Arial MT"/>
                        </a:rPr>
                        <a:t>your</a:t>
                      </a:r>
                      <a:r>
                        <a:rPr sz="1600" spc="5" dirty="0">
                          <a:latin typeface="Arial MT"/>
                          <a:cs typeface="Arial MT"/>
                        </a:rPr>
                        <a:t> </a:t>
                      </a:r>
                      <a:r>
                        <a:rPr sz="1600" spc="-5" dirty="0">
                          <a:latin typeface="Arial MT"/>
                          <a:cs typeface="Arial MT"/>
                        </a:rPr>
                        <a:t>air</a:t>
                      </a:r>
                      <a:r>
                        <a:rPr sz="1600" spc="10" dirty="0">
                          <a:latin typeface="Arial MT"/>
                          <a:cs typeface="Arial MT"/>
                        </a:rPr>
                        <a:t> </a:t>
                      </a:r>
                      <a:r>
                        <a:rPr sz="1600" spc="-5" dirty="0">
                          <a:latin typeface="Arial MT"/>
                          <a:cs typeface="Arial MT"/>
                        </a:rPr>
                        <a:t>passage.</a:t>
                      </a:r>
                      <a:endParaRPr sz="1600">
                        <a:latin typeface="Arial MT"/>
                        <a:cs typeface="Arial MT"/>
                      </a:endParaRPr>
                    </a:p>
                  </a:txBody>
                  <a:tcPr marL="0" marR="0" marT="57150" marB="0">
                    <a:lnL w="19050">
                      <a:solidFill>
                        <a:srgbClr val="BC8642"/>
                      </a:solidFill>
                      <a:prstDash val="solid"/>
                    </a:lnL>
                    <a:lnR w="38100">
                      <a:solidFill>
                        <a:srgbClr val="BC8642"/>
                      </a:solidFill>
                      <a:prstDash val="solid"/>
                    </a:lnR>
                    <a:lnT w="38100">
                      <a:solidFill>
                        <a:srgbClr val="BC8642"/>
                      </a:solidFill>
                      <a:prstDash val="solid"/>
                    </a:lnT>
                    <a:lnB w="19050">
                      <a:solidFill>
                        <a:srgbClr val="BC8642"/>
                      </a:solidFill>
                      <a:prstDash val="solid"/>
                    </a:lnB>
                    <a:solidFill>
                      <a:srgbClr val="FEF2CC"/>
                    </a:solidFill>
                  </a:tcPr>
                </a:tc>
                <a:extLst>
                  <a:ext uri="{0D108BD9-81ED-4DB2-BD59-A6C34878D82A}">
                    <a16:rowId xmlns:a16="http://schemas.microsoft.com/office/drawing/2014/main" val="10001"/>
                  </a:ext>
                </a:extLst>
              </a:tr>
              <a:tr h="640080">
                <a:tc>
                  <a:txBody>
                    <a:bodyPr/>
                    <a:lstStyle/>
                    <a:p>
                      <a:pPr marL="91440" marR="273050">
                        <a:lnSpc>
                          <a:spcPts val="2090"/>
                        </a:lnSpc>
                        <a:spcBef>
                          <a:spcPts val="490"/>
                        </a:spcBef>
                      </a:pPr>
                      <a:r>
                        <a:rPr sz="1800" b="1" spc="-5" dirty="0">
                          <a:latin typeface="Arial"/>
                          <a:cs typeface="Arial"/>
                        </a:rPr>
                        <a:t>Sides</a:t>
                      </a:r>
                      <a:r>
                        <a:rPr sz="1800" b="1" dirty="0">
                          <a:latin typeface="Arial"/>
                          <a:cs typeface="Arial"/>
                        </a:rPr>
                        <a:t>t</a:t>
                      </a:r>
                      <a:r>
                        <a:rPr sz="1800" b="1" spc="-5" dirty="0">
                          <a:latin typeface="Arial"/>
                          <a:cs typeface="Arial"/>
                        </a:rPr>
                        <a:t>ream  Sensors</a:t>
                      </a:r>
                      <a:endParaRPr sz="1800">
                        <a:latin typeface="Arial"/>
                        <a:cs typeface="Arial"/>
                      </a:endParaRPr>
                    </a:p>
                  </a:txBody>
                  <a:tcPr marL="0" marR="0" marT="62230" marB="0">
                    <a:lnL w="38100">
                      <a:solidFill>
                        <a:srgbClr val="BC8642"/>
                      </a:solidFill>
                      <a:prstDash val="solid"/>
                    </a:lnL>
                    <a:lnR w="19050">
                      <a:solidFill>
                        <a:srgbClr val="BC8642"/>
                      </a:solidFill>
                      <a:prstDash val="solid"/>
                    </a:lnR>
                    <a:lnT w="19050">
                      <a:solidFill>
                        <a:srgbClr val="BC8642"/>
                      </a:solidFill>
                      <a:prstDash val="solid"/>
                    </a:lnT>
                    <a:lnB w="38100">
                      <a:solidFill>
                        <a:srgbClr val="BC8642"/>
                      </a:solidFill>
                      <a:prstDash val="solid"/>
                    </a:lnB>
                  </a:tcPr>
                </a:tc>
                <a:tc>
                  <a:txBody>
                    <a:bodyPr/>
                    <a:lstStyle/>
                    <a:p>
                      <a:pPr marL="90805" marR="278130">
                        <a:lnSpc>
                          <a:spcPts val="1900"/>
                        </a:lnSpc>
                        <a:spcBef>
                          <a:spcPts val="450"/>
                        </a:spcBef>
                      </a:pPr>
                      <a:r>
                        <a:rPr sz="1600" dirty="0">
                          <a:latin typeface="Arial MT"/>
                          <a:cs typeface="Arial MT"/>
                        </a:rPr>
                        <a:t>A</a:t>
                      </a:r>
                      <a:r>
                        <a:rPr sz="1600" spc="-5" dirty="0">
                          <a:latin typeface="Arial MT"/>
                          <a:cs typeface="Arial MT"/>
                        </a:rPr>
                        <a:t> sample</a:t>
                      </a:r>
                      <a:r>
                        <a:rPr sz="1600" dirty="0">
                          <a:latin typeface="Arial MT"/>
                          <a:cs typeface="Arial MT"/>
                        </a:rPr>
                        <a:t> </a:t>
                      </a:r>
                      <a:r>
                        <a:rPr sz="1600" spc="-5" dirty="0">
                          <a:latin typeface="Arial MT"/>
                          <a:cs typeface="Arial MT"/>
                        </a:rPr>
                        <a:t>tube</a:t>
                      </a:r>
                      <a:r>
                        <a:rPr sz="1600" dirty="0">
                          <a:latin typeface="Arial MT"/>
                          <a:cs typeface="Arial MT"/>
                        </a:rPr>
                        <a:t> </a:t>
                      </a:r>
                      <a:r>
                        <a:rPr sz="1600" spc="-5" dirty="0">
                          <a:latin typeface="Arial MT"/>
                          <a:cs typeface="Arial MT"/>
                        </a:rPr>
                        <a:t>and an</a:t>
                      </a:r>
                      <a:r>
                        <a:rPr sz="1600" dirty="0">
                          <a:latin typeface="Arial MT"/>
                          <a:cs typeface="Arial MT"/>
                        </a:rPr>
                        <a:t> </a:t>
                      </a:r>
                      <a:r>
                        <a:rPr sz="1600" spc="-5" dirty="0">
                          <a:latin typeface="Arial MT"/>
                          <a:cs typeface="Arial MT"/>
                        </a:rPr>
                        <a:t>adapter</a:t>
                      </a:r>
                      <a:r>
                        <a:rPr sz="1600" spc="10" dirty="0">
                          <a:latin typeface="Arial MT"/>
                          <a:cs typeface="Arial MT"/>
                        </a:rPr>
                        <a:t> </a:t>
                      </a:r>
                      <a:r>
                        <a:rPr sz="1600" spc="-5" dirty="0">
                          <a:latin typeface="Arial MT"/>
                          <a:cs typeface="Arial MT"/>
                        </a:rPr>
                        <a:t>are used</a:t>
                      </a:r>
                      <a:r>
                        <a:rPr sz="1600" dirty="0">
                          <a:latin typeface="Arial MT"/>
                          <a:cs typeface="Arial MT"/>
                        </a:rPr>
                        <a:t> to </a:t>
                      </a:r>
                      <a:r>
                        <a:rPr sz="1600" spc="5" dirty="0">
                          <a:latin typeface="Arial MT"/>
                          <a:cs typeface="Arial MT"/>
                        </a:rPr>
                        <a:t> </a:t>
                      </a:r>
                      <a:r>
                        <a:rPr sz="1600" spc="-5" dirty="0">
                          <a:latin typeface="Arial MT"/>
                          <a:cs typeface="Arial MT"/>
                        </a:rPr>
                        <a:t>aspirate</a:t>
                      </a:r>
                      <a:r>
                        <a:rPr sz="1600" spc="-10" dirty="0">
                          <a:latin typeface="Arial MT"/>
                          <a:cs typeface="Arial MT"/>
                        </a:rPr>
                        <a:t> </a:t>
                      </a:r>
                      <a:r>
                        <a:rPr sz="1600" dirty="0">
                          <a:latin typeface="Arial MT"/>
                          <a:cs typeface="Arial MT"/>
                        </a:rPr>
                        <a:t>the</a:t>
                      </a:r>
                      <a:r>
                        <a:rPr sz="1600" spc="-5" dirty="0">
                          <a:latin typeface="Arial MT"/>
                          <a:cs typeface="Arial MT"/>
                        </a:rPr>
                        <a:t> gases</a:t>
                      </a:r>
                      <a:r>
                        <a:rPr sz="1600" dirty="0">
                          <a:latin typeface="Arial MT"/>
                          <a:cs typeface="Arial MT"/>
                        </a:rPr>
                        <a:t> from the</a:t>
                      </a:r>
                      <a:r>
                        <a:rPr sz="1600" spc="-5" dirty="0">
                          <a:latin typeface="Arial MT"/>
                          <a:cs typeface="Arial MT"/>
                        </a:rPr>
                        <a:t> respiratory</a:t>
                      </a:r>
                      <a:r>
                        <a:rPr sz="1600" dirty="0">
                          <a:latin typeface="Arial MT"/>
                          <a:cs typeface="Arial MT"/>
                        </a:rPr>
                        <a:t> system.</a:t>
                      </a:r>
                      <a:endParaRPr sz="1600">
                        <a:latin typeface="Arial MT"/>
                        <a:cs typeface="Arial MT"/>
                      </a:endParaRPr>
                    </a:p>
                  </a:txBody>
                  <a:tcPr marL="0" marR="0" marT="57150" marB="0">
                    <a:lnL w="19050">
                      <a:solidFill>
                        <a:srgbClr val="BC8642"/>
                      </a:solidFill>
                      <a:prstDash val="solid"/>
                    </a:lnL>
                    <a:lnR w="38100">
                      <a:solidFill>
                        <a:srgbClr val="BC8642"/>
                      </a:solidFill>
                      <a:prstDash val="solid"/>
                    </a:lnR>
                    <a:lnT w="19050">
                      <a:solidFill>
                        <a:srgbClr val="BC8642"/>
                      </a:solidFill>
                      <a:prstDash val="solid"/>
                    </a:lnT>
                    <a:lnB w="38100">
                      <a:solidFill>
                        <a:srgbClr val="BC8642"/>
                      </a:solidFill>
                      <a:prstDash val="solid"/>
                    </a:lnB>
                  </a:tcPr>
                </a:tc>
                <a:extLst>
                  <a:ext uri="{0D108BD9-81ED-4DB2-BD59-A6C34878D82A}">
                    <a16:rowId xmlns:a16="http://schemas.microsoft.com/office/drawing/2014/main" val="10002"/>
                  </a:ext>
                </a:extLst>
              </a:tr>
            </a:tbl>
          </a:graphicData>
        </a:graphic>
      </p:graphicFrame>
      <p:sp>
        <p:nvSpPr>
          <p:cNvPr id="18" name="object 18"/>
          <p:cNvSpPr/>
          <p:nvPr/>
        </p:nvSpPr>
        <p:spPr>
          <a:xfrm>
            <a:off x="5635470" y="3624703"/>
            <a:ext cx="0" cy="777240"/>
          </a:xfrm>
          <a:custGeom>
            <a:avLst/>
            <a:gdLst/>
            <a:ahLst/>
            <a:cxnLst/>
            <a:rect l="l" t="t" r="r" b="b"/>
            <a:pathLst>
              <a:path h="777239">
                <a:moveTo>
                  <a:pt x="1" y="777240"/>
                </a:moveTo>
                <a:lnTo>
                  <a:pt x="0" y="0"/>
                </a:lnTo>
              </a:path>
            </a:pathLst>
          </a:custGeom>
          <a:ln w="101600">
            <a:solidFill>
              <a:srgbClr val="CD9147"/>
            </a:solidFill>
          </a:ln>
        </p:spPr>
        <p:txBody>
          <a:bodyPr wrap="square" lIns="0" tIns="0" rIns="0" bIns="0" rtlCol="0"/>
          <a:lstStyle/>
          <a:p>
            <a:endParaRPr/>
          </a:p>
        </p:txBody>
      </p:sp>
      <p:sp>
        <p:nvSpPr>
          <p:cNvPr id="19" name="object 19"/>
          <p:cNvSpPr/>
          <p:nvPr/>
        </p:nvSpPr>
        <p:spPr>
          <a:xfrm>
            <a:off x="5635470" y="2285796"/>
            <a:ext cx="0" cy="777240"/>
          </a:xfrm>
          <a:custGeom>
            <a:avLst/>
            <a:gdLst/>
            <a:ahLst/>
            <a:cxnLst/>
            <a:rect l="l" t="t" r="r" b="b"/>
            <a:pathLst>
              <a:path h="777239">
                <a:moveTo>
                  <a:pt x="1" y="777240"/>
                </a:moveTo>
                <a:lnTo>
                  <a:pt x="0" y="0"/>
                </a:lnTo>
              </a:path>
            </a:pathLst>
          </a:custGeom>
          <a:ln w="101600">
            <a:solidFill>
              <a:srgbClr val="CD9147"/>
            </a:solidFill>
          </a:ln>
        </p:spPr>
        <p:txBody>
          <a:bodyPr wrap="square" lIns="0" tIns="0" rIns="0" bIns="0" rtlCol="0"/>
          <a:lstStyle/>
          <a:p>
            <a:endParaRPr/>
          </a:p>
        </p:txBody>
      </p:sp>
      <p:sp>
        <p:nvSpPr>
          <p:cNvPr id="20" name="object 20"/>
          <p:cNvSpPr/>
          <p:nvPr/>
        </p:nvSpPr>
        <p:spPr>
          <a:xfrm>
            <a:off x="543981" y="2926079"/>
            <a:ext cx="0" cy="502920"/>
          </a:xfrm>
          <a:custGeom>
            <a:avLst/>
            <a:gdLst/>
            <a:ahLst/>
            <a:cxnLst/>
            <a:rect l="l" t="t" r="r" b="b"/>
            <a:pathLst>
              <a:path h="502920">
                <a:moveTo>
                  <a:pt x="1" y="502920"/>
                </a:moveTo>
                <a:lnTo>
                  <a:pt x="0" y="0"/>
                </a:lnTo>
              </a:path>
            </a:pathLst>
          </a:custGeom>
          <a:ln w="101600">
            <a:solidFill>
              <a:srgbClr val="CD9147"/>
            </a:solidFill>
          </a:ln>
        </p:spPr>
        <p:txBody>
          <a:bodyPr wrap="square" lIns="0" tIns="0" rIns="0" bIns="0" rtlCol="0"/>
          <a:lstStyle/>
          <a:p>
            <a:endParaRPr/>
          </a:p>
        </p:txBody>
      </p:sp>
      <p:sp>
        <p:nvSpPr>
          <p:cNvPr id="21" name="object 21"/>
          <p:cNvSpPr/>
          <p:nvPr/>
        </p:nvSpPr>
        <p:spPr>
          <a:xfrm>
            <a:off x="543981" y="5050239"/>
            <a:ext cx="0" cy="777240"/>
          </a:xfrm>
          <a:custGeom>
            <a:avLst/>
            <a:gdLst/>
            <a:ahLst/>
            <a:cxnLst/>
            <a:rect l="l" t="t" r="r" b="b"/>
            <a:pathLst>
              <a:path h="777239">
                <a:moveTo>
                  <a:pt x="1" y="777240"/>
                </a:moveTo>
                <a:lnTo>
                  <a:pt x="0" y="0"/>
                </a:lnTo>
              </a:path>
            </a:pathLst>
          </a:custGeom>
          <a:ln w="101600">
            <a:solidFill>
              <a:srgbClr val="CD9147"/>
            </a:solidFill>
          </a:ln>
        </p:spPr>
        <p:txBody>
          <a:bodyPr wrap="square" lIns="0" tIns="0" rIns="0" bIns="0" rtlCol="0"/>
          <a:lstStyle/>
          <a:p>
            <a:endParaRPr/>
          </a:p>
        </p:txBody>
      </p:sp>
      <p:sp>
        <p:nvSpPr>
          <p:cNvPr id="22" name="object 22"/>
          <p:cNvSpPr/>
          <p:nvPr/>
        </p:nvSpPr>
        <p:spPr>
          <a:xfrm>
            <a:off x="543981" y="4356223"/>
            <a:ext cx="0" cy="502920"/>
          </a:xfrm>
          <a:custGeom>
            <a:avLst/>
            <a:gdLst/>
            <a:ahLst/>
            <a:cxnLst/>
            <a:rect l="l" t="t" r="r" b="b"/>
            <a:pathLst>
              <a:path h="502920">
                <a:moveTo>
                  <a:pt x="1" y="502920"/>
                </a:moveTo>
                <a:lnTo>
                  <a:pt x="0" y="0"/>
                </a:lnTo>
              </a:path>
            </a:pathLst>
          </a:custGeom>
          <a:ln w="101600">
            <a:solidFill>
              <a:srgbClr val="CD9147"/>
            </a:solidFill>
          </a:ln>
        </p:spPr>
        <p:txBody>
          <a:bodyPr wrap="square" lIns="0" tIns="0" rIns="0" bIns="0" rtlCol="0"/>
          <a:lstStyle/>
          <a:p>
            <a:endParaRPr/>
          </a:p>
        </p:txBody>
      </p:sp>
      <p:sp>
        <p:nvSpPr>
          <p:cNvPr id="23" name="object 23"/>
          <p:cNvSpPr/>
          <p:nvPr/>
        </p:nvSpPr>
        <p:spPr>
          <a:xfrm>
            <a:off x="543981" y="3676110"/>
            <a:ext cx="0" cy="502920"/>
          </a:xfrm>
          <a:custGeom>
            <a:avLst/>
            <a:gdLst/>
            <a:ahLst/>
            <a:cxnLst/>
            <a:rect l="l" t="t" r="r" b="b"/>
            <a:pathLst>
              <a:path h="502920">
                <a:moveTo>
                  <a:pt x="1" y="502920"/>
                </a:moveTo>
                <a:lnTo>
                  <a:pt x="0" y="0"/>
                </a:lnTo>
              </a:path>
            </a:pathLst>
          </a:custGeom>
          <a:ln w="101600">
            <a:solidFill>
              <a:srgbClr val="CD9147"/>
            </a:solidFill>
          </a:ln>
        </p:spPr>
        <p:txBody>
          <a:bodyPr wrap="square" lIns="0" tIns="0" rIns="0" bIns="0" rtlCol="0"/>
          <a:lstStyle/>
          <a:p>
            <a:endParaRPr/>
          </a:p>
        </p:txBody>
      </p:sp>
      <p:sp>
        <p:nvSpPr>
          <p:cNvPr id="24" name="object 24"/>
          <p:cNvSpPr txBox="1"/>
          <p:nvPr/>
        </p:nvSpPr>
        <p:spPr>
          <a:xfrm>
            <a:off x="1020070" y="6191956"/>
            <a:ext cx="2362200" cy="252729"/>
          </a:xfrm>
          <a:prstGeom prst="rect">
            <a:avLst/>
          </a:prstGeom>
        </p:spPr>
        <p:txBody>
          <a:bodyPr vert="horz" wrap="square" lIns="0" tIns="0" rIns="0" bIns="0" rtlCol="0">
            <a:spAutoFit/>
          </a:bodyPr>
          <a:lstStyle/>
          <a:p>
            <a:pPr marL="12700">
              <a:lnSpc>
                <a:spcPts val="1870"/>
              </a:lnSpc>
            </a:pPr>
            <a:r>
              <a:rPr sz="1600" b="1" spc="-5" dirty="0">
                <a:latin typeface="Arial"/>
                <a:cs typeface="Arial"/>
              </a:rPr>
              <a:t>Level</a:t>
            </a:r>
            <a:r>
              <a:rPr sz="1600" b="1" spc="-10" dirty="0">
                <a:latin typeface="Arial"/>
                <a:cs typeface="Arial"/>
              </a:rPr>
              <a:t> </a:t>
            </a:r>
            <a:r>
              <a:rPr sz="1600" b="1" spc="-5" dirty="0">
                <a:latin typeface="Arial"/>
                <a:cs typeface="Arial"/>
              </a:rPr>
              <a:t>of</a:t>
            </a:r>
            <a:r>
              <a:rPr sz="1600" b="1" spc="-10" dirty="0">
                <a:latin typeface="Arial"/>
                <a:cs typeface="Arial"/>
              </a:rPr>
              <a:t> </a:t>
            </a:r>
            <a:r>
              <a:rPr sz="1600" b="1" spc="-5" dirty="0">
                <a:latin typeface="Arial"/>
                <a:cs typeface="Arial"/>
              </a:rPr>
              <a:t>Evidence:</a:t>
            </a:r>
            <a:r>
              <a:rPr sz="1600" b="1" spc="-10" dirty="0">
                <a:latin typeface="Arial"/>
                <a:cs typeface="Arial"/>
              </a:rPr>
              <a:t> </a:t>
            </a:r>
            <a:r>
              <a:rPr sz="1600" spc="-10" dirty="0">
                <a:latin typeface="Arial MT"/>
                <a:cs typeface="Arial MT"/>
              </a:rPr>
              <a:t>B-NR</a:t>
            </a:r>
            <a:endParaRPr sz="1600">
              <a:latin typeface="Arial MT"/>
              <a:cs typeface="Arial MT"/>
            </a:endParaRPr>
          </a:p>
        </p:txBody>
      </p:sp>
      <p:sp>
        <p:nvSpPr>
          <p:cNvPr id="25" name="object 25"/>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26" name="object 26"/>
          <p:cNvSpPr txBox="1"/>
          <p:nvPr/>
        </p:nvSpPr>
        <p:spPr>
          <a:xfrm>
            <a:off x="11640932" y="6567128"/>
            <a:ext cx="193675" cy="196215"/>
          </a:xfrm>
          <a:prstGeom prst="rect">
            <a:avLst/>
          </a:prstGeom>
        </p:spPr>
        <p:txBody>
          <a:bodyPr vert="horz" wrap="square" lIns="0" tIns="0" rIns="0" bIns="0" rtlCol="0">
            <a:spAutoFit/>
          </a:bodyPr>
          <a:lstStyle/>
          <a:p>
            <a:pPr marL="12700">
              <a:lnSpc>
                <a:spcPts val="1425"/>
              </a:lnSpc>
            </a:pPr>
            <a:r>
              <a:rPr sz="1200" spc="-5" dirty="0">
                <a:latin typeface="Arial MT"/>
                <a:cs typeface="Arial MT"/>
              </a:rPr>
              <a:t>24</a:t>
            </a:r>
            <a:endParaRPr sz="1200">
              <a:latin typeface="Arial MT"/>
              <a:cs typeface="Arial MT"/>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307847" y="252984"/>
            <a:ext cx="1176528" cy="661416"/>
          </a:xfrm>
          <a:prstGeom prst="rect">
            <a:avLst/>
          </a:prstGeom>
        </p:spPr>
      </p:pic>
      <p:sp>
        <p:nvSpPr>
          <p:cNvPr id="3" name="object 3"/>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spc="-5" dirty="0">
                <a:solidFill>
                  <a:srgbClr val="000000"/>
                </a:solidFill>
              </a:rPr>
              <a:t>ELECTRONIC</a:t>
            </a:r>
            <a:r>
              <a:rPr sz="3600" spc="-45" dirty="0">
                <a:solidFill>
                  <a:srgbClr val="000000"/>
                </a:solidFill>
              </a:rPr>
              <a:t> </a:t>
            </a:r>
            <a:r>
              <a:rPr sz="3600" spc="-5" dirty="0">
                <a:solidFill>
                  <a:srgbClr val="BC8642"/>
                </a:solidFill>
              </a:rPr>
              <a:t>MONITORING</a:t>
            </a:r>
            <a:endParaRPr sz="3600"/>
          </a:p>
        </p:txBody>
      </p:sp>
      <p:sp>
        <p:nvSpPr>
          <p:cNvPr id="4" name="object 4"/>
          <p:cNvSpPr txBox="1"/>
          <p:nvPr/>
        </p:nvSpPr>
        <p:spPr>
          <a:xfrm>
            <a:off x="368283" y="4230116"/>
            <a:ext cx="2108200"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Cardiac</a:t>
            </a:r>
            <a:r>
              <a:rPr sz="1800" b="1" spc="-70" dirty="0">
                <a:latin typeface="Arial"/>
                <a:cs typeface="Arial"/>
              </a:rPr>
              <a:t> </a:t>
            </a:r>
            <a:r>
              <a:rPr sz="1800" b="1" dirty="0">
                <a:latin typeface="Arial"/>
                <a:cs typeface="Arial"/>
              </a:rPr>
              <a:t>Monitoring</a:t>
            </a:r>
            <a:endParaRPr sz="1800">
              <a:latin typeface="Arial"/>
              <a:cs typeface="Arial"/>
            </a:endParaRPr>
          </a:p>
        </p:txBody>
      </p:sp>
      <p:sp>
        <p:nvSpPr>
          <p:cNvPr id="5" name="object 5"/>
          <p:cNvSpPr txBox="1"/>
          <p:nvPr/>
        </p:nvSpPr>
        <p:spPr>
          <a:xfrm>
            <a:off x="596884" y="4504435"/>
            <a:ext cx="2235835" cy="763270"/>
          </a:xfrm>
          <a:prstGeom prst="rect">
            <a:avLst/>
          </a:prstGeom>
        </p:spPr>
        <p:txBody>
          <a:bodyPr vert="horz" wrap="square" lIns="0" tIns="107315" rIns="0" bIns="0" rtlCol="0">
            <a:spAutoFit/>
          </a:bodyPr>
          <a:lstStyle/>
          <a:p>
            <a:pPr marL="12700">
              <a:lnSpc>
                <a:spcPct val="100000"/>
              </a:lnSpc>
              <a:spcBef>
                <a:spcPts val="845"/>
              </a:spcBef>
            </a:pPr>
            <a:r>
              <a:rPr sz="1800" spc="-5" dirty="0">
                <a:latin typeface="Arial MT"/>
                <a:cs typeface="Arial MT"/>
              </a:rPr>
              <a:t>Pulse</a:t>
            </a:r>
            <a:r>
              <a:rPr sz="1800" spc="-40" dirty="0">
                <a:latin typeface="Arial MT"/>
                <a:cs typeface="Arial MT"/>
              </a:rPr>
              <a:t> </a:t>
            </a:r>
            <a:r>
              <a:rPr sz="1800" spc="-5" dirty="0">
                <a:latin typeface="Arial MT"/>
                <a:cs typeface="Arial MT"/>
              </a:rPr>
              <a:t>rate</a:t>
            </a:r>
            <a:endParaRPr sz="1800">
              <a:latin typeface="Arial MT"/>
              <a:cs typeface="Arial MT"/>
            </a:endParaRPr>
          </a:p>
          <a:p>
            <a:pPr marL="12700">
              <a:lnSpc>
                <a:spcPct val="100000"/>
              </a:lnSpc>
              <a:spcBef>
                <a:spcPts val="740"/>
              </a:spcBef>
            </a:pPr>
            <a:r>
              <a:rPr sz="1800" spc="-5" dirty="0">
                <a:latin typeface="Arial MT"/>
                <a:cs typeface="Arial MT"/>
              </a:rPr>
              <a:t>Rhythm</a:t>
            </a:r>
            <a:r>
              <a:rPr sz="1800" spc="-45" dirty="0">
                <a:latin typeface="Arial MT"/>
                <a:cs typeface="Arial MT"/>
              </a:rPr>
              <a:t> </a:t>
            </a:r>
            <a:r>
              <a:rPr sz="1800" spc="-5" dirty="0">
                <a:latin typeface="Arial MT"/>
                <a:cs typeface="Arial MT"/>
              </a:rPr>
              <a:t>abnormalities</a:t>
            </a:r>
            <a:endParaRPr sz="1800">
              <a:latin typeface="Arial MT"/>
              <a:cs typeface="Arial MT"/>
            </a:endParaRPr>
          </a:p>
        </p:txBody>
      </p:sp>
      <p:sp>
        <p:nvSpPr>
          <p:cNvPr id="6" name="object 6"/>
          <p:cNvSpPr txBox="1"/>
          <p:nvPr/>
        </p:nvSpPr>
        <p:spPr>
          <a:xfrm>
            <a:off x="3335232" y="4230116"/>
            <a:ext cx="217233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Integrated</a:t>
            </a:r>
            <a:r>
              <a:rPr sz="1800" b="1" spc="-40" dirty="0">
                <a:latin typeface="Arial"/>
                <a:cs typeface="Arial"/>
              </a:rPr>
              <a:t> </a:t>
            </a:r>
            <a:r>
              <a:rPr sz="1800" b="1" spc="-5" dirty="0">
                <a:latin typeface="Arial"/>
                <a:cs typeface="Arial"/>
              </a:rPr>
              <a:t>Pulse</a:t>
            </a:r>
            <a:r>
              <a:rPr sz="1800" b="1" spc="-40" dirty="0">
                <a:latin typeface="Arial"/>
                <a:cs typeface="Arial"/>
              </a:rPr>
              <a:t> </a:t>
            </a:r>
            <a:r>
              <a:rPr sz="1800" b="1" spc="-5" dirty="0">
                <a:latin typeface="Arial"/>
                <a:cs typeface="Arial"/>
              </a:rPr>
              <a:t>Ox</a:t>
            </a:r>
            <a:endParaRPr sz="1800">
              <a:latin typeface="Arial"/>
              <a:cs typeface="Arial"/>
            </a:endParaRPr>
          </a:p>
        </p:txBody>
      </p:sp>
      <p:sp>
        <p:nvSpPr>
          <p:cNvPr id="7" name="object 7"/>
          <p:cNvSpPr txBox="1"/>
          <p:nvPr/>
        </p:nvSpPr>
        <p:spPr>
          <a:xfrm>
            <a:off x="3563832" y="4598923"/>
            <a:ext cx="207073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SpO2</a:t>
            </a:r>
            <a:r>
              <a:rPr sz="1800" spc="-60" dirty="0">
                <a:latin typeface="Arial MT"/>
                <a:cs typeface="Arial MT"/>
              </a:rPr>
              <a:t> </a:t>
            </a:r>
            <a:r>
              <a:rPr sz="1800" spc="-5" dirty="0">
                <a:latin typeface="Arial MT"/>
                <a:cs typeface="Arial MT"/>
              </a:rPr>
              <a:t>measurement</a:t>
            </a:r>
            <a:endParaRPr sz="1800">
              <a:latin typeface="Arial MT"/>
              <a:cs typeface="Arial MT"/>
            </a:endParaRPr>
          </a:p>
        </p:txBody>
      </p:sp>
      <p:sp>
        <p:nvSpPr>
          <p:cNvPr id="8" name="object 8"/>
          <p:cNvSpPr txBox="1"/>
          <p:nvPr/>
        </p:nvSpPr>
        <p:spPr>
          <a:xfrm>
            <a:off x="6074181" y="4230116"/>
            <a:ext cx="2616200"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Blood</a:t>
            </a:r>
            <a:r>
              <a:rPr sz="1800" b="1" spc="-35" dirty="0">
                <a:latin typeface="Arial"/>
                <a:cs typeface="Arial"/>
              </a:rPr>
              <a:t> </a:t>
            </a:r>
            <a:r>
              <a:rPr sz="1800" b="1" spc="-5" dirty="0">
                <a:latin typeface="Arial"/>
                <a:cs typeface="Arial"/>
              </a:rPr>
              <a:t>Pressure</a:t>
            </a:r>
            <a:r>
              <a:rPr sz="1800" b="1" spc="-40" dirty="0">
                <a:latin typeface="Arial"/>
                <a:cs typeface="Arial"/>
              </a:rPr>
              <a:t> </a:t>
            </a:r>
            <a:r>
              <a:rPr sz="1800" b="1" dirty="0">
                <a:latin typeface="Arial"/>
                <a:cs typeface="Arial"/>
              </a:rPr>
              <a:t>Monitor</a:t>
            </a:r>
            <a:endParaRPr sz="1800">
              <a:latin typeface="Arial"/>
              <a:cs typeface="Arial"/>
            </a:endParaRPr>
          </a:p>
        </p:txBody>
      </p:sp>
      <p:sp>
        <p:nvSpPr>
          <p:cNvPr id="9" name="object 9"/>
          <p:cNvSpPr txBox="1"/>
          <p:nvPr/>
        </p:nvSpPr>
        <p:spPr>
          <a:xfrm>
            <a:off x="6302781" y="4598923"/>
            <a:ext cx="1562735" cy="568325"/>
          </a:xfrm>
          <a:prstGeom prst="rect">
            <a:avLst/>
          </a:prstGeom>
        </p:spPr>
        <p:txBody>
          <a:bodyPr vert="horz" wrap="square" lIns="0" tIns="26670" rIns="0" bIns="0" rtlCol="0">
            <a:spAutoFit/>
          </a:bodyPr>
          <a:lstStyle/>
          <a:p>
            <a:pPr marL="12700" marR="5080">
              <a:lnSpc>
                <a:spcPts val="2110"/>
              </a:lnSpc>
              <a:spcBef>
                <a:spcPts val="210"/>
              </a:spcBef>
            </a:pPr>
            <a:r>
              <a:rPr sz="1800" spc="-5" dirty="0">
                <a:latin typeface="Arial MT"/>
                <a:cs typeface="Arial MT"/>
              </a:rPr>
              <a:t>Automated </a:t>
            </a:r>
            <a:r>
              <a:rPr sz="1800" dirty="0">
                <a:latin typeface="Arial MT"/>
                <a:cs typeface="Arial MT"/>
              </a:rPr>
              <a:t> r</a:t>
            </a:r>
            <a:r>
              <a:rPr sz="1800" spc="-5" dirty="0">
                <a:latin typeface="Arial MT"/>
                <a:cs typeface="Arial MT"/>
              </a:rPr>
              <a:t>ea</a:t>
            </a:r>
            <a:r>
              <a:rPr sz="1800" dirty="0">
                <a:latin typeface="Arial MT"/>
                <a:cs typeface="Arial MT"/>
              </a:rPr>
              <a:t>ss</a:t>
            </a:r>
            <a:r>
              <a:rPr sz="1800" spc="-5" dirty="0">
                <a:latin typeface="Arial MT"/>
                <a:cs typeface="Arial MT"/>
              </a:rPr>
              <a:t>e</a:t>
            </a:r>
            <a:r>
              <a:rPr sz="1800" dirty="0">
                <a:latin typeface="Arial MT"/>
                <a:cs typeface="Arial MT"/>
              </a:rPr>
              <a:t>ssm</a:t>
            </a:r>
            <a:r>
              <a:rPr sz="1800" spc="-5" dirty="0">
                <a:latin typeface="Arial MT"/>
                <a:cs typeface="Arial MT"/>
              </a:rPr>
              <a:t>ent</a:t>
            </a:r>
            <a:r>
              <a:rPr sz="1800" dirty="0">
                <a:latin typeface="Arial MT"/>
                <a:cs typeface="Arial MT"/>
              </a:rPr>
              <a:t>s</a:t>
            </a:r>
            <a:endParaRPr sz="1800">
              <a:latin typeface="Arial MT"/>
              <a:cs typeface="Arial MT"/>
            </a:endParaRPr>
          </a:p>
        </p:txBody>
      </p:sp>
      <p:sp>
        <p:nvSpPr>
          <p:cNvPr id="10" name="object 10"/>
          <p:cNvSpPr txBox="1"/>
          <p:nvPr/>
        </p:nvSpPr>
        <p:spPr>
          <a:xfrm>
            <a:off x="9185060" y="4230116"/>
            <a:ext cx="1981835" cy="506095"/>
          </a:xfrm>
          <a:prstGeom prst="rect">
            <a:avLst/>
          </a:prstGeom>
        </p:spPr>
        <p:txBody>
          <a:bodyPr vert="horz" wrap="square" lIns="0" tIns="12700" rIns="0" bIns="0" rtlCol="0">
            <a:spAutoFit/>
          </a:bodyPr>
          <a:lstStyle/>
          <a:p>
            <a:pPr marL="12700">
              <a:lnSpc>
                <a:spcPts val="2130"/>
              </a:lnSpc>
              <a:spcBef>
                <a:spcPts val="100"/>
              </a:spcBef>
            </a:pPr>
            <a:r>
              <a:rPr sz="1800" b="1" spc="-5" dirty="0">
                <a:latin typeface="Arial"/>
                <a:cs typeface="Arial"/>
              </a:rPr>
              <a:t>Other</a:t>
            </a:r>
            <a:r>
              <a:rPr sz="1800" b="1" spc="-50" dirty="0">
                <a:latin typeface="Arial"/>
                <a:cs typeface="Arial"/>
              </a:rPr>
              <a:t> </a:t>
            </a:r>
            <a:r>
              <a:rPr sz="1800" b="1" spc="-5" dirty="0">
                <a:latin typeface="Arial"/>
                <a:cs typeface="Arial"/>
              </a:rPr>
              <a:t>Capabilities</a:t>
            </a:r>
            <a:endParaRPr sz="1800">
              <a:latin typeface="Arial"/>
              <a:cs typeface="Arial"/>
            </a:endParaRPr>
          </a:p>
          <a:p>
            <a:pPr marL="12700">
              <a:lnSpc>
                <a:spcPts val="1650"/>
              </a:lnSpc>
            </a:pPr>
            <a:r>
              <a:rPr sz="1400" spc="-5" dirty="0">
                <a:latin typeface="Arial MT"/>
                <a:cs typeface="Arial MT"/>
              </a:rPr>
              <a:t>(vary</a:t>
            </a:r>
            <a:r>
              <a:rPr sz="1400" spc="-30" dirty="0">
                <a:latin typeface="Arial MT"/>
                <a:cs typeface="Arial MT"/>
              </a:rPr>
              <a:t> </a:t>
            </a:r>
            <a:r>
              <a:rPr sz="1400" spc="-5" dirty="0">
                <a:latin typeface="Arial MT"/>
                <a:cs typeface="Arial MT"/>
              </a:rPr>
              <a:t>by</a:t>
            </a:r>
            <a:r>
              <a:rPr sz="1400" spc="-30" dirty="0">
                <a:latin typeface="Arial MT"/>
                <a:cs typeface="Arial MT"/>
              </a:rPr>
              <a:t> </a:t>
            </a:r>
            <a:r>
              <a:rPr sz="1400" spc="-5" dirty="0">
                <a:latin typeface="Arial MT"/>
                <a:cs typeface="Arial MT"/>
              </a:rPr>
              <a:t>model)</a:t>
            </a:r>
            <a:endParaRPr sz="1400">
              <a:latin typeface="Arial MT"/>
              <a:cs typeface="Arial MT"/>
            </a:endParaRPr>
          </a:p>
        </p:txBody>
      </p:sp>
      <p:sp>
        <p:nvSpPr>
          <p:cNvPr id="11" name="object 11"/>
          <p:cNvSpPr txBox="1"/>
          <p:nvPr/>
        </p:nvSpPr>
        <p:spPr>
          <a:xfrm>
            <a:off x="9413660" y="4656836"/>
            <a:ext cx="1461135" cy="891540"/>
          </a:xfrm>
          <a:prstGeom prst="rect">
            <a:avLst/>
          </a:prstGeom>
        </p:spPr>
        <p:txBody>
          <a:bodyPr vert="horz" wrap="square" lIns="0" tIns="12700" rIns="0" bIns="0" rtlCol="0">
            <a:spAutoFit/>
          </a:bodyPr>
          <a:lstStyle/>
          <a:p>
            <a:pPr marL="12700" marR="5080">
              <a:lnSpc>
                <a:spcPct val="157800"/>
              </a:lnSpc>
              <a:spcBef>
                <a:spcPts val="100"/>
              </a:spcBef>
            </a:pPr>
            <a:r>
              <a:rPr sz="1800" spc="-5" dirty="0">
                <a:latin typeface="Arial MT"/>
                <a:cs typeface="Arial MT"/>
              </a:rPr>
              <a:t>Temperature </a:t>
            </a:r>
            <a:r>
              <a:rPr sz="1800" dirty="0">
                <a:latin typeface="Arial MT"/>
                <a:cs typeface="Arial MT"/>
              </a:rPr>
              <a:t> </a:t>
            </a:r>
            <a:r>
              <a:rPr sz="1800" spc="-5" dirty="0">
                <a:latin typeface="Arial MT"/>
                <a:cs typeface="Arial MT"/>
              </a:rPr>
              <a:t>End-tidal</a:t>
            </a:r>
            <a:r>
              <a:rPr sz="1800" spc="-65" dirty="0">
                <a:latin typeface="Arial MT"/>
                <a:cs typeface="Arial MT"/>
              </a:rPr>
              <a:t> </a:t>
            </a:r>
            <a:r>
              <a:rPr sz="1800" spc="-5" dirty="0">
                <a:latin typeface="Arial MT"/>
                <a:cs typeface="Arial MT"/>
              </a:rPr>
              <a:t>CO2</a:t>
            </a:r>
            <a:endParaRPr sz="1800">
              <a:latin typeface="Arial MT"/>
              <a:cs typeface="Arial MT"/>
            </a:endParaRPr>
          </a:p>
        </p:txBody>
      </p:sp>
      <p:grpSp>
        <p:nvGrpSpPr>
          <p:cNvPr id="12" name="object 12"/>
          <p:cNvGrpSpPr/>
          <p:nvPr/>
        </p:nvGrpSpPr>
        <p:grpSpPr>
          <a:xfrm>
            <a:off x="0" y="859536"/>
            <a:ext cx="11750040" cy="3636645"/>
            <a:chOff x="0" y="859536"/>
            <a:chExt cx="11750040" cy="3636645"/>
          </a:xfrm>
        </p:grpSpPr>
        <p:pic>
          <p:nvPicPr>
            <p:cNvPr id="13" name="object 13"/>
            <p:cNvPicPr/>
            <p:nvPr/>
          </p:nvPicPr>
          <p:blipFill>
            <a:blip r:embed="rId4" cstate="print"/>
            <a:stretch>
              <a:fillRect/>
            </a:stretch>
          </p:blipFill>
          <p:spPr>
            <a:xfrm>
              <a:off x="2807207" y="1158240"/>
              <a:ext cx="3334512" cy="3337560"/>
            </a:xfrm>
            <a:prstGeom prst="rect">
              <a:avLst/>
            </a:prstGeom>
          </p:spPr>
        </p:pic>
        <p:pic>
          <p:nvPicPr>
            <p:cNvPr id="14" name="object 14"/>
            <p:cNvPicPr/>
            <p:nvPr/>
          </p:nvPicPr>
          <p:blipFill>
            <a:blip r:embed="rId5" cstate="print"/>
            <a:stretch>
              <a:fillRect/>
            </a:stretch>
          </p:blipFill>
          <p:spPr>
            <a:xfrm>
              <a:off x="0" y="859536"/>
              <a:ext cx="3291840" cy="3294888"/>
            </a:xfrm>
            <a:prstGeom prst="rect">
              <a:avLst/>
            </a:prstGeom>
          </p:spPr>
        </p:pic>
        <p:pic>
          <p:nvPicPr>
            <p:cNvPr id="15" name="object 15"/>
            <p:cNvPicPr/>
            <p:nvPr/>
          </p:nvPicPr>
          <p:blipFill>
            <a:blip r:embed="rId6" cstate="print"/>
            <a:stretch>
              <a:fillRect/>
            </a:stretch>
          </p:blipFill>
          <p:spPr>
            <a:xfrm>
              <a:off x="9336023" y="1420368"/>
              <a:ext cx="2414016" cy="2810255"/>
            </a:xfrm>
            <a:prstGeom prst="rect">
              <a:avLst/>
            </a:prstGeom>
          </p:spPr>
        </p:pic>
        <p:pic>
          <p:nvPicPr>
            <p:cNvPr id="16" name="object 16"/>
            <p:cNvPicPr/>
            <p:nvPr/>
          </p:nvPicPr>
          <p:blipFill>
            <a:blip r:embed="rId7" cstate="print"/>
            <a:stretch>
              <a:fillRect/>
            </a:stretch>
          </p:blipFill>
          <p:spPr>
            <a:xfrm>
              <a:off x="6025896" y="1459991"/>
              <a:ext cx="3654552" cy="2798063"/>
            </a:xfrm>
            <a:prstGeom prst="rect">
              <a:avLst/>
            </a:prstGeom>
          </p:spPr>
        </p:pic>
      </p:grpSp>
      <p:grpSp>
        <p:nvGrpSpPr>
          <p:cNvPr id="17" name="object 17"/>
          <p:cNvGrpSpPr/>
          <p:nvPr/>
        </p:nvGrpSpPr>
        <p:grpSpPr>
          <a:xfrm>
            <a:off x="4116057" y="5381495"/>
            <a:ext cx="4668520" cy="898525"/>
            <a:chOff x="4116057" y="5381495"/>
            <a:chExt cx="4668520" cy="898525"/>
          </a:xfrm>
        </p:grpSpPr>
        <p:sp>
          <p:nvSpPr>
            <p:cNvPr id="18" name="object 18"/>
            <p:cNvSpPr/>
            <p:nvPr/>
          </p:nvSpPr>
          <p:spPr>
            <a:xfrm>
              <a:off x="4125582" y="5391020"/>
              <a:ext cx="4649470" cy="879475"/>
            </a:xfrm>
            <a:custGeom>
              <a:avLst/>
              <a:gdLst/>
              <a:ahLst/>
              <a:cxnLst/>
              <a:rect l="l" t="t" r="r" b="b"/>
              <a:pathLst>
                <a:path w="4649470" h="879475">
                  <a:moveTo>
                    <a:pt x="4548383" y="0"/>
                  </a:moveTo>
                  <a:lnTo>
                    <a:pt x="100923" y="0"/>
                  </a:lnTo>
                  <a:lnTo>
                    <a:pt x="61638" y="7931"/>
                  </a:lnTo>
                  <a:lnTo>
                    <a:pt x="29559" y="29560"/>
                  </a:lnTo>
                  <a:lnTo>
                    <a:pt x="7930" y="61640"/>
                  </a:lnTo>
                  <a:lnTo>
                    <a:pt x="0" y="100924"/>
                  </a:lnTo>
                  <a:lnTo>
                    <a:pt x="0" y="778136"/>
                  </a:lnTo>
                  <a:lnTo>
                    <a:pt x="7930" y="817420"/>
                  </a:lnTo>
                  <a:lnTo>
                    <a:pt x="29559" y="849500"/>
                  </a:lnTo>
                  <a:lnTo>
                    <a:pt x="61638" y="871129"/>
                  </a:lnTo>
                  <a:lnTo>
                    <a:pt x="100923" y="879060"/>
                  </a:lnTo>
                  <a:lnTo>
                    <a:pt x="4548383" y="879060"/>
                  </a:lnTo>
                  <a:lnTo>
                    <a:pt x="4587667" y="871129"/>
                  </a:lnTo>
                  <a:lnTo>
                    <a:pt x="4619746" y="849500"/>
                  </a:lnTo>
                  <a:lnTo>
                    <a:pt x="4641375" y="817420"/>
                  </a:lnTo>
                  <a:lnTo>
                    <a:pt x="4649306" y="778136"/>
                  </a:lnTo>
                  <a:lnTo>
                    <a:pt x="4649306" y="100924"/>
                  </a:lnTo>
                  <a:lnTo>
                    <a:pt x="4641375" y="61640"/>
                  </a:lnTo>
                  <a:lnTo>
                    <a:pt x="4619746" y="29560"/>
                  </a:lnTo>
                  <a:lnTo>
                    <a:pt x="4587667" y="7931"/>
                  </a:lnTo>
                  <a:lnTo>
                    <a:pt x="4548383" y="0"/>
                  </a:lnTo>
                  <a:close/>
                </a:path>
              </a:pathLst>
            </a:custGeom>
            <a:solidFill>
              <a:srgbClr val="FFF4D2"/>
            </a:solidFill>
          </p:spPr>
          <p:txBody>
            <a:bodyPr wrap="square" lIns="0" tIns="0" rIns="0" bIns="0" rtlCol="0"/>
            <a:lstStyle/>
            <a:p>
              <a:endParaRPr/>
            </a:p>
          </p:txBody>
        </p:sp>
        <p:sp>
          <p:nvSpPr>
            <p:cNvPr id="19" name="object 19"/>
            <p:cNvSpPr/>
            <p:nvPr/>
          </p:nvSpPr>
          <p:spPr>
            <a:xfrm>
              <a:off x="4125582" y="5391020"/>
              <a:ext cx="4649470" cy="879475"/>
            </a:xfrm>
            <a:custGeom>
              <a:avLst/>
              <a:gdLst/>
              <a:ahLst/>
              <a:cxnLst/>
              <a:rect l="l" t="t" r="r" b="b"/>
              <a:pathLst>
                <a:path w="4649470" h="879475">
                  <a:moveTo>
                    <a:pt x="0" y="100923"/>
                  </a:moveTo>
                  <a:lnTo>
                    <a:pt x="7931" y="61639"/>
                  </a:lnTo>
                  <a:lnTo>
                    <a:pt x="29559" y="29559"/>
                  </a:lnTo>
                  <a:lnTo>
                    <a:pt x="61639" y="7931"/>
                  </a:lnTo>
                  <a:lnTo>
                    <a:pt x="100923" y="0"/>
                  </a:lnTo>
                  <a:lnTo>
                    <a:pt x="4548384" y="0"/>
                  </a:lnTo>
                  <a:lnTo>
                    <a:pt x="4587667" y="7931"/>
                  </a:lnTo>
                  <a:lnTo>
                    <a:pt x="4619747" y="29559"/>
                  </a:lnTo>
                  <a:lnTo>
                    <a:pt x="4641376" y="61639"/>
                  </a:lnTo>
                  <a:lnTo>
                    <a:pt x="4649307" y="100923"/>
                  </a:lnTo>
                  <a:lnTo>
                    <a:pt x="4649307" y="778136"/>
                  </a:lnTo>
                  <a:lnTo>
                    <a:pt x="4641376" y="817420"/>
                  </a:lnTo>
                  <a:lnTo>
                    <a:pt x="4619747" y="849500"/>
                  </a:lnTo>
                  <a:lnTo>
                    <a:pt x="4587667" y="871128"/>
                  </a:lnTo>
                  <a:lnTo>
                    <a:pt x="4548384" y="879060"/>
                  </a:lnTo>
                  <a:lnTo>
                    <a:pt x="100923" y="879060"/>
                  </a:lnTo>
                  <a:lnTo>
                    <a:pt x="61639" y="871128"/>
                  </a:lnTo>
                  <a:lnTo>
                    <a:pt x="29559" y="849500"/>
                  </a:lnTo>
                  <a:lnTo>
                    <a:pt x="7931" y="817420"/>
                  </a:lnTo>
                  <a:lnTo>
                    <a:pt x="0" y="778136"/>
                  </a:lnTo>
                  <a:lnTo>
                    <a:pt x="0" y="100923"/>
                  </a:lnTo>
                  <a:close/>
                </a:path>
              </a:pathLst>
            </a:custGeom>
            <a:ln w="19050">
              <a:solidFill>
                <a:srgbClr val="BC8642"/>
              </a:solidFill>
            </a:ln>
          </p:spPr>
          <p:txBody>
            <a:bodyPr wrap="square" lIns="0" tIns="0" rIns="0" bIns="0" rtlCol="0"/>
            <a:lstStyle/>
            <a:p>
              <a:endParaRPr/>
            </a:p>
          </p:txBody>
        </p:sp>
      </p:grpSp>
      <p:sp>
        <p:nvSpPr>
          <p:cNvPr id="20" name="object 20"/>
          <p:cNvSpPr txBox="1"/>
          <p:nvPr/>
        </p:nvSpPr>
        <p:spPr>
          <a:xfrm>
            <a:off x="5031903" y="5557011"/>
            <a:ext cx="3549015" cy="497840"/>
          </a:xfrm>
          <a:prstGeom prst="rect">
            <a:avLst/>
          </a:prstGeom>
        </p:spPr>
        <p:txBody>
          <a:bodyPr vert="horz" wrap="square" lIns="0" tIns="33019" rIns="0" bIns="0" rtlCol="0">
            <a:spAutoFit/>
          </a:bodyPr>
          <a:lstStyle/>
          <a:p>
            <a:pPr marL="12700" marR="5080">
              <a:lnSpc>
                <a:spcPts val="1800"/>
              </a:lnSpc>
              <a:spcBef>
                <a:spcPts val="259"/>
              </a:spcBef>
            </a:pPr>
            <a:r>
              <a:rPr sz="1600" spc="-5" dirty="0">
                <a:latin typeface="Arial MT"/>
                <a:cs typeface="Arial MT"/>
              </a:rPr>
              <a:t>Battery life is</a:t>
            </a:r>
            <a:r>
              <a:rPr sz="1600" dirty="0">
                <a:latin typeface="Arial MT"/>
                <a:cs typeface="Arial MT"/>
              </a:rPr>
              <a:t> </a:t>
            </a:r>
            <a:r>
              <a:rPr sz="1600" spc="-5" dirty="0">
                <a:latin typeface="Arial MT"/>
                <a:cs typeface="Arial MT"/>
              </a:rPr>
              <a:t>limited;</a:t>
            </a:r>
            <a:r>
              <a:rPr sz="1600" dirty="0">
                <a:latin typeface="Arial MT"/>
                <a:cs typeface="Arial MT"/>
              </a:rPr>
              <a:t> </a:t>
            </a:r>
            <a:r>
              <a:rPr sz="1600" spc="-5" dirty="0">
                <a:latin typeface="Arial MT"/>
                <a:cs typeface="Arial MT"/>
              </a:rPr>
              <a:t>keep plugged into </a:t>
            </a:r>
            <a:r>
              <a:rPr sz="1600" spc="-430" dirty="0">
                <a:latin typeface="Arial MT"/>
                <a:cs typeface="Arial MT"/>
              </a:rPr>
              <a:t> </a:t>
            </a:r>
            <a:r>
              <a:rPr sz="1600" spc="-5" dirty="0">
                <a:latin typeface="Arial MT"/>
                <a:cs typeface="Arial MT"/>
              </a:rPr>
              <a:t>an electrical source when possible</a:t>
            </a:r>
            <a:endParaRPr sz="1600">
              <a:latin typeface="Arial MT"/>
              <a:cs typeface="Arial MT"/>
            </a:endParaRPr>
          </a:p>
        </p:txBody>
      </p:sp>
      <p:pic>
        <p:nvPicPr>
          <p:cNvPr id="21" name="object 21"/>
          <p:cNvPicPr/>
          <p:nvPr/>
        </p:nvPicPr>
        <p:blipFill>
          <a:blip r:embed="rId8" cstate="print"/>
          <a:stretch>
            <a:fillRect/>
          </a:stretch>
        </p:blipFill>
        <p:spPr>
          <a:xfrm>
            <a:off x="4328159" y="5544311"/>
            <a:ext cx="627888" cy="551688"/>
          </a:xfrm>
          <a:prstGeom prst="rect">
            <a:avLst/>
          </a:prstGeom>
        </p:spPr>
      </p:pic>
      <p:sp>
        <p:nvSpPr>
          <p:cNvPr id="22" name="object 22"/>
          <p:cNvSpPr/>
          <p:nvPr/>
        </p:nvSpPr>
        <p:spPr>
          <a:xfrm>
            <a:off x="457309" y="4598295"/>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23" name="object 23"/>
          <p:cNvSpPr/>
          <p:nvPr/>
        </p:nvSpPr>
        <p:spPr>
          <a:xfrm>
            <a:off x="457309" y="4975490"/>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24" name="object 24"/>
          <p:cNvSpPr/>
          <p:nvPr/>
        </p:nvSpPr>
        <p:spPr>
          <a:xfrm>
            <a:off x="3407500" y="4598295"/>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25" name="object 25"/>
          <p:cNvSpPr/>
          <p:nvPr/>
        </p:nvSpPr>
        <p:spPr>
          <a:xfrm>
            <a:off x="6149934" y="4670295"/>
            <a:ext cx="0" cy="467995"/>
          </a:xfrm>
          <a:custGeom>
            <a:avLst/>
            <a:gdLst/>
            <a:ahLst/>
            <a:cxnLst/>
            <a:rect l="l" t="t" r="r" b="b"/>
            <a:pathLst>
              <a:path h="467995">
                <a:moveTo>
                  <a:pt x="1" y="468000"/>
                </a:moveTo>
                <a:lnTo>
                  <a:pt x="0" y="0"/>
                </a:lnTo>
              </a:path>
            </a:pathLst>
          </a:custGeom>
          <a:ln w="101600">
            <a:solidFill>
              <a:srgbClr val="CD9147"/>
            </a:solidFill>
          </a:ln>
        </p:spPr>
        <p:txBody>
          <a:bodyPr wrap="square" lIns="0" tIns="0" rIns="0" bIns="0" rtlCol="0"/>
          <a:lstStyle/>
          <a:p>
            <a:endParaRPr/>
          </a:p>
        </p:txBody>
      </p:sp>
      <p:sp>
        <p:nvSpPr>
          <p:cNvPr id="26" name="object 26"/>
          <p:cNvSpPr/>
          <p:nvPr/>
        </p:nvSpPr>
        <p:spPr>
          <a:xfrm>
            <a:off x="9258528" y="4851235"/>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27" name="object 27"/>
          <p:cNvSpPr/>
          <p:nvPr/>
        </p:nvSpPr>
        <p:spPr>
          <a:xfrm>
            <a:off x="9258528" y="5254556"/>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grpSp>
        <p:nvGrpSpPr>
          <p:cNvPr id="28" name="object 28"/>
          <p:cNvGrpSpPr/>
          <p:nvPr/>
        </p:nvGrpSpPr>
        <p:grpSpPr>
          <a:xfrm>
            <a:off x="256670" y="5987884"/>
            <a:ext cx="3310254" cy="610235"/>
            <a:chOff x="256670" y="5987884"/>
            <a:chExt cx="3310254" cy="610235"/>
          </a:xfrm>
        </p:grpSpPr>
        <p:sp>
          <p:nvSpPr>
            <p:cNvPr id="29" name="object 29"/>
            <p:cNvSpPr/>
            <p:nvPr/>
          </p:nvSpPr>
          <p:spPr>
            <a:xfrm>
              <a:off x="266195" y="5997409"/>
              <a:ext cx="3291204" cy="591185"/>
            </a:xfrm>
            <a:custGeom>
              <a:avLst/>
              <a:gdLst/>
              <a:ahLst/>
              <a:cxnLst/>
              <a:rect l="l" t="t" r="r" b="b"/>
              <a:pathLst>
                <a:path w="3291204" h="591184">
                  <a:moveTo>
                    <a:pt x="3222826" y="0"/>
                  </a:moveTo>
                  <a:lnTo>
                    <a:pt x="67868" y="0"/>
                  </a:lnTo>
                  <a:lnTo>
                    <a:pt x="41451" y="5333"/>
                  </a:lnTo>
                  <a:lnTo>
                    <a:pt x="19878" y="19878"/>
                  </a:lnTo>
                  <a:lnTo>
                    <a:pt x="5333" y="41451"/>
                  </a:lnTo>
                  <a:lnTo>
                    <a:pt x="0" y="67868"/>
                  </a:lnTo>
                  <a:lnTo>
                    <a:pt x="0" y="523284"/>
                  </a:lnTo>
                  <a:lnTo>
                    <a:pt x="5333" y="549701"/>
                  </a:lnTo>
                  <a:lnTo>
                    <a:pt x="19878" y="571274"/>
                  </a:lnTo>
                  <a:lnTo>
                    <a:pt x="41451" y="585819"/>
                  </a:lnTo>
                  <a:lnTo>
                    <a:pt x="67868" y="591152"/>
                  </a:lnTo>
                  <a:lnTo>
                    <a:pt x="3222826" y="591152"/>
                  </a:lnTo>
                  <a:lnTo>
                    <a:pt x="3249243" y="585819"/>
                  </a:lnTo>
                  <a:lnTo>
                    <a:pt x="3270816" y="571274"/>
                  </a:lnTo>
                  <a:lnTo>
                    <a:pt x="3285361" y="549701"/>
                  </a:lnTo>
                  <a:lnTo>
                    <a:pt x="3290695" y="523284"/>
                  </a:lnTo>
                  <a:lnTo>
                    <a:pt x="3290695" y="67868"/>
                  </a:lnTo>
                  <a:lnTo>
                    <a:pt x="3285361" y="41451"/>
                  </a:lnTo>
                  <a:lnTo>
                    <a:pt x="3270816" y="19878"/>
                  </a:lnTo>
                  <a:lnTo>
                    <a:pt x="3249243" y="5333"/>
                  </a:lnTo>
                  <a:lnTo>
                    <a:pt x="3222826" y="0"/>
                  </a:lnTo>
                  <a:close/>
                </a:path>
              </a:pathLst>
            </a:custGeom>
            <a:solidFill>
              <a:srgbClr val="649DD4">
                <a:alpha val="74899"/>
              </a:srgbClr>
            </a:solidFill>
          </p:spPr>
          <p:txBody>
            <a:bodyPr wrap="square" lIns="0" tIns="0" rIns="0" bIns="0" rtlCol="0"/>
            <a:lstStyle/>
            <a:p>
              <a:endParaRPr/>
            </a:p>
          </p:txBody>
        </p:sp>
        <p:sp>
          <p:nvSpPr>
            <p:cNvPr id="30" name="object 30"/>
            <p:cNvSpPr/>
            <p:nvPr/>
          </p:nvSpPr>
          <p:spPr>
            <a:xfrm>
              <a:off x="266195" y="5997409"/>
              <a:ext cx="3291204" cy="591185"/>
            </a:xfrm>
            <a:custGeom>
              <a:avLst/>
              <a:gdLst/>
              <a:ahLst/>
              <a:cxnLst/>
              <a:rect l="l" t="t" r="r" b="b"/>
              <a:pathLst>
                <a:path w="3291204" h="591184">
                  <a:moveTo>
                    <a:pt x="0" y="67868"/>
                  </a:moveTo>
                  <a:lnTo>
                    <a:pt x="5333" y="41451"/>
                  </a:lnTo>
                  <a:lnTo>
                    <a:pt x="19878" y="19878"/>
                  </a:lnTo>
                  <a:lnTo>
                    <a:pt x="41451" y="5333"/>
                  </a:lnTo>
                  <a:lnTo>
                    <a:pt x="67868" y="0"/>
                  </a:lnTo>
                  <a:lnTo>
                    <a:pt x="3222826" y="0"/>
                  </a:lnTo>
                  <a:lnTo>
                    <a:pt x="3249243" y="5333"/>
                  </a:lnTo>
                  <a:lnTo>
                    <a:pt x="3270816" y="19878"/>
                  </a:lnTo>
                  <a:lnTo>
                    <a:pt x="3285361" y="41451"/>
                  </a:lnTo>
                  <a:lnTo>
                    <a:pt x="3290695" y="67868"/>
                  </a:lnTo>
                  <a:lnTo>
                    <a:pt x="3290695" y="523284"/>
                  </a:lnTo>
                  <a:lnTo>
                    <a:pt x="3285361" y="549701"/>
                  </a:lnTo>
                  <a:lnTo>
                    <a:pt x="3270816" y="571274"/>
                  </a:lnTo>
                  <a:lnTo>
                    <a:pt x="3249243" y="585819"/>
                  </a:lnTo>
                  <a:lnTo>
                    <a:pt x="3222826" y="591153"/>
                  </a:lnTo>
                  <a:lnTo>
                    <a:pt x="67868" y="591153"/>
                  </a:lnTo>
                  <a:lnTo>
                    <a:pt x="41451" y="585819"/>
                  </a:lnTo>
                  <a:lnTo>
                    <a:pt x="19878" y="571274"/>
                  </a:lnTo>
                  <a:lnTo>
                    <a:pt x="5333" y="549701"/>
                  </a:lnTo>
                  <a:lnTo>
                    <a:pt x="0" y="523284"/>
                  </a:lnTo>
                  <a:lnTo>
                    <a:pt x="0" y="67868"/>
                  </a:lnTo>
                  <a:close/>
                </a:path>
              </a:pathLst>
            </a:custGeom>
            <a:ln w="19050">
              <a:solidFill>
                <a:srgbClr val="649DD4"/>
              </a:solidFill>
            </a:ln>
          </p:spPr>
          <p:txBody>
            <a:bodyPr wrap="square" lIns="0" tIns="0" rIns="0" bIns="0" rtlCol="0"/>
            <a:lstStyle/>
            <a:p>
              <a:endParaRPr/>
            </a:p>
          </p:txBody>
        </p:sp>
      </p:grpSp>
      <p:grpSp>
        <p:nvGrpSpPr>
          <p:cNvPr id="31" name="object 31"/>
          <p:cNvGrpSpPr/>
          <p:nvPr/>
        </p:nvGrpSpPr>
        <p:grpSpPr>
          <a:xfrm>
            <a:off x="265175" y="5919215"/>
            <a:ext cx="942340" cy="939165"/>
            <a:chOff x="265175" y="5919215"/>
            <a:chExt cx="942340" cy="939165"/>
          </a:xfrm>
        </p:grpSpPr>
        <p:pic>
          <p:nvPicPr>
            <p:cNvPr id="32" name="object 32"/>
            <p:cNvPicPr/>
            <p:nvPr/>
          </p:nvPicPr>
          <p:blipFill>
            <a:blip r:embed="rId9" cstate="print"/>
            <a:stretch>
              <a:fillRect/>
            </a:stretch>
          </p:blipFill>
          <p:spPr>
            <a:xfrm>
              <a:off x="265175" y="5919215"/>
              <a:ext cx="941832" cy="938784"/>
            </a:xfrm>
            <a:prstGeom prst="rect">
              <a:avLst/>
            </a:prstGeom>
          </p:spPr>
        </p:pic>
        <p:pic>
          <p:nvPicPr>
            <p:cNvPr id="33" name="object 33"/>
            <p:cNvPicPr/>
            <p:nvPr/>
          </p:nvPicPr>
          <p:blipFill>
            <a:blip r:embed="rId10" cstate="print"/>
            <a:stretch>
              <a:fillRect/>
            </a:stretch>
          </p:blipFill>
          <p:spPr>
            <a:xfrm>
              <a:off x="457199" y="6111239"/>
              <a:ext cx="359663" cy="396240"/>
            </a:xfrm>
            <a:prstGeom prst="rect">
              <a:avLst/>
            </a:prstGeom>
          </p:spPr>
        </p:pic>
      </p:grpSp>
      <p:sp>
        <p:nvSpPr>
          <p:cNvPr id="34" name="object 34"/>
          <p:cNvSpPr txBox="1"/>
          <p:nvPr/>
        </p:nvSpPr>
        <p:spPr>
          <a:xfrm>
            <a:off x="893030" y="6146236"/>
            <a:ext cx="2362200" cy="252729"/>
          </a:xfrm>
          <a:prstGeom prst="rect">
            <a:avLst/>
          </a:prstGeom>
        </p:spPr>
        <p:txBody>
          <a:bodyPr vert="horz" wrap="square" lIns="0" tIns="0" rIns="0" bIns="0" rtlCol="0">
            <a:spAutoFit/>
          </a:bodyPr>
          <a:lstStyle/>
          <a:p>
            <a:pPr marL="12700">
              <a:lnSpc>
                <a:spcPts val="1870"/>
              </a:lnSpc>
            </a:pPr>
            <a:r>
              <a:rPr sz="1600" b="1" spc="-5" dirty="0">
                <a:latin typeface="Arial"/>
                <a:cs typeface="Arial"/>
              </a:rPr>
              <a:t>Level</a:t>
            </a:r>
            <a:r>
              <a:rPr sz="1600" b="1" spc="-10" dirty="0">
                <a:latin typeface="Arial"/>
                <a:cs typeface="Arial"/>
              </a:rPr>
              <a:t> </a:t>
            </a:r>
            <a:r>
              <a:rPr sz="1600" b="1" spc="-5" dirty="0">
                <a:latin typeface="Arial"/>
                <a:cs typeface="Arial"/>
              </a:rPr>
              <a:t>of</a:t>
            </a:r>
            <a:r>
              <a:rPr sz="1600" b="1" spc="-10" dirty="0">
                <a:latin typeface="Arial"/>
                <a:cs typeface="Arial"/>
              </a:rPr>
              <a:t> </a:t>
            </a:r>
            <a:r>
              <a:rPr sz="1600" b="1" spc="-5" dirty="0">
                <a:latin typeface="Arial"/>
                <a:cs typeface="Arial"/>
              </a:rPr>
              <a:t>Evidence:</a:t>
            </a:r>
            <a:r>
              <a:rPr sz="1600" b="1" spc="-10" dirty="0">
                <a:latin typeface="Arial"/>
                <a:cs typeface="Arial"/>
              </a:rPr>
              <a:t> </a:t>
            </a:r>
            <a:r>
              <a:rPr sz="1600" spc="-10" dirty="0">
                <a:latin typeface="Arial MT"/>
                <a:cs typeface="Arial MT"/>
              </a:rPr>
              <a:t>B-NR</a:t>
            </a:r>
            <a:endParaRPr sz="1600">
              <a:latin typeface="Arial MT"/>
              <a:cs typeface="Arial MT"/>
            </a:endParaRPr>
          </a:p>
        </p:txBody>
      </p:sp>
      <p:sp>
        <p:nvSpPr>
          <p:cNvPr id="35" name="object 35"/>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36" name="object 36"/>
          <p:cNvSpPr txBox="1"/>
          <p:nvPr/>
        </p:nvSpPr>
        <p:spPr>
          <a:xfrm>
            <a:off x="11640932" y="6567128"/>
            <a:ext cx="193675" cy="196215"/>
          </a:xfrm>
          <a:prstGeom prst="rect">
            <a:avLst/>
          </a:prstGeom>
        </p:spPr>
        <p:txBody>
          <a:bodyPr vert="horz" wrap="square" lIns="0" tIns="0" rIns="0" bIns="0" rtlCol="0">
            <a:spAutoFit/>
          </a:bodyPr>
          <a:lstStyle/>
          <a:p>
            <a:pPr marL="12700">
              <a:lnSpc>
                <a:spcPts val="1425"/>
              </a:lnSpc>
            </a:pPr>
            <a:r>
              <a:rPr sz="1200" spc="-5" dirty="0">
                <a:latin typeface="Arial MT"/>
                <a:cs typeface="Arial MT"/>
              </a:rPr>
              <a:t>26</a:t>
            </a:r>
            <a:endParaRPr sz="1200">
              <a:latin typeface="Arial MT"/>
              <a:cs typeface="Arial M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65600" y="297179"/>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5" cstate="print"/>
          <a:stretch>
            <a:fillRect/>
          </a:stretch>
        </p:blipFill>
        <p:spPr>
          <a:xfrm>
            <a:off x="307847" y="252984"/>
            <a:ext cx="1176528" cy="661416"/>
          </a:xfrm>
          <a:prstGeom prst="rect">
            <a:avLst/>
          </a:prstGeom>
        </p:spPr>
      </p:pic>
      <p:sp>
        <p:nvSpPr>
          <p:cNvPr id="4" name="object 4"/>
          <p:cNvSpPr txBox="1"/>
          <p:nvPr/>
        </p:nvSpPr>
        <p:spPr>
          <a:xfrm>
            <a:off x="0" y="715772"/>
            <a:ext cx="12191999" cy="587469"/>
          </a:xfrm>
          <a:prstGeom prst="rect">
            <a:avLst/>
          </a:prstGeom>
        </p:spPr>
        <p:txBody>
          <a:bodyPr vert="horz" wrap="square" lIns="0" tIns="12700" rIns="0" bIns="0" rtlCol="0">
            <a:spAutoFit/>
          </a:bodyPr>
          <a:lstStyle/>
          <a:p>
            <a:pPr marL="12700" marR="5080" indent="1358900">
              <a:lnSpc>
                <a:spcPct val="113300"/>
              </a:lnSpc>
              <a:spcBef>
                <a:spcPts val="100"/>
              </a:spcBef>
            </a:pPr>
            <a:r>
              <a:rPr sz="3600" b="1" spc="-5" dirty="0">
                <a:solidFill>
                  <a:srgbClr val="FFFFFF"/>
                </a:solidFill>
                <a:latin typeface="Arial"/>
                <a:cs typeface="Arial"/>
              </a:rPr>
              <a:t>MONITORING: ELECTRONIC</a:t>
            </a:r>
            <a:r>
              <a:rPr sz="3600" b="1" spc="-30" dirty="0">
                <a:solidFill>
                  <a:srgbClr val="FFFFFF"/>
                </a:solidFill>
                <a:latin typeface="Arial"/>
                <a:cs typeface="Arial"/>
              </a:rPr>
              <a:t> </a:t>
            </a:r>
            <a:r>
              <a:rPr sz="3600" b="1" spc="-5" dirty="0">
                <a:solidFill>
                  <a:srgbClr val="FFFFFF"/>
                </a:solidFill>
                <a:latin typeface="Arial"/>
                <a:cs typeface="Arial"/>
              </a:rPr>
              <a:t>VITAL</a:t>
            </a:r>
            <a:r>
              <a:rPr sz="3600" b="1" spc="-35" dirty="0">
                <a:solidFill>
                  <a:srgbClr val="FFFFFF"/>
                </a:solidFill>
                <a:latin typeface="Arial"/>
                <a:cs typeface="Arial"/>
              </a:rPr>
              <a:t> </a:t>
            </a:r>
            <a:r>
              <a:rPr sz="3600" b="1" spc="-5" dirty="0">
                <a:solidFill>
                  <a:srgbClr val="FFFFFF"/>
                </a:solidFill>
                <a:latin typeface="Arial"/>
                <a:cs typeface="Arial"/>
              </a:rPr>
              <a:t>SIGNS</a:t>
            </a:r>
            <a:endParaRPr sz="3600" dirty="0">
              <a:latin typeface="Arial"/>
              <a:cs typeface="Arial"/>
            </a:endParaRPr>
          </a:p>
        </p:txBody>
      </p:sp>
      <p:grpSp>
        <p:nvGrpSpPr>
          <p:cNvPr id="5" name="object 5"/>
          <p:cNvGrpSpPr/>
          <p:nvPr/>
        </p:nvGrpSpPr>
        <p:grpSpPr>
          <a:xfrm>
            <a:off x="3079106" y="2250349"/>
            <a:ext cx="6320790" cy="3580765"/>
            <a:chOff x="3079106" y="2250349"/>
            <a:chExt cx="6320790" cy="3580765"/>
          </a:xfrm>
        </p:grpSpPr>
        <p:sp>
          <p:nvSpPr>
            <p:cNvPr id="6" name="object 6"/>
            <p:cNvSpPr/>
            <p:nvPr/>
          </p:nvSpPr>
          <p:spPr>
            <a:xfrm>
              <a:off x="3088631" y="2259874"/>
              <a:ext cx="6301740" cy="3561715"/>
            </a:xfrm>
            <a:custGeom>
              <a:avLst/>
              <a:gdLst/>
              <a:ahLst/>
              <a:cxnLst/>
              <a:rect l="l" t="t" r="r" b="b"/>
              <a:pathLst>
                <a:path w="6301740" h="3561715">
                  <a:moveTo>
                    <a:pt x="0" y="0"/>
                  </a:moveTo>
                  <a:lnTo>
                    <a:pt x="6301179" y="0"/>
                  </a:lnTo>
                  <a:lnTo>
                    <a:pt x="6301179" y="3561134"/>
                  </a:lnTo>
                  <a:lnTo>
                    <a:pt x="0" y="3561134"/>
                  </a:lnTo>
                  <a:lnTo>
                    <a:pt x="0" y="0"/>
                  </a:lnTo>
                  <a:close/>
                </a:path>
              </a:pathLst>
            </a:custGeom>
            <a:ln w="19050">
              <a:solidFill>
                <a:srgbClr val="8A8C8C"/>
              </a:solidFill>
            </a:ln>
          </p:spPr>
          <p:txBody>
            <a:bodyPr wrap="square" lIns="0" tIns="0" rIns="0" bIns="0" rtlCol="0"/>
            <a:lstStyle/>
            <a:p>
              <a:endParaRPr/>
            </a:p>
          </p:txBody>
        </p:sp>
        <p:sp>
          <p:nvSpPr>
            <p:cNvPr id="7" name="object 7"/>
            <p:cNvSpPr/>
            <p:nvPr/>
          </p:nvSpPr>
          <p:spPr>
            <a:xfrm>
              <a:off x="5644159" y="3445381"/>
              <a:ext cx="1190625" cy="1190625"/>
            </a:xfrm>
            <a:custGeom>
              <a:avLst/>
              <a:gdLst/>
              <a:ahLst/>
              <a:cxnLst/>
              <a:rect l="l" t="t" r="r" b="b"/>
              <a:pathLst>
                <a:path w="1190625" h="1190625">
                  <a:moveTo>
                    <a:pt x="595061" y="0"/>
                  </a:moveTo>
                  <a:lnTo>
                    <a:pt x="546256" y="1972"/>
                  </a:lnTo>
                  <a:lnTo>
                    <a:pt x="498539" y="7788"/>
                  </a:lnTo>
                  <a:lnTo>
                    <a:pt x="452061" y="17294"/>
                  </a:lnTo>
                  <a:lnTo>
                    <a:pt x="406975" y="30336"/>
                  </a:lnTo>
                  <a:lnTo>
                    <a:pt x="363436" y="46762"/>
                  </a:lnTo>
                  <a:lnTo>
                    <a:pt x="321596" y="66419"/>
                  </a:lnTo>
                  <a:lnTo>
                    <a:pt x="281608" y="89153"/>
                  </a:lnTo>
                  <a:lnTo>
                    <a:pt x="243625" y="114812"/>
                  </a:lnTo>
                  <a:lnTo>
                    <a:pt x="207801" y="143241"/>
                  </a:lnTo>
                  <a:lnTo>
                    <a:pt x="174289" y="174289"/>
                  </a:lnTo>
                  <a:lnTo>
                    <a:pt x="143241" y="207801"/>
                  </a:lnTo>
                  <a:lnTo>
                    <a:pt x="114812" y="243625"/>
                  </a:lnTo>
                  <a:lnTo>
                    <a:pt x="89153" y="281608"/>
                  </a:lnTo>
                  <a:lnTo>
                    <a:pt x="66419" y="321595"/>
                  </a:lnTo>
                  <a:lnTo>
                    <a:pt x="46762" y="363435"/>
                  </a:lnTo>
                  <a:lnTo>
                    <a:pt x="30336" y="406975"/>
                  </a:lnTo>
                  <a:lnTo>
                    <a:pt x="17294" y="452060"/>
                  </a:lnTo>
                  <a:lnTo>
                    <a:pt x="7788" y="498538"/>
                  </a:lnTo>
                  <a:lnTo>
                    <a:pt x="1972" y="546255"/>
                  </a:lnTo>
                  <a:lnTo>
                    <a:pt x="0" y="595059"/>
                  </a:lnTo>
                  <a:lnTo>
                    <a:pt x="1972" y="643863"/>
                  </a:lnTo>
                  <a:lnTo>
                    <a:pt x="7788" y="691581"/>
                  </a:lnTo>
                  <a:lnTo>
                    <a:pt x="17294" y="738059"/>
                  </a:lnTo>
                  <a:lnTo>
                    <a:pt x="30336" y="783144"/>
                  </a:lnTo>
                  <a:lnTo>
                    <a:pt x="46762" y="826684"/>
                  </a:lnTo>
                  <a:lnTo>
                    <a:pt x="66419" y="868524"/>
                  </a:lnTo>
                  <a:lnTo>
                    <a:pt x="89153" y="908512"/>
                  </a:lnTo>
                  <a:lnTo>
                    <a:pt x="114812" y="946494"/>
                  </a:lnTo>
                  <a:lnTo>
                    <a:pt x="143241" y="982318"/>
                  </a:lnTo>
                  <a:lnTo>
                    <a:pt x="174289" y="1015830"/>
                  </a:lnTo>
                  <a:lnTo>
                    <a:pt x="207801" y="1046878"/>
                  </a:lnTo>
                  <a:lnTo>
                    <a:pt x="243625" y="1075307"/>
                  </a:lnTo>
                  <a:lnTo>
                    <a:pt x="281608" y="1100966"/>
                  </a:lnTo>
                  <a:lnTo>
                    <a:pt x="321596" y="1123700"/>
                  </a:lnTo>
                  <a:lnTo>
                    <a:pt x="363436" y="1143356"/>
                  </a:lnTo>
                  <a:lnTo>
                    <a:pt x="406975" y="1159783"/>
                  </a:lnTo>
                  <a:lnTo>
                    <a:pt x="452061" y="1172825"/>
                  </a:lnTo>
                  <a:lnTo>
                    <a:pt x="498539" y="1182331"/>
                  </a:lnTo>
                  <a:lnTo>
                    <a:pt x="546256" y="1188146"/>
                  </a:lnTo>
                  <a:lnTo>
                    <a:pt x="595061" y="1190119"/>
                  </a:lnTo>
                  <a:lnTo>
                    <a:pt x="643865" y="1188146"/>
                  </a:lnTo>
                  <a:lnTo>
                    <a:pt x="691582" y="1182331"/>
                  </a:lnTo>
                  <a:lnTo>
                    <a:pt x="738060" y="1172825"/>
                  </a:lnTo>
                  <a:lnTo>
                    <a:pt x="783145" y="1159783"/>
                  </a:lnTo>
                  <a:lnTo>
                    <a:pt x="826684" y="1143356"/>
                  </a:lnTo>
                  <a:lnTo>
                    <a:pt x="868524" y="1123700"/>
                  </a:lnTo>
                  <a:lnTo>
                    <a:pt x="908512" y="1100966"/>
                  </a:lnTo>
                  <a:lnTo>
                    <a:pt x="946495" y="1075307"/>
                  </a:lnTo>
                  <a:lnTo>
                    <a:pt x="982319" y="1046878"/>
                  </a:lnTo>
                  <a:lnTo>
                    <a:pt x="1015831" y="1015830"/>
                  </a:lnTo>
                  <a:lnTo>
                    <a:pt x="1046879" y="982318"/>
                  </a:lnTo>
                  <a:lnTo>
                    <a:pt x="1075308" y="946494"/>
                  </a:lnTo>
                  <a:lnTo>
                    <a:pt x="1100967" y="908512"/>
                  </a:lnTo>
                  <a:lnTo>
                    <a:pt x="1123701" y="868524"/>
                  </a:lnTo>
                  <a:lnTo>
                    <a:pt x="1143357" y="826684"/>
                  </a:lnTo>
                  <a:lnTo>
                    <a:pt x="1159784" y="783144"/>
                  </a:lnTo>
                  <a:lnTo>
                    <a:pt x="1172826" y="738059"/>
                  </a:lnTo>
                  <a:lnTo>
                    <a:pt x="1182332" y="691581"/>
                  </a:lnTo>
                  <a:lnTo>
                    <a:pt x="1188148" y="643863"/>
                  </a:lnTo>
                  <a:lnTo>
                    <a:pt x="1190120" y="595059"/>
                  </a:lnTo>
                  <a:lnTo>
                    <a:pt x="1188148" y="546255"/>
                  </a:lnTo>
                  <a:lnTo>
                    <a:pt x="1182332" y="498538"/>
                  </a:lnTo>
                  <a:lnTo>
                    <a:pt x="1172826" y="452060"/>
                  </a:lnTo>
                  <a:lnTo>
                    <a:pt x="1159784" y="406975"/>
                  </a:lnTo>
                  <a:lnTo>
                    <a:pt x="1143357" y="363435"/>
                  </a:lnTo>
                  <a:lnTo>
                    <a:pt x="1123701" y="321595"/>
                  </a:lnTo>
                  <a:lnTo>
                    <a:pt x="1100967" y="281608"/>
                  </a:lnTo>
                  <a:lnTo>
                    <a:pt x="1075308" y="243625"/>
                  </a:lnTo>
                  <a:lnTo>
                    <a:pt x="1046879" y="207801"/>
                  </a:lnTo>
                  <a:lnTo>
                    <a:pt x="1015831" y="174289"/>
                  </a:lnTo>
                  <a:lnTo>
                    <a:pt x="982319" y="143241"/>
                  </a:lnTo>
                  <a:lnTo>
                    <a:pt x="946495" y="114812"/>
                  </a:lnTo>
                  <a:lnTo>
                    <a:pt x="908512" y="89153"/>
                  </a:lnTo>
                  <a:lnTo>
                    <a:pt x="868524" y="66419"/>
                  </a:lnTo>
                  <a:lnTo>
                    <a:pt x="826684" y="46762"/>
                  </a:lnTo>
                  <a:lnTo>
                    <a:pt x="783145" y="30336"/>
                  </a:lnTo>
                  <a:lnTo>
                    <a:pt x="738060" y="17294"/>
                  </a:lnTo>
                  <a:lnTo>
                    <a:pt x="691582" y="7788"/>
                  </a:lnTo>
                  <a:lnTo>
                    <a:pt x="643865" y="1972"/>
                  </a:lnTo>
                  <a:lnTo>
                    <a:pt x="595061" y="0"/>
                  </a:lnTo>
                  <a:close/>
                </a:path>
              </a:pathLst>
            </a:custGeom>
            <a:solidFill>
              <a:srgbClr val="616667"/>
            </a:solidFill>
          </p:spPr>
          <p:txBody>
            <a:bodyPr wrap="square" lIns="0" tIns="0" rIns="0" bIns="0" rtlCol="0"/>
            <a:lstStyle/>
            <a:p>
              <a:endParaRPr/>
            </a:p>
          </p:txBody>
        </p:sp>
        <p:sp>
          <p:nvSpPr>
            <p:cNvPr id="8" name="object 8"/>
            <p:cNvSpPr/>
            <p:nvPr/>
          </p:nvSpPr>
          <p:spPr>
            <a:xfrm>
              <a:off x="6041342" y="3735993"/>
              <a:ext cx="525145" cy="608965"/>
            </a:xfrm>
            <a:custGeom>
              <a:avLst/>
              <a:gdLst/>
              <a:ahLst/>
              <a:cxnLst/>
              <a:rect l="l" t="t" r="r" b="b"/>
              <a:pathLst>
                <a:path w="525145" h="608964">
                  <a:moveTo>
                    <a:pt x="0" y="0"/>
                  </a:moveTo>
                  <a:lnTo>
                    <a:pt x="0" y="608897"/>
                  </a:lnTo>
                  <a:lnTo>
                    <a:pt x="524913" y="30444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4051270" y="6037579"/>
            <a:ext cx="4712335" cy="299720"/>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A8C8C"/>
                </a:solidFill>
                <a:latin typeface="Arial"/>
                <a:cs typeface="Arial"/>
              </a:rPr>
              <a:t>Video</a:t>
            </a:r>
            <a:r>
              <a:rPr sz="1800" i="1" spc="-10" dirty="0">
                <a:solidFill>
                  <a:srgbClr val="8A8C8C"/>
                </a:solidFill>
                <a:latin typeface="Arial"/>
                <a:cs typeface="Arial"/>
              </a:rPr>
              <a:t> </a:t>
            </a:r>
            <a:r>
              <a:rPr sz="1800" i="1" spc="-5" dirty="0">
                <a:solidFill>
                  <a:srgbClr val="8A8C8C"/>
                </a:solidFill>
                <a:latin typeface="Arial"/>
                <a:cs typeface="Arial"/>
              </a:rPr>
              <a:t>can</a:t>
            </a:r>
            <a:r>
              <a:rPr sz="1800" i="1" spc="-10" dirty="0">
                <a:solidFill>
                  <a:srgbClr val="8A8C8C"/>
                </a:solidFill>
                <a:latin typeface="Arial"/>
                <a:cs typeface="Arial"/>
              </a:rPr>
              <a:t> </a:t>
            </a:r>
            <a:r>
              <a:rPr sz="1800" i="1" spc="-5" dirty="0">
                <a:solidFill>
                  <a:srgbClr val="8A8C8C"/>
                </a:solidFill>
                <a:latin typeface="Arial"/>
                <a:cs typeface="Arial"/>
              </a:rPr>
              <a:t>be</a:t>
            </a:r>
            <a:r>
              <a:rPr sz="1800" i="1" spc="-10" dirty="0">
                <a:solidFill>
                  <a:srgbClr val="8A8C8C"/>
                </a:solidFill>
                <a:latin typeface="Arial"/>
                <a:cs typeface="Arial"/>
              </a:rPr>
              <a:t> </a:t>
            </a:r>
            <a:r>
              <a:rPr sz="1800" i="1" spc="-5" dirty="0">
                <a:solidFill>
                  <a:srgbClr val="8A8C8C"/>
                </a:solidFill>
                <a:latin typeface="Arial"/>
                <a:cs typeface="Arial"/>
              </a:rPr>
              <a:t>found</a:t>
            </a:r>
            <a:r>
              <a:rPr sz="1800" i="1" spc="-10" dirty="0">
                <a:solidFill>
                  <a:srgbClr val="8A8C8C"/>
                </a:solidFill>
                <a:latin typeface="Arial"/>
                <a:cs typeface="Arial"/>
              </a:rPr>
              <a:t> </a:t>
            </a:r>
            <a:r>
              <a:rPr sz="1800" i="1" spc="-5" dirty="0">
                <a:solidFill>
                  <a:srgbClr val="8A8C8C"/>
                </a:solidFill>
                <a:latin typeface="Arial"/>
                <a:cs typeface="Arial"/>
              </a:rPr>
              <a:t>on</a:t>
            </a:r>
            <a:r>
              <a:rPr sz="1800" i="1" spc="-10" dirty="0">
                <a:solidFill>
                  <a:srgbClr val="8A8C8C"/>
                </a:solidFill>
                <a:latin typeface="Arial"/>
                <a:cs typeface="Arial"/>
              </a:rPr>
              <a:t> </a:t>
            </a:r>
            <a:r>
              <a:rPr sz="1800" i="1" spc="-5" dirty="0">
                <a:solidFill>
                  <a:srgbClr val="8A8C8C"/>
                </a:solidFill>
                <a:latin typeface="Arial"/>
                <a:cs typeface="Arial"/>
              </a:rPr>
              <a:t>deployedmedicine.com</a:t>
            </a:r>
            <a:endParaRPr sz="1800">
              <a:latin typeface="Arial"/>
              <a:cs typeface="Arial"/>
            </a:endParaRPr>
          </a:p>
        </p:txBody>
      </p:sp>
      <p:sp>
        <p:nvSpPr>
          <p:cNvPr id="10" name="object 10"/>
          <p:cNvSpPr txBox="1"/>
          <p:nvPr/>
        </p:nvSpPr>
        <p:spPr>
          <a:xfrm>
            <a:off x="11640932" y="6567128"/>
            <a:ext cx="193675" cy="196215"/>
          </a:xfrm>
          <a:prstGeom prst="rect">
            <a:avLst/>
          </a:prstGeom>
        </p:spPr>
        <p:txBody>
          <a:bodyPr vert="horz" wrap="square" lIns="0" tIns="0" rIns="0" bIns="0" rtlCol="0">
            <a:spAutoFit/>
          </a:bodyPr>
          <a:lstStyle/>
          <a:p>
            <a:pPr marL="12700">
              <a:lnSpc>
                <a:spcPts val="1425"/>
              </a:lnSpc>
            </a:pPr>
            <a:r>
              <a:rPr sz="1200" spc="-5" dirty="0">
                <a:solidFill>
                  <a:srgbClr val="767171"/>
                </a:solidFill>
                <a:latin typeface="Arial MT"/>
                <a:cs typeface="Arial MT"/>
              </a:rPr>
              <a:t>27</a:t>
            </a:r>
            <a:endParaRPr sz="1200">
              <a:latin typeface="Arial MT"/>
              <a:cs typeface="Arial MT"/>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48260">
              <a:lnSpc>
                <a:spcPts val="1315"/>
              </a:lnSpc>
            </a:pPr>
            <a:r>
              <a:rPr spc="-25" dirty="0">
                <a:solidFill>
                  <a:srgbClr val="A1A6AA"/>
                </a:solidFill>
              </a:rPr>
              <a:t>#</a:t>
            </a:r>
            <a:r>
              <a:rPr spc="-40" dirty="0">
                <a:solidFill>
                  <a:srgbClr val="A1A6AA"/>
                </a:solidFill>
              </a:rPr>
              <a:t>T</a:t>
            </a:r>
            <a:r>
              <a:rPr spc="-35" dirty="0">
                <a:solidFill>
                  <a:srgbClr val="A1A6AA"/>
                </a:solidFill>
              </a:rPr>
              <a:t>CCC</a:t>
            </a:r>
            <a:r>
              <a:rPr spc="-20" dirty="0">
                <a:solidFill>
                  <a:srgbClr val="A1A6AA"/>
                </a:solidFill>
              </a:rPr>
              <a:t>-</a:t>
            </a:r>
            <a:r>
              <a:rPr spc="-35" dirty="0">
                <a:solidFill>
                  <a:srgbClr val="A1A6AA"/>
                </a:solidFill>
              </a:rPr>
              <a:t>CPP</a:t>
            </a:r>
            <a:r>
              <a:rPr spc="-20" dirty="0">
                <a:solidFill>
                  <a:srgbClr val="A1A6AA"/>
                </a:solidFill>
              </a:rPr>
              <a:t>-</a:t>
            </a:r>
            <a:r>
              <a:rPr spc="-35" dirty="0">
                <a:solidFill>
                  <a:srgbClr val="A1A6AA"/>
                </a:solidFill>
              </a:rPr>
              <a:t>PPT</a:t>
            </a:r>
            <a:r>
              <a:rPr spc="-20" dirty="0">
                <a:solidFill>
                  <a:srgbClr val="A1A6AA"/>
                </a:solidFill>
              </a:rPr>
              <a:t>-</a:t>
            </a:r>
            <a:r>
              <a:rPr spc="-25" dirty="0">
                <a:solidFill>
                  <a:srgbClr val="A1A6AA"/>
                </a:solidFill>
              </a:rPr>
              <a:t>2</a:t>
            </a:r>
            <a:r>
              <a:rPr dirty="0">
                <a:solidFill>
                  <a:srgbClr val="A1A6AA"/>
                </a:solidFill>
              </a:rPr>
              <a:t>0</a:t>
            </a:r>
            <a:r>
              <a:rPr spc="-45" dirty="0">
                <a:solidFill>
                  <a:srgbClr val="A1A6AA"/>
                </a:solidFill>
              </a:rPr>
              <a:t> </a:t>
            </a:r>
            <a:r>
              <a:rPr spc="-25" dirty="0">
                <a:solidFill>
                  <a:srgbClr val="A1A6AA"/>
                </a:solidFill>
              </a:rPr>
              <a:t>0</a:t>
            </a:r>
            <a:r>
              <a:rPr dirty="0">
                <a:solidFill>
                  <a:srgbClr val="A1A6AA"/>
                </a:solidFill>
              </a:rPr>
              <a:t>8</a:t>
            </a:r>
            <a:r>
              <a:rPr spc="-45" dirty="0">
                <a:solidFill>
                  <a:srgbClr val="A1A6AA"/>
                </a:solidFill>
              </a:rPr>
              <a:t> </a:t>
            </a:r>
            <a:r>
              <a:rPr spc="-35" dirty="0">
                <a:solidFill>
                  <a:srgbClr val="A1A6AA"/>
                </a:solidFill>
              </a:rPr>
              <a:t>AU</a:t>
            </a:r>
            <a:r>
              <a:rPr dirty="0">
                <a:solidFill>
                  <a:srgbClr val="A1A6AA"/>
                </a:solidFill>
              </a:rPr>
              <a:t>G</a:t>
            </a:r>
            <a:r>
              <a:rPr spc="-65" dirty="0">
                <a:solidFill>
                  <a:srgbClr val="A1A6AA"/>
                </a:solidFill>
              </a:rPr>
              <a:t> </a:t>
            </a:r>
            <a:r>
              <a:rPr spc="-25" dirty="0">
                <a:solidFill>
                  <a:srgbClr val="A1A6AA"/>
                </a:solidFill>
              </a:rPr>
              <a:t>23</a:t>
            </a:r>
          </a:p>
        </p:txBody>
      </p:sp>
      <p:pic>
        <p:nvPicPr>
          <p:cNvPr id="12" name="20f. Monitoring Electronic Vital Signs">
            <a:hlinkClick r:id="" action="ppaction://media"/>
            <a:extLst>
              <a:ext uri="{FF2B5EF4-FFF2-40B4-BE49-F238E27FC236}">
                <a16:creationId xmlns:a16="http://schemas.microsoft.com/office/drawing/2014/main" id="{A9BC2D74-534D-2A47-9230-ED8760B2F6E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782270" y="1519231"/>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733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pc="-5" dirty="0"/>
              <a:t>Module</a:t>
            </a:r>
            <a:r>
              <a:rPr spc="-25" dirty="0"/>
              <a:t> </a:t>
            </a:r>
            <a:r>
              <a:rPr dirty="0"/>
              <a:t>20:</a:t>
            </a:r>
            <a:r>
              <a:rPr spc="-20" dirty="0"/>
              <a:t> </a:t>
            </a:r>
            <a:r>
              <a:rPr spc="-5" dirty="0"/>
              <a:t>Casualty</a:t>
            </a:r>
            <a:r>
              <a:rPr spc="-20" dirty="0"/>
              <a:t> </a:t>
            </a:r>
            <a:r>
              <a:rPr spc="-5" dirty="0"/>
              <a:t>Monitoring</a:t>
            </a:r>
          </a:p>
        </p:txBody>
      </p:sp>
      <p:pic>
        <p:nvPicPr>
          <p:cNvPr id="3" name="object 3"/>
          <p:cNvPicPr/>
          <p:nvPr/>
        </p:nvPicPr>
        <p:blipFill>
          <a:blip r:embed="rId3" cstate="print"/>
          <a:stretch>
            <a:fillRect/>
          </a:stretch>
        </p:blipFill>
        <p:spPr>
          <a:xfrm>
            <a:off x="307847" y="252984"/>
            <a:ext cx="1176528" cy="661416"/>
          </a:xfrm>
          <a:prstGeom prst="rect">
            <a:avLst/>
          </a:prstGeom>
        </p:spPr>
      </p:pic>
      <p:sp>
        <p:nvSpPr>
          <p:cNvPr id="4" name="object 4"/>
          <p:cNvSpPr txBox="1"/>
          <p:nvPr/>
        </p:nvSpPr>
        <p:spPr>
          <a:xfrm>
            <a:off x="368300" y="694435"/>
            <a:ext cx="11454765" cy="1071245"/>
          </a:xfrm>
          <a:prstGeom prst="rect">
            <a:avLst/>
          </a:prstGeom>
        </p:spPr>
        <p:txBody>
          <a:bodyPr vert="horz" wrap="square" lIns="0" tIns="72390" rIns="0" bIns="0" rtlCol="0">
            <a:spAutoFit/>
          </a:bodyPr>
          <a:lstStyle/>
          <a:p>
            <a:pPr marL="12700" marR="5080" indent="1358900">
              <a:lnSpc>
                <a:spcPts val="3910"/>
              </a:lnSpc>
              <a:spcBef>
                <a:spcPts val="570"/>
              </a:spcBef>
            </a:pPr>
            <a:r>
              <a:rPr sz="3600" b="1" dirty="0">
                <a:latin typeface="Arial"/>
                <a:cs typeface="Arial"/>
              </a:rPr>
              <a:t>INDICATIONS &amp; </a:t>
            </a:r>
            <a:r>
              <a:rPr sz="3600" b="1" spc="-5" dirty="0">
                <a:latin typeface="Arial"/>
                <a:cs typeface="Arial"/>
              </a:rPr>
              <a:t>PRINCIPLES </a:t>
            </a:r>
            <a:r>
              <a:rPr sz="3600" b="1" dirty="0">
                <a:latin typeface="Arial"/>
                <a:cs typeface="Arial"/>
              </a:rPr>
              <a:t>OF </a:t>
            </a:r>
            <a:r>
              <a:rPr sz="3600" b="1" dirty="0">
                <a:solidFill>
                  <a:srgbClr val="BC8642"/>
                </a:solidFill>
                <a:latin typeface="Arial"/>
                <a:cs typeface="Arial"/>
              </a:rPr>
              <a:t>FOLEY </a:t>
            </a:r>
            <a:r>
              <a:rPr sz="3600" b="1" spc="5" dirty="0">
                <a:solidFill>
                  <a:srgbClr val="BC8642"/>
                </a:solidFill>
                <a:latin typeface="Arial"/>
                <a:cs typeface="Arial"/>
              </a:rPr>
              <a:t> </a:t>
            </a:r>
            <a:r>
              <a:rPr sz="3600" b="1" spc="-5" dirty="0">
                <a:latin typeface="Arial"/>
                <a:cs typeface="Arial"/>
              </a:rPr>
              <a:t>CATHETERIZATION</a:t>
            </a:r>
            <a:r>
              <a:rPr sz="3600" b="1" spc="-10" dirty="0">
                <a:latin typeface="Arial"/>
                <a:cs typeface="Arial"/>
              </a:rPr>
              <a:t> </a:t>
            </a:r>
            <a:r>
              <a:rPr sz="3600" b="1" dirty="0">
                <a:latin typeface="Arial"/>
                <a:cs typeface="Arial"/>
              </a:rPr>
              <a:t>&amp;</a:t>
            </a:r>
            <a:r>
              <a:rPr sz="3600" b="1" spc="-5" dirty="0">
                <a:latin typeface="Arial"/>
                <a:cs typeface="Arial"/>
              </a:rPr>
              <a:t> </a:t>
            </a:r>
            <a:r>
              <a:rPr sz="3600" b="1" dirty="0">
                <a:solidFill>
                  <a:srgbClr val="BC8642"/>
                </a:solidFill>
                <a:latin typeface="Arial"/>
                <a:cs typeface="Arial"/>
              </a:rPr>
              <a:t>URINE</a:t>
            </a:r>
            <a:r>
              <a:rPr sz="3600" b="1" spc="-15" dirty="0">
                <a:solidFill>
                  <a:srgbClr val="BC8642"/>
                </a:solidFill>
                <a:latin typeface="Arial"/>
                <a:cs typeface="Arial"/>
              </a:rPr>
              <a:t> </a:t>
            </a:r>
            <a:r>
              <a:rPr sz="3600" b="1" spc="-5" dirty="0">
                <a:solidFill>
                  <a:srgbClr val="BC8642"/>
                </a:solidFill>
                <a:latin typeface="Arial"/>
                <a:cs typeface="Arial"/>
              </a:rPr>
              <a:t>OUTPUT </a:t>
            </a:r>
            <a:r>
              <a:rPr sz="3600" b="1" spc="-5" dirty="0">
                <a:latin typeface="Arial"/>
                <a:cs typeface="Arial"/>
              </a:rPr>
              <a:t>MONITORING</a:t>
            </a:r>
            <a:endParaRPr sz="3600">
              <a:latin typeface="Arial"/>
              <a:cs typeface="Arial"/>
            </a:endParaRPr>
          </a:p>
        </p:txBody>
      </p:sp>
      <p:grpSp>
        <p:nvGrpSpPr>
          <p:cNvPr id="5" name="object 5"/>
          <p:cNvGrpSpPr/>
          <p:nvPr/>
        </p:nvGrpSpPr>
        <p:grpSpPr>
          <a:xfrm>
            <a:off x="396093" y="6094720"/>
            <a:ext cx="3150870" cy="640080"/>
            <a:chOff x="396093" y="6094720"/>
            <a:chExt cx="3150870" cy="640080"/>
          </a:xfrm>
        </p:grpSpPr>
        <p:sp>
          <p:nvSpPr>
            <p:cNvPr id="6" name="object 6"/>
            <p:cNvSpPr/>
            <p:nvPr/>
          </p:nvSpPr>
          <p:spPr>
            <a:xfrm>
              <a:off x="405618" y="6104245"/>
              <a:ext cx="3131820" cy="621030"/>
            </a:xfrm>
            <a:custGeom>
              <a:avLst/>
              <a:gdLst/>
              <a:ahLst/>
              <a:cxnLst/>
              <a:rect l="l" t="t" r="r" b="b"/>
              <a:pathLst>
                <a:path w="3131820" h="621029">
                  <a:moveTo>
                    <a:pt x="3060338" y="0"/>
                  </a:moveTo>
                  <a:lnTo>
                    <a:pt x="71241" y="0"/>
                  </a:lnTo>
                  <a:lnTo>
                    <a:pt x="43511" y="5598"/>
                  </a:lnTo>
                  <a:lnTo>
                    <a:pt x="20866" y="20866"/>
                  </a:lnTo>
                  <a:lnTo>
                    <a:pt x="5598" y="43511"/>
                  </a:lnTo>
                  <a:lnTo>
                    <a:pt x="0" y="71241"/>
                  </a:lnTo>
                  <a:lnTo>
                    <a:pt x="0" y="549266"/>
                  </a:lnTo>
                  <a:lnTo>
                    <a:pt x="5598" y="576996"/>
                  </a:lnTo>
                  <a:lnTo>
                    <a:pt x="20866" y="599641"/>
                  </a:lnTo>
                  <a:lnTo>
                    <a:pt x="43511" y="614909"/>
                  </a:lnTo>
                  <a:lnTo>
                    <a:pt x="71241" y="620507"/>
                  </a:lnTo>
                  <a:lnTo>
                    <a:pt x="3060338" y="620507"/>
                  </a:lnTo>
                  <a:lnTo>
                    <a:pt x="3088068" y="614909"/>
                  </a:lnTo>
                  <a:lnTo>
                    <a:pt x="3110713" y="599641"/>
                  </a:lnTo>
                  <a:lnTo>
                    <a:pt x="3125981" y="576996"/>
                  </a:lnTo>
                  <a:lnTo>
                    <a:pt x="3131579" y="549266"/>
                  </a:lnTo>
                  <a:lnTo>
                    <a:pt x="3131579" y="71241"/>
                  </a:lnTo>
                  <a:lnTo>
                    <a:pt x="3125981" y="43511"/>
                  </a:lnTo>
                  <a:lnTo>
                    <a:pt x="3110713" y="20866"/>
                  </a:lnTo>
                  <a:lnTo>
                    <a:pt x="3088068" y="5598"/>
                  </a:lnTo>
                  <a:lnTo>
                    <a:pt x="3060338" y="0"/>
                  </a:lnTo>
                  <a:close/>
                </a:path>
              </a:pathLst>
            </a:custGeom>
            <a:solidFill>
              <a:srgbClr val="649DD4">
                <a:alpha val="74899"/>
              </a:srgbClr>
            </a:solidFill>
          </p:spPr>
          <p:txBody>
            <a:bodyPr wrap="square" lIns="0" tIns="0" rIns="0" bIns="0" rtlCol="0"/>
            <a:lstStyle/>
            <a:p>
              <a:endParaRPr/>
            </a:p>
          </p:txBody>
        </p:sp>
        <p:sp>
          <p:nvSpPr>
            <p:cNvPr id="7" name="object 7"/>
            <p:cNvSpPr/>
            <p:nvPr/>
          </p:nvSpPr>
          <p:spPr>
            <a:xfrm>
              <a:off x="405618" y="6104245"/>
              <a:ext cx="3131820" cy="621030"/>
            </a:xfrm>
            <a:custGeom>
              <a:avLst/>
              <a:gdLst/>
              <a:ahLst/>
              <a:cxnLst/>
              <a:rect l="l" t="t" r="r" b="b"/>
              <a:pathLst>
                <a:path w="3131820" h="621029">
                  <a:moveTo>
                    <a:pt x="0" y="71241"/>
                  </a:moveTo>
                  <a:lnTo>
                    <a:pt x="5598" y="43511"/>
                  </a:lnTo>
                  <a:lnTo>
                    <a:pt x="20866" y="20866"/>
                  </a:lnTo>
                  <a:lnTo>
                    <a:pt x="43511" y="5598"/>
                  </a:lnTo>
                  <a:lnTo>
                    <a:pt x="71241" y="0"/>
                  </a:lnTo>
                  <a:lnTo>
                    <a:pt x="3060339" y="0"/>
                  </a:lnTo>
                  <a:lnTo>
                    <a:pt x="3088069" y="5598"/>
                  </a:lnTo>
                  <a:lnTo>
                    <a:pt x="3110713" y="20866"/>
                  </a:lnTo>
                  <a:lnTo>
                    <a:pt x="3125981" y="43511"/>
                  </a:lnTo>
                  <a:lnTo>
                    <a:pt x="3131580" y="71241"/>
                  </a:lnTo>
                  <a:lnTo>
                    <a:pt x="3131580" y="549266"/>
                  </a:lnTo>
                  <a:lnTo>
                    <a:pt x="3125981" y="576996"/>
                  </a:lnTo>
                  <a:lnTo>
                    <a:pt x="3110713" y="599641"/>
                  </a:lnTo>
                  <a:lnTo>
                    <a:pt x="3088069" y="614909"/>
                  </a:lnTo>
                  <a:lnTo>
                    <a:pt x="3060339" y="620508"/>
                  </a:lnTo>
                  <a:lnTo>
                    <a:pt x="71241" y="620508"/>
                  </a:lnTo>
                  <a:lnTo>
                    <a:pt x="43511" y="614909"/>
                  </a:lnTo>
                  <a:lnTo>
                    <a:pt x="20866" y="599641"/>
                  </a:lnTo>
                  <a:lnTo>
                    <a:pt x="5598" y="576996"/>
                  </a:lnTo>
                  <a:lnTo>
                    <a:pt x="0" y="549266"/>
                  </a:lnTo>
                  <a:lnTo>
                    <a:pt x="0" y="71241"/>
                  </a:lnTo>
                  <a:close/>
                </a:path>
              </a:pathLst>
            </a:custGeom>
            <a:ln w="19050">
              <a:solidFill>
                <a:srgbClr val="649DD4"/>
              </a:solidFill>
            </a:ln>
          </p:spPr>
          <p:txBody>
            <a:bodyPr wrap="square" lIns="0" tIns="0" rIns="0" bIns="0" rtlCol="0"/>
            <a:lstStyle/>
            <a:p>
              <a:endParaRPr/>
            </a:p>
          </p:txBody>
        </p:sp>
      </p:grpSp>
      <p:sp>
        <p:nvSpPr>
          <p:cNvPr id="8" name="object 8"/>
          <p:cNvSpPr txBox="1"/>
          <p:nvPr/>
        </p:nvSpPr>
        <p:spPr>
          <a:xfrm>
            <a:off x="1032451" y="6276340"/>
            <a:ext cx="2362200" cy="269240"/>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10" dirty="0">
                <a:latin typeface="Arial"/>
                <a:cs typeface="Arial"/>
              </a:rPr>
              <a:t> </a:t>
            </a:r>
            <a:r>
              <a:rPr sz="1600" b="1" spc="-5" dirty="0">
                <a:latin typeface="Arial"/>
                <a:cs typeface="Arial"/>
              </a:rPr>
              <a:t>of</a:t>
            </a:r>
            <a:r>
              <a:rPr sz="1600" b="1" spc="-10" dirty="0">
                <a:latin typeface="Arial"/>
                <a:cs typeface="Arial"/>
              </a:rPr>
              <a:t> </a:t>
            </a:r>
            <a:r>
              <a:rPr sz="1600" b="1" spc="-5" dirty="0">
                <a:latin typeface="Arial"/>
                <a:cs typeface="Arial"/>
              </a:rPr>
              <a:t>Evidence:</a:t>
            </a:r>
            <a:r>
              <a:rPr sz="1600" b="1" spc="-10" dirty="0">
                <a:latin typeface="Arial"/>
                <a:cs typeface="Arial"/>
              </a:rPr>
              <a:t> </a:t>
            </a:r>
            <a:r>
              <a:rPr sz="1600" spc="-10" dirty="0">
                <a:latin typeface="Arial MT"/>
                <a:cs typeface="Arial MT"/>
              </a:rPr>
              <a:t>B-NR</a:t>
            </a:r>
            <a:endParaRPr sz="1600">
              <a:latin typeface="Arial MT"/>
              <a:cs typeface="Arial MT"/>
            </a:endParaRPr>
          </a:p>
        </p:txBody>
      </p:sp>
      <p:grpSp>
        <p:nvGrpSpPr>
          <p:cNvPr id="9" name="object 9"/>
          <p:cNvGrpSpPr/>
          <p:nvPr/>
        </p:nvGrpSpPr>
        <p:grpSpPr>
          <a:xfrm>
            <a:off x="402336" y="6031991"/>
            <a:ext cx="944880" cy="826135"/>
            <a:chOff x="402336" y="6031991"/>
            <a:chExt cx="944880" cy="826135"/>
          </a:xfrm>
        </p:grpSpPr>
        <p:pic>
          <p:nvPicPr>
            <p:cNvPr id="10" name="object 10"/>
            <p:cNvPicPr/>
            <p:nvPr/>
          </p:nvPicPr>
          <p:blipFill>
            <a:blip r:embed="rId4" cstate="print"/>
            <a:stretch>
              <a:fillRect/>
            </a:stretch>
          </p:blipFill>
          <p:spPr>
            <a:xfrm>
              <a:off x="402336" y="6031991"/>
              <a:ext cx="944880" cy="826008"/>
            </a:xfrm>
            <a:prstGeom prst="rect">
              <a:avLst/>
            </a:prstGeom>
          </p:spPr>
        </p:pic>
        <p:pic>
          <p:nvPicPr>
            <p:cNvPr id="11" name="object 11"/>
            <p:cNvPicPr/>
            <p:nvPr/>
          </p:nvPicPr>
          <p:blipFill>
            <a:blip r:embed="rId5" cstate="print"/>
            <a:stretch>
              <a:fillRect/>
            </a:stretch>
          </p:blipFill>
          <p:spPr>
            <a:xfrm>
              <a:off x="597407" y="6227063"/>
              <a:ext cx="356616" cy="393191"/>
            </a:xfrm>
            <a:prstGeom prst="rect">
              <a:avLst/>
            </a:prstGeom>
          </p:spPr>
        </p:pic>
      </p:grpSp>
      <p:sp>
        <p:nvSpPr>
          <p:cNvPr id="12" name="object 12"/>
          <p:cNvSpPr txBox="1"/>
          <p:nvPr/>
        </p:nvSpPr>
        <p:spPr>
          <a:xfrm>
            <a:off x="377481" y="2087371"/>
            <a:ext cx="2972435" cy="568325"/>
          </a:xfrm>
          <a:prstGeom prst="rect">
            <a:avLst/>
          </a:prstGeom>
        </p:spPr>
        <p:txBody>
          <a:bodyPr vert="horz" wrap="square" lIns="0" tIns="26670" rIns="0" bIns="0" rtlCol="0">
            <a:spAutoFit/>
          </a:bodyPr>
          <a:lstStyle/>
          <a:p>
            <a:pPr marL="12700" marR="5080">
              <a:lnSpc>
                <a:spcPts val="2110"/>
              </a:lnSpc>
              <a:spcBef>
                <a:spcPts val="210"/>
              </a:spcBef>
            </a:pPr>
            <a:r>
              <a:rPr sz="1800" b="1" spc="-5" dirty="0">
                <a:latin typeface="Arial"/>
                <a:cs typeface="Arial"/>
              </a:rPr>
              <a:t>INDICATIONS </a:t>
            </a:r>
            <a:r>
              <a:rPr sz="1800" spc="-5" dirty="0">
                <a:latin typeface="Arial MT"/>
                <a:cs typeface="Arial MT"/>
              </a:rPr>
              <a:t>for monitoring </a:t>
            </a:r>
            <a:r>
              <a:rPr sz="1800" spc="-490" dirty="0">
                <a:latin typeface="Arial MT"/>
                <a:cs typeface="Arial MT"/>
              </a:rPr>
              <a:t> </a:t>
            </a:r>
            <a:r>
              <a:rPr sz="1800" spc="-5" dirty="0">
                <a:latin typeface="Arial MT"/>
                <a:cs typeface="Arial MT"/>
              </a:rPr>
              <a:t>urine</a:t>
            </a:r>
            <a:r>
              <a:rPr sz="1800" spc="-10" dirty="0">
                <a:latin typeface="Arial MT"/>
                <a:cs typeface="Arial MT"/>
              </a:rPr>
              <a:t> </a:t>
            </a:r>
            <a:r>
              <a:rPr sz="1800" spc="-5" dirty="0">
                <a:latin typeface="Arial MT"/>
                <a:cs typeface="Arial MT"/>
              </a:rPr>
              <a:t>output:</a:t>
            </a:r>
            <a:endParaRPr sz="1800">
              <a:latin typeface="Arial MT"/>
              <a:cs typeface="Arial MT"/>
            </a:endParaRPr>
          </a:p>
        </p:txBody>
      </p:sp>
      <p:sp>
        <p:nvSpPr>
          <p:cNvPr id="13" name="object 13"/>
          <p:cNvSpPr txBox="1"/>
          <p:nvPr/>
        </p:nvSpPr>
        <p:spPr>
          <a:xfrm>
            <a:off x="602906" y="2645155"/>
            <a:ext cx="2820035" cy="1838960"/>
          </a:xfrm>
          <a:prstGeom prst="rect">
            <a:avLst/>
          </a:prstGeom>
        </p:spPr>
        <p:txBody>
          <a:bodyPr vert="horz" wrap="square" lIns="0" tIns="155575" rIns="0" bIns="0" rtlCol="0">
            <a:spAutoFit/>
          </a:bodyPr>
          <a:lstStyle/>
          <a:p>
            <a:pPr marL="12700">
              <a:lnSpc>
                <a:spcPct val="100000"/>
              </a:lnSpc>
              <a:spcBef>
                <a:spcPts val="1225"/>
              </a:spcBef>
            </a:pPr>
            <a:r>
              <a:rPr sz="1800" spc="-5" dirty="0">
                <a:latin typeface="Arial MT"/>
                <a:cs typeface="Arial MT"/>
              </a:rPr>
              <a:t>Fluid</a:t>
            </a:r>
            <a:r>
              <a:rPr sz="1800" spc="-20" dirty="0">
                <a:latin typeface="Arial MT"/>
                <a:cs typeface="Arial MT"/>
              </a:rPr>
              <a:t> </a:t>
            </a:r>
            <a:r>
              <a:rPr sz="1800" spc="-5" dirty="0">
                <a:latin typeface="Arial MT"/>
                <a:cs typeface="Arial MT"/>
              </a:rPr>
              <a:t>status</a:t>
            </a:r>
            <a:r>
              <a:rPr sz="1800" spc="-15" dirty="0">
                <a:latin typeface="Arial MT"/>
                <a:cs typeface="Arial MT"/>
              </a:rPr>
              <a:t> </a:t>
            </a:r>
            <a:r>
              <a:rPr sz="1800" dirty="0">
                <a:latin typeface="Arial MT"/>
                <a:cs typeface="Arial MT"/>
              </a:rPr>
              <a:t>in</a:t>
            </a:r>
            <a:r>
              <a:rPr sz="1800" spc="-15" dirty="0">
                <a:latin typeface="Arial MT"/>
                <a:cs typeface="Arial MT"/>
              </a:rPr>
              <a:t> </a:t>
            </a:r>
            <a:r>
              <a:rPr sz="1800" spc="-5" dirty="0">
                <a:latin typeface="Arial MT"/>
                <a:cs typeface="Arial MT"/>
              </a:rPr>
              <a:t>burn</a:t>
            </a:r>
            <a:r>
              <a:rPr sz="1800" spc="-20" dirty="0">
                <a:latin typeface="Arial MT"/>
                <a:cs typeface="Arial MT"/>
              </a:rPr>
              <a:t> </a:t>
            </a:r>
            <a:r>
              <a:rPr sz="1800" spc="-5" dirty="0">
                <a:latin typeface="Arial MT"/>
                <a:cs typeface="Arial MT"/>
              </a:rPr>
              <a:t>patients</a:t>
            </a:r>
            <a:endParaRPr sz="1800">
              <a:latin typeface="Arial MT"/>
              <a:cs typeface="Arial MT"/>
            </a:endParaRPr>
          </a:p>
          <a:p>
            <a:pPr marL="12700" marR="423545">
              <a:lnSpc>
                <a:spcPct val="102200"/>
              </a:lnSpc>
              <a:spcBef>
                <a:spcPts val="1080"/>
              </a:spcBef>
            </a:pPr>
            <a:r>
              <a:rPr sz="1800" spc="-5" dirty="0">
                <a:latin typeface="Arial MT"/>
                <a:cs typeface="Arial MT"/>
              </a:rPr>
              <a:t>Assessment of ongoing </a:t>
            </a:r>
            <a:r>
              <a:rPr sz="1800" spc="-495" dirty="0">
                <a:latin typeface="Arial MT"/>
                <a:cs typeface="Arial MT"/>
              </a:rPr>
              <a:t> </a:t>
            </a:r>
            <a:r>
              <a:rPr sz="1800" spc="-5" dirty="0">
                <a:latin typeface="Arial MT"/>
                <a:cs typeface="Arial MT"/>
              </a:rPr>
              <a:t>resuscitation</a:t>
            </a:r>
            <a:r>
              <a:rPr sz="1800" spc="-15" dirty="0">
                <a:latin typeface="Arial MT"/>
                <a:cs typeface="Arial MT"/>
              </a:rPr>
              <a:t> </a:t>
            </a:r>
            <a:r>
              <a:rPr sz="1800" spc="-5" dirty="0">
                <a:latin typeface="Arial MT"/>
                <a:cs typeface="Arial MT"/>
              </a:rPr>
              <a:t>efforts</a:t>
            </a:r>
            <a:endParaRPr sz="1800">
              <a:latin typeface="Arial MT"/>
              <a:cs typeface="Arial MT"/>
            </a:endParaRPr>
          </a:p>
          <a:p>
            <a:pPr marL="12700" marR="766445">
              <a:lnSpc>
                <a:spcPts val="2110"/>
              </a:lnSpc>
              <a:spcBef>
                <a:spcPts val="1340"/>
              </a:spcBef>
            </a:pPr>
            <a:r>
              <a:rPr sz="1800" spc="-5" dirty="0">
                <a:latin typeface="Arial MT"/>
                <a:cs typeface="Arial MT"/>
              </a:rPr>
              <a:t>Prolonged</a:t>
            </a:r>
            <a:r>
              <a:rPr sz="1800" spc="-35" dirty="0">
                <a:latin typeface="Arial MT"/>
                <a:cs typeface="Arial MT"/>
              </a:rPr>
              <a:t> </a:t>
            </a:r>
            <a:r>
              <a:rPr sz="1800" spc="-5" dirty="0">
                <a:latin typeface="Arial MT"/>
                <a:cs typeface="Arial MT"/>
              </a:rPr>
              <a:t>field</a:t>
            </a:r>
            <a:r>
              <a:rPr sz="1800" spc="-30" dirty="0">
                <a:latin typeface="Arial MT"/>
                <a:cs typeface="Arial MT"/>
              </a:rPr>
              <a:t> </a:t>
            </a:r>
            <a:r>
              <a:rPr sz="1800" spc="-5" dirty="0">
                <a:latin typeface="Arial MT"/>
                <a:cs typeface="Arial MT"/>
              </a:rPr>
              <a:t>care </a:t>
            </a:r>
            <a:r>
              <a:rPr sz="1800" spc="-484" dirty="0">
                <a:latin typeface="Arial MT"/>
                <a:cs typeface="Arial MT"/>
              </a:rPr>
              <a:t> </a:t>
            </a:r>
            <a:r>
              <a:rPr sz="1800" spc="-5" dirty="0">
                <a:latin typeface="Arial MT"/>
                <a:cs typeface="Arial MT"/>
              </a:rPr>
              <a:t>volume</a:t>
            </a:r>
            <a:r>
              <a:rPr sz="1800" spc="-15" dirty="0">
                <a:latin typeface="Arial MT"/>
                <a:cs typeface="Arial MT"/>
              </a:rPr>
              <a:t> </a:t>
            </a:r>
            <a:r>
              <a:rPr sz="1800" spc="-5" dirty="0">
                <a:latin typeface="Arial MT"/>
                <a:cs typeface="Arial MT"/>
              </a:rPr>
              <a:t>status</a:t>
            </a:r>
            <a:endParaRPr sz="1800">
              <a:latin typeface="Arial MT"/>
              <a:cs typeface="Arial MT"/>
            </a:endParaRPr>
          </a:p>
        </p:txBody>
      </p:sp>
      <p:sp>
        <p:nvSpPr>
          <p:cNvPr id="14" name="object 14"/>
          <p:cNvSpPr txBox="1"/>
          <p:nvPr/>
        </p:nvSpPr>
        <p:spPr>
          <a:xfrm>
            <a:off x="400029" y="5197347"/>
            <a:ext cx="3065145" cy="269240"/>
          </a:xfrm>
          <a:prstGeom prst="rect">
            <a:avLst/>
          </a:prstGeom>
        </p:spPr>
        <p:txBody>
          <a:bodyPr vert="horz" wrap="square" lIns="0" tIns="12700" rIns="0" bIns="0" rtlCol="0">
            <a:spAutoFit/>
          </a:bodyPr>
          <a:lstStyle/>
          <a:p>
            <a:pPr marL="12700">
              <a:lnSpc>
                <a:spcPct val="100000"/>
              </a:lnSpc>
              <a:spcBef>
                <a:spcPts val="100"/>
              </a:spcBef>
            </a:pPr>
            <a:r>
              <a:rPr sz="1600" b="1" i="1" spc="-5" dirty="0">
                <a:latin typeface="Arial"/>
                <a:cs typeface="Arial"/>
              </a:rPr>
              <a:t>Goal</a:t>
            </a:r>
            <a:r>
              <a:rPr sz="1600" b="1" i="1" spc="5" dirty="0">
                <a:latin typeface="Arial"/>
                <a:cs typeface="Arial"/>
              </a:rPr>
              <a:t> </a:t>
            </a:r>
            <a:r>
              <a:rPr sz="1600" b="1" i="1" dirty="0">
                <a:latin typeface="Arial"/>
                <a:cs typeface="Arial"/>
              </a:rPr>
              <a:t>for </a:t>
            </a:r>
            <a:r>
              <a:rPr sz="1600" b="1" i="1" spc="-5" dirty="0">
                <a:latin typeface="Arial"/>
                <a:cs typeface="Arial"/>
              </a:rPr>
              <a:t>adequate urine output:</a:t>
            </a:r>
            <a:endParaRPr sz="1600">
              <a:latin typeface="Arial"/>
              <a:cs typeface="Arial"/>
            </a:endParaRPr>
          </a:p>
        </p:txBody>
      </p:sp>
      <p:sp>
        <p:nvSpPr>
          <p:cNvPr id="15" name="object 15"/>
          <p:cNvSpPr txBox="1"/>
          <p:nvPr/>
        </p:nvSpPr>
        <p:spPr>
          <a:xfrm>
            <a:off x="582908" y="5541772"/>
            <a:ext cx="3115945" cy="269240"/>
          </a:xfrm>
          <a:prstGeom prst="rect">
            <a:avLst/>
          </a:prstGeom>
        </p:spPr>
        <p:txBody>
          <a:bodyPr vert="horz" wrap="square" lIns="0" tIns="12700" rIns="0" bIns="0" rtlCol="0">
            <a:spAutoFit/>
          </a:bodyPr>
          <a:lstStyle/>
          <a:p>
            <a:pPr marL="12700">
              <a:lnSpc>
                <a:spcPct val="100000"/>
              </a:lnSpc>
              <a:spcBef>
                <a:spcPts val="100"/>
              </a:spcBef>
            </a:pPr>
            <a:r>
              <a:rPr sz="1600" i="1" dirty="0">
                <a:latin typeface="Arial"/>
                <a:cs typeface="Arial"/>
              </a:rPr>
              <a:t>0.5</a:t>
            </a:r>
            <a:r>
              <a:rPr sz="1600" i="1" spc="-10" dirty="0">
                <a:latin typeface="Arial"/>
                <a:cs typeface="Arial"/>
              </a:rPr>
              <a:t> </a:t>
            </a:r>
            <a:r>
              <a:rPr sz="1600" i="1" dirty="0">
                <a:latin typeface="Arial"/>
                <a:cs typeface="Arial"/>
              </a:rPr>
              <a:t>to</a:t>
            </a:r>
            <a:r>
              <a:rPr sz="1600" i="1" spc="-5" dirty="0">
                <a:latin typeface="Arial"/>
                <a:cs typeface="Arial"/>
              </a:rPr>
              <a:t> </a:t>
            </a:r>
            <a:r>
              <a:rPr sz="1600" i="1" dirty="0">
                <a:latin typeface="Arial"/>
                <a:cs typeface="Arial"/>
              </a:rPr>
              <a:t>1.0</a:t>
            </a:r>
            <a:r>
              <a:rPr sz="1600" i="1" spc="-5" dirty="0">
                <a:latin typeface="Arial"/>
                <a:cs typeface="Arial"/>
              </a:rPr>
              <a:t> mL/kg/hr</a:t>
            </a:r>
            <a:r>
              <a:rPr sz="1600" i="1" spc="5" dirty="0">
                <a:latin typeface="Arial"/>
                <a:cs typeface="Arial"/>
              </a:rPr>
              <a:t> </a:t>
            </a:r>
            <a:r>
              <a:rPr sz="1600" i="1" spc="-5" dirty="0">
                <a:latin typeface="Arial"/>
                <a:cs typeface="Arial"/>
              </a:rPr>
              <a:t>or</a:t>
            </a:r>
            <a:r>
              <a:rPr sz="1600" i="1" spc="5" dirty="0">
                <a:latin typeface="Arial"/>
                <a:cs typeface="Arial"/>
              </a:rPr>
              <a:t> </a:t>
            </a:r>
            <a:r>
              <a:rPr sz="1600" i="1" spc="-5" dirty="0">
                <a:latin typeface="Arial"/>
                <a:cs typeface="Arial"/>
              </a:rPr>
              <a:t>30-50 mL/hr</a:t>
            </a:r>
            <a:endParaRPr sz="1600">
              <a:latin typeface="Arial"/>
              <a:cs typeface="Arial"/>
            </a:endParaRPr>
          </a:p>
        </p:txBody>
      </p:sp>
      <p:sp>
        <p:nvSpPr>
          <p:cNvPr id="16" name="object 16"/>
          <p:cNvSpPr txBox="1"/>
          <p:nvPr/>
        </p:nvSpPr>
        <p:spPr>
          <a:xfrm>
            <a:off x="5288031" y="3949700"/>
            <a:ext cx="349313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ADVANTAGES</a:t>
            </a:r>
            <a:r>
              <a:rPr sz="1800" b="1" spc="-15" dirty="0">
                <a:latin typeface="Arial"/>
                <a:cs typeface="Arial"/>
              </a:rPr>
              <a:t> </a:t>
            </a:r>
            <a:r>
              <a:rPr sz="1800" spc="-5" dirty="0">
                <a:latin typeface="Arial MT"/>
                <a:cs typeface="Arial MT"/>
              </a:rPr>
              <a:t>to</a:t>
            </a:r>
            <a:r>
              <a:rPr sz="1800" spc="-15" dirty="0">
                <a:latin typeface="Arial MT"/>
                <a:cs typeface="Arial MT"/>
              </a:rPr>
              <a:t> </a:t>
            </a:r>
            <a:r>
              <a:rPr sz="1800" spc="-5" dirty="0">
                <a:latin typeface="Arial MT"/>
                <a:cs typeface="Arial MT"/>
              </a:rPr>
              <a:t>catheterization:</a:t>
            </a:r>
            <a:endParaRPr sz="1800">
              <a:latin typeface="Arial MT"/>
              <a:cs typeface="Arial MT"/>
            </a:endParaRPr>
          </a:p>
        </p:txBody>
      </p:sp>
      <p:sp>
        <p:nvSpPr>
          <p:cNvPr id="17" name="object 17"/>
          <p:cNvSpPr txBox="1"/>
          <p:nvPr/>
        </p:nvSpPr>
        <p:spPr>
          <a:xfrm>
            <a:off x="5502026" y="4370323"/>
            <a:ext cx="3340735" cy="1976120"/>
          </a:xfrm>
          <a:prstGeom prst="rect">
            <a:avLst/>
          </a:prstGeom>
        </p:spPr>
        <p:txBody>
          <a:bodyPr vert="horz" wrap="square" lIns="0" tIns="6350" rIns="0" bIns="0" rtlCol="0">
            <a:spAutoFit/>
          </a:bodyPr>
          <a:lstStyle/>
          <a:p>
            <a:pPr marL="12700" marR="614680">
              <a:lnSpc>
                <a:spcPct val="102200"/>
              </a:lnSpc>
              <a:spcBef>
                <a:spcPts val="50"/>
              </a:spcBef>
            </a:pPr>
            <a:r>
              <a:rPr sz="1800" spc="-5" dirty="0">
                <a:latin typeface="Arial MT"/>
                <a:cs typeface="Arial MT"/>
              </a:rPr>
              <a:t>Rapid feedback on volume </a:t>
            </a:r>
            <a:r>
              <a:rPr sz="1800" spc="-490" dirty="0">
                <a:latin typeface="Arial MT"/>
                <a:cs typeface="Arial MT"/>
              </a:rPr>
              <a:t> </a:t>
            </a:r>
            <a:r>
              <a:rPr sz="1800" spc="-5" dirty="0">
                <a:latin typeface="Arial MT"/>
                <a:cs typeface="Arial MT"/>
              </a:rPr>
              <a:t>status</a:t>
            </a:r>
            <a:endParaRPr sz="1800">
              <a:latin typeface="Arial MT"/>
              <a:cs typeface="Arial MT"/>
            </a:endParaRPr>
          </a:p>
          <a:p>
            <a:pPr marL="12700" marR="1579880">
              <a:lnSpc>
                <a:spcPct val="102200"/>
              </a:lnSpc>
              <a:spcBef>
                <a:spcPts val="1080"/>
              </a:spcBef>
            </a:pPr>
            <a:r>
              <a:rPr sz="1800" spc="-5" dirty="0">
                <a:latin typeface="Arial MT"/>
                <a:cs typeface="Arial MT"/>
              </a:rPr>
              <a:t>Casualty comfort </a:t>
            </a:r>
            <a:r>
              <a:rPr sz="1800" spc="-490" dirty="0">
                <a:latin typeface="Arial MT"/>
                <a:cs typeface="Arial MT"/>
              </a:rPr>
              <a:t> </a:t>
            </a:r>
            <a:r>
              <a:rPr sz="1800" dirty="0">
                <a:latin typeface="Arial MT"/>
                <a:cs typeface="Arial MT"/>
              </a:rPr>
              <a:t>(</a:t>
            </a:r>
            <a:r>
              <a:rPr sz="1800" spc="-5" dirty="0">
                <a:latin typeface="Arial MT"/>
                <a:cs typeface="Arial MT"/>
              </a:rPr>
              <a:t>non</a:t>
            </a:r>
            <a:r>
              <a:rPr sz="1800" dirty="0">
                <a:latin typeface="Arial MT"/>
                <a:cs typeface="Arial MT"/>
              </a:rPr>
              <a:t>-</a:t>
            </a:r>
            <a:r>
              <a:rPr sz="1800" spc="-5" dirty="0">
                <a:latin typeface="Arial MT"/>
                <a:cs typeface="Arial MT"/>
              </a:rPr>
              <a:t>a</a:t>
            </a:r>
            <a:r>
              <a:rPr sz="1800" dirty="0">
                <a:latin typeface="Arial MT"/>
                <a:cs typeface="Arial MT"/>
              </a:rPr>
              <a:t>m</a:t>
            </a:r>
            <a:r>
              <a:rPr sz="1800" spc="-5" dirty="0">
                <a:latin typeface="Arial MT"/>
                <a:cs typeface="Arial MT"/>
              </a:rPr>
              <a:t>bu</a:t>
            </a:r>
            <a:r>
              <a:rPr sz="1800" dirty="0">
                <a:latin typeface="Arial MT"/>
                <a:cs typeface="Arial MT"/>
              </a:rPr>
              <a:t>l</a:t>
            </a:r>
            <a:r>
              <a:rPr sz="1800" spc="-5" dirty="0">
                <a:latin typeface="Arial MT"/>
                <a:cs typeface="Arial MT"/>
              </a:rPr>
              <a:t>ato</a:t>
            </a:r>
            <a:r>
              <a:rPr sz="1800" dirty="0">
                <a:latin typeface="Arial MT"/>
                <a:cs typeface="Arial MT"/>
              </a:rPr>
              <a:t>ry)</a:t>
            </a:r>
            <a:endParaRPr sz="1800">
              <a:latin typeface="Arial MT"/>
              <a:cs typeface="Arial MT"/>
            </a:endParaRPr>
          </a:p>
          <a:p>
            <a:pPr marL="12700" marR="5080">
              <a:lnSpc>
                <a:spcPts val="2110"/>
              </a:lnSpc>
              <a:spcBef>
                <a:spcPts val="1335"/>
              </a:spcBef>
            </a:pPr>
            <a:r>
              <a:rPr sz="1800" spc="-5" dirty="0">
                <a:latin typeface="Arial MT"/>
                <a:cs typeface="Arial MT"/>
              </a:rPr>
              <a:t>Efficiencies </a:t>
            </a:r>
            <a:r>
              <a:rPr sz="1800" dirty="0">
                <a:latin typeface="Arial MT"/>
                <a:cs typeface="Arial MT"/>
              </a:rPr>
              <a:t>in </a:t>
            </a:r>
            <a:r>
              <a:rPr sz="1800" spc="-5" dirty="0">
                <a:latin typeface="Arial MT"/>
                <a:cs typeface="Arial MT"/>
              </a:rPr>
              <a:t>care and transport </a:t>
            </a:r>
            <a:r>
              <a:rPr sz="1800" spc="-490" dirty="0">
                <a:latin typeface="Arial MT"/>
                <a:cs typeface="Arial MT"/>
              </a:rPr>
              <a:t> </a:t>
            </a:r>
            <a:r>
              <a:rPr sz="1800" spc="-5" dirty="0">
                <a:latin typeface="Arial MT"/>
                <a:cs typeface="Arial MT"/>
              </a:rPr>
              <a:t>(non-ambulatory)</a:t>
            </a:r>
            <a:endParaRPr sz="1800">
              <a:latin typeface="Arial MT"/>
              <a:cs typeface="Arial MT"/>
            </a:endParaRPr>
          </a:p>
        </p:txBody>
      </p:sp>
      <p:sp>
        <p:nvSpPr>
          <p:cNvPr id="18" name="object 18"/>
          <p:cNvSpPr/>
          <p:nvPr/>
        </p:nvSpPr>
        <p:spPr>
          <a:xfrm>
            <a:off x="450609" y="2812210"/>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grpSp>
        <p:nvGrpSpPr>
          <p:cNvPr id="19" name="object 19"/>
          <p:cNvGrpSpPr/>
          <p:nvPr/>
        </p:nvGrpSpPr>
        <p:grpSpPr>
          <a:xfrm>
            <a:off x="3112007" y="1834895"/>
            <a:ext cx="2524125" cy="3771900"/>
            <a:chOff x="3112007" y="1834895"/>
            <a:chExt cx="2524125" cy="3771900"/>
          </a:xfrm>
        </p:grpSpPr>
        <p:pic>
          <p:nvPicPr>
            <p:cNvPr id="20" name="object 20"/>
            <p:cNvPicPr/>
            <p:nvPr/>
          </p:nvPicPr>
          <p:blipFill>
            <a:blip r:embed="rId6" cstate="print"/>
            <a:stretch>
              <a:fillRect/>
            </a:stretch>
          </p:blipFill>
          <p:spPr>
            <a:xfrm>
              <a:off x="4224527" y="1834895"/>
              <a:ext cx="1411224" cy="2679191"/>
            </a:xfrm>
            <a:prstGeom prst="rect">
              <a:avLst/>
            </a:prstGeom>
          </p:spPr>
        </p:pic>
        <p:pic>
          <p:nvPicPr>
            <p:cNvPr id="21" name="object 21"/>
            <p:cNvPicPr/>
            <p:nvPr/>
          </p:nvPicPr>
          <p:blipFill>
            <a:blip r:embed="rId7" cstate="print"/>
            <a:stretch>
              <a:fillRect/>
            </a:stretch>
          </p:blipFill>
          <p:spPr>
            <a:xfrm>
              <a:off x="3112007" y="2919983"/>
              <a:ext cx="1304544" cy="2337816"/>
            </a:xfrm>
            <a:prstGeom prst="rect">
              <a:avLst/>
            </a:prstGeom>
          </p:spPr>
        </p:pic>
        <p:sp>
          <p:nvSpPr>
            <p:cNvPr id="22" name="object 22"/>
            <p:cNvSpPr/>
            <p:nvPr/>
          </p:nvSpPr>
          <p:spPr>
            <a:xfrm>
              <a:off x="5365510" y="4424102"/>
              <a:ext cx="0" cy="467995"/>
            </a:xfrm>
            <a:custGeom>
              <a:avLst/>
              <a:gdLst/>
              <a:ahLst/>
              <a:cxnLst/>
              <a:rect l="l" t="t" r="r" b="b"/>
              <a:pathLst>
                <a:path h="467995">
                  <a:moveTo>
                    <a:pt x="1" y="468000"/>
                  </a:moveTo>
                  <a:lnTo>
                    <a:pt x="0" y="0"/>
                  </a:lnTo>
                </a:path>
              </a:pathLst>
            </a:custGeom>
            <a:ln w="101600">
              <a:solidFill>
                <a:srgbClr val="CD9147"/>
              </a:solidFill>
            </a:ln>
          </p:spPr>
          <p:txBody>
            <a:bodyPr wrap="square" lIns="0" tIns="0" rIns="0" bIns="0" rtlCol="0"/>
            <a:lstStyle/>
            <a:p>
              <a:endParaRPr/>
            </a:p>
          </p:txBody>
        </p:sp>
        <p:sp>
          <p:nvSpPr>
            <p:cNvPr id="23" name="object 23"/>
            <p:cNvSpPr/>
            <p:nvPr/>
          </p:nvSpPr>
          <p:spPr>
            <a:xfrm>
              <a:off x="5365510" y="5138441"/>
              <a:ext cx="0" cy="467995"/>
            </a:xfrm>
            <a:custGeom>
              <a:avLst/>
              <a:gdLst/>
              <a:ahLst/>
              <a:cxnLst/>
              <a:rect l="l" t="t" r="r" b="b"/>
              <a:pathLst>
                <a:path h="467995">
                  <a:moveTo>
                    <a:pt x="1" y="468000"/>
                  </a:moveTo>
                  <a:lnTo>
                    <a:pt x="0" y="0"/>
                  </a:lnTo>
                </a:path>
              </a:pathLst>
            </a:custGeom>
            <a:ln w="101600">
              <a:solidFill>
                <a:srgbClr val="CD9147"/>
              </a:solidFill>
            </a:ln>
          </p:spPr>
          <p:txBody>
            <a:bodyPr wrap="square" lIns="0" tIns="0" rIns="0" bIns="0" rtlCol="0"/>
            <a:lstStyle/>
            <a:p>
              <a:endParaRPr/>
            </a:p>
          </p:txBody>
        </p:sp>
      </p:grpSp>
      <p:pic>
        <p:nvPicPr>
          <p:cNvPr id="24" name="object 24"/>
          <p:cNvPicPr/>
          <p:nvPr/>
        </p:nvPicPr>
        <p:blipFill>
          <a:blip r:embed="rId8" cstate="print"/>
          <a:stretch>
            <a:fillRect/>
          </a:stretch>
        </p:blipFill>
        <p:spPr>
          <a:xfrm>
            <a:off x="5913120" y="2005583"/>
            <a:ext cx="2487168" cy="1783080"/>
          </a:xfrm>
          <a:prstGeom prst="rect">
            <a:avLst/>
          </a:prstGeom>
        </p:spPr>
      </p:pic>
      <p:sp>
        <p:nvSpPr>
          <p:cNvPr id="25" name="object 25"/>
          <p:cNvSpPr/>
          <p:nvPr/>
        </p:nvSpPr>
        <p:spPr>
          <a:xfrm>
            <a:off x="450609" y="3271879"/>
            <a:ext cx="0" cy="467995"/>
          </a:xfrm>
          <a:custGeom>
            <a:avLst/>
            <a:gdLst/>
            <a:ahLst/>
            <a:cxnLst/>
            <a:rect l="l" t="t" r="r" b="b"/>
            <a:pathLst>
              <a:path h="467995">
                <a:moveTo>
                  <a:pt x="1" y="468000"/>
                </a:moveTo>
                <a:lnTo>
                  <a:pt x="0" y="0"/>
                </a:lnTo>
              </a:path>
            </a:pathLst>
          </a:custGeom>
          <a:ln w="101600">
            <a:solidFill>
              <a:srgbClr val="CD9147"/>
            </a:solidFill>
          </a:ln>
        </p:spPr>
        <p:txBody>
          <a:bodyPr wrap="square" lIns="0" tIns="0" rIns="0" bIns="0" rtlCol="0"/>
          <a:lstStyle/>
          <a:p>
            <a:endParaRPr/>
          </a:p>
        </p:txBody>
      </p:sp>
      <p:sp>
        <p:nvSpPr>
          <p:cNvPr id="26" name="object 26"/>
          <p:cNvSpPr/>
          <p:nvPr/>
        </p:nvSpPr>
        <p:spPr>
          <a:xfrm>
            <a:off x="450609" y="3968802"/>
            <a:ext cx="0" cy="467995"/>
          </a:xfrm>
          <a:custGeom>
            <a:avLst/>
            <a:gdLst/>
            <a:ahLst/>
            <a:cxnLst/>
            <a:rect l="l" t="t" r="r" b="b"/>
            <a:pathLst>
              <a:path h="467995">
                <a:moveTo>
                  <a:pt x="1" y="468000"/>
                </a:moveTo>
                <a:lnTo>
                  <a:pt x="0" y="0"/>
                </a:lnTo>
              </a:path>
            </a:pathLst>
          </a:custGeom>
          <a:ln w="101600">
            <a:solidFill>
              <a:srgbClr val="CD9147"/>
            </a:solidFill>
          </a:ln>
        </p:spPr>
        <p:txBody>
          <a:bodyPr wrap="square" lIns="0" tIns="0" rIns="0" bIns="0" rtlCol="0"/>
          <a:lstStyle/>
          <a:p>
            <a:endParaRPr/>
          </a:p>
        </p:txBody>
      </p:sp>
      <p:sp>
        <p:nvSpPr>
          <p:cNvPr id="27" name="object 27"/>
          <p:cNvSpPr/>
          <p:nvPr/>
        </p:nvSpPr>
        <p:spPr>
          <a:xfrm>
            <a:off x="5365510" y="5855591"/>
            <a:ext cx="0" cy="467995"/>
          </a:xfrm>
          <a:custGeom>
            <a:avLst/>
            <a:gdLst/>
            <a:ahLst/>
            <a:cxnLst/>
            <a:rect l="l" t="t" r="r" b="b"/>
            <a:pathLst>
              <a:path h="467995">
                <a:moveTo>
                  <a:pt x="1" y="468000"/>
                </a:moveTo>
                <a:lnTo>
                  <a:pt x="0" y="0"/>
                </a:lnTo>
              </a:path>
            </a:pathLst>
          </a:custGeom>
          <a:ln w="101600">
            <a:solidFill>
              <a:srgbClr val="CD9147"/>
            </a:solidFill>
          </a:ln>
        </p:spPr>
        <p:txBody>
          <a:bodyPr wrap="square" lIns="0" tIns="0" rIns="0" bIns="0" rtlCol="0"/>
          <a:lstStyle/>
          <a:p>
            <a:endParaRPr/>
          </a:p>
        </p:txBody>
      </p:sp>
      <p:sp>
        <p:nvSpPr>
          <p:cNvPr id="28" name="object 28"/>
          <p:cNvSpPr txBox="1"/>
          <p:nvPr/>
        </p:nvSpPr>
        <p:spPr>
          <a:xfrm>
            <a:off x="9195910" y="2087371"/>
            <a:ext cx="2489835" cy="568325"/>
          </a:xfrm>
          <a:prstGeom prst="rect">
            <a:avLst/>
          </a:prstGeom>
        </p:spPr>
        <p:txBody>
          <a:bodyPr vert="horz" wrap="square" lIns="0" tIns="12700" rIns="0" bIns="0" rtlCol="0">
            <a:spAutoFit/>
          </a:bodyPr>
          <a:lstStyle/>
          <a:p>
            <a:pPr marL="12700">
              <a:lnSpc>
                <a:spcPts val="2135"/>
              </a:lnSpc>
              <a:spcBef>
                <a:spcPts val="100"/>
              </a:spcBef>
            </a:pPr>
            <a:r>
              <a:rPr sz="1800" b="1" dirty="0">
                <a:latin typeface="Arial"/>
                <a:cs typeface="Arial"/>
              </a:rPr>
              <a:t>CONTRAINDICATIONS</a:t>
            </a:r>
            <a:endParaRPr sz="1800">
              <a:latin typeface="Arial"/>
              <a:cs typeface="Arial"/>
            </a:endParaRPr>
          </a:p>
          <a:p>
            <a:pPr marL="12700">
              <a:lnSpc>
                <a:spcPts val="2135"/>
              </a:lnSpc>
            </a:pPr>
            <a:r>
              <a:rPr sz="1800" spc="-5" dirty="0">
                <a:latin typeface="Arial MT"/>
                <a:cs typeface="Arial MT"/>
              </a:rPr>
              <a:t>to</a:t>
            </a:r>
            <a:r>
              <a:rPr sz="1800" spc="-45" dirty="0">
                <a:latin typeface="Arial MT"/>
                <a:cs typeface="Arial MT"/>
              </a:rPr>
              <a:t> </a:t>
            </a:r>
            <a:r>
              <a:rPr sz="1800" spc="-5" dirty="0">
                <a:latin typeface="Arial MT"/>
                <a:cs typeface="Arial MT"/>
              </a:rPr>
              <a:t>catheter:</a:t>
            </a:r>
            <a:endParaRPr sz="1800">
              <a:latin typeface="Arial MT"/>
              <a:cs typeface="Arial MT"/>
            </a:endParaRPr>
          </a:p>
        </p:txBody>
      </p:sp>
      <p:sp>
        <p:nvSpPr>
          <p:cNvPr id="29" name="object 29"/>
          <p:cNvSpPr txBox="1"/>
          <p:nvPr/>
        </p:nvSpPr>
        <p:spPr>
          <a:xfrm>
            <a:off x="9421336" y="2788411"/>
            <a:ext cx="2235835" cy="2241550"/>
          </a:xfrm>
          <a:prstGeom prst="rect">
            <a:avLst/>
          </a:prstGeom>
        </p:spPr>
        <p:txBody>
          <a:bodyPr vert="horz" wrap="square" lIns="0" tIns="13970" rIns="0" bIns="0" rtlCol="0">
            <a:spAutoFit/>
          </a:bodyPr>
          <a:lstStyle/>
          <a:p>
            <a:pPr marL="12700" marR="170180">
              <a:lnSpc>
                <a:spcPct val="99400"/>
              </a:lnSpc>
              <a:spcBef>
                <a:spcPts val="110"/>
              </a:spcBef>
            </a:pPr>
            <a:r>
              <a:rPr sz="1800" spc="-5" dirty="0">
                <a:latin typeface="Arial MT"/>
                <a:cs typeface="Arial MT"/>
              </a:rPr>
              <a:t>Obvious trauma to </a:t>
            </a:r>
            <a:r>
              <a:rPr sz="1800" dirty="0">
                <a:latin typeface="Arial MT"/>
                <a:cs typeface="Arial MT"/>
              </a:rPr>
              <a:t> </a:t>
            </a:r>
            <a:r>
              <a:rPr sz="1800" spc="-5" dirty="0">
                <a:latin typeface="Arial MT"/>
                <a:cs typeface="Arial MT"/>
              </a:rPr>
              <a:t>urethra,</a:t>
            </a:r>
            <a:r>
              <a:rPr sz="1800" spc="-30" dirty="0">
                <a:latin typeface="Arial MT"/>
                <a:cs typeface="Arial MT"/>
              </a:rPr>
              <a:t> </a:t>
            </a:r>
            <a:r>
              <a:rPr sz="1800" spc="-5" dirty="0">
                <a:latin typeface="Arial MT"/>
                <a:cs typeface="Arial MT"/>
              </a:rPr>
              <a:t>blood</a:t>
            </a:r>
            <a:r>
              <a:rPr sz="1800" spc="-25" dirty="0">
                <a:latin typeface="Arial MT"/>
                <a:cs typeface="Arial MT"/>
              </a:rPr>
              <a:t> </a:t>
            </a:r>
            <a:r>
              <a:rPr sz="1800" spc="-5" dirty="0">
                <a:latin typeface="Arial MT"/>
                <a:cs typeface="Arial MT"/>
              </a:rPr>
              <a:t>at</a:t>
            </a:r>
            <a:r>
              <a:rPr sz="1800" spc="-30" dirty="0">
                <a:latin typeface="Arial MT"/>
                <a:cs typeface="Arial MT"/>
              </a:rPr>
              <a:t> </a:t>
            </a:r>
            <a:r>
              <a:rPr sz="1800" spc="-5" dirty="0">
                <a:latin typeface="Arial MT"/>
                <a:cs typeface="Arial MT"/>
              </a:rPr>
              <a:t>the </a:t>
            </a:r>
            <a:r>
              <a:rPr sz="1800" spc="-484" dirty="0">
                <a:latin typeface="Arial MT"/>
                <a:cs typeface="Arial MT"/>
              </a:rPr>
              <a:t> </a:t>
            </a:r>
            <a:r>
              <a:rPr sz="1800" spc="-5" dirty="0">
                <a:latin typeface="Arial MT"/>
                <a:cs typeface="Arial MT"/>
              </a:rPr>
              <a:t>meatus</a:t>
            </a:r>
            <a:endParaRPr sz="1800">
              <a:latin typeface="Arial MT"/>
              <a:cs typeface="Arial MT"/>
            </a:endParaRPr>
          </a:p>
          <a:p>
            <a:pPr marL="12700">
              <a:lnSpc>
                <a:spcPct val="100000"/>
              </a:lnSpc>
              <a:spcBef>
                <a:spcPts val="1225"/>
              </a:spcBef>
            </a:pPr>
            <a:r>
              <a:rPr sz="1800" spc="-5" dirty="0">
                <a:latin typeface="Arial MT"/>
                <a:cs typeface="Arial MT"/>
              </a:rPr>
              <a:t>Gross</a:t>
            </a:r>
            <a:r>
              <a:rPr sz="1800" spc="-35" dirty="0">
                <a:latin typeface="Arial MT"/>
                <a:cs typeface="Arial MT"/>
              </a:rPr>
              <a:t> </a:t>
            </a:r>
            <a:r>
              <a:rPr sz="1800" spc="-5" dirty="0">
                <a:latin typeface="Arial MT"/>
                <a:cs typeface="Arial MT"/>
              </a:rPr>
              <a:t>hematuria</a:t>
            </a:r>
            <a:endParaRPr sz="1800">
              <a:latin typeface="Arial MT"/>
              <a:cs typeface="Arial MT"/>
            </a:endParaRPr>
          </a:p>
          <a:p>
            <a:pPr marL="12700" marR="5080">
              <a:lnSpc>
                <a:spcPct val="99400"/>
              </a:lnSpc>
              <a:spcBef>
                <a:spcPts val="1165"/>
              </a:spcBef>
            </a:pPr>
            <a:r>
              <a:rPr sz="1800" spc="-5" dirty="0">
                <a:latin typeface="Arial MT"/>
                <a:cs typeface="Arial MT"/>
              </a:rPr>
              <a:t>Significant pain on </a:t>
            </a:r>
            <a:r>
              <a:rPr sz="1800" dirty="0">
                <a:latin typeface="Arial MT"/>
                <a:cs typeface="Arial MT"/>
              </a:rPr>
              <a:t> </a:t>
            </a:r>
            <a:r>
              <a:rPr sz="1800" spc="-5" dirty="0">
                <a:latin typeface="Arial MT"/>
                <a:cs typeface="Arial MT"/>
              </a:rPr>
              <a:t>insertion or inability to </a:t>
            </a:r>
            <a:r>
              <a:rPr sz="1800" spc="-490" dirty="0">
                <a:latin typeface="Arial MT"/>
                <a:cs typeface="Arial MT"/>
              </a:rPr>
              <a:t> </a:t>
            </a:r>
            <a:r>
              <a:rPr sz="1800" spc="-5" dirty="0">
                <a:latin typeface="Arial MT"/>
                <a:cs typeface="Arial MT"/>
              </a:rPr>
              <a:t>easily</a:t>
            </a:r>
            <a:r>
              <a:rPr sz="1800" spc="-10" dirty="0">
                <a:latin typeface="Arial MT"/>
                <a:cs typeface="Arial MT"/>
              </a:rPr>
              <a:t> </a:t>
            </a:r>
            <a:r>
              <a:rPr sz="1800" spc="-5" dirty="0">
                <a:latin typeface="Arial MT"/>
                <a:cs typeface="Arial MT"/>
              </a:rPr>
              <a:t>insert</a:t>
            </a:r>
            <a:endParaRPr sz="1800">
              <a:latin typeface="Arial MT"/>
              <a:cs typeface="Arial MT"/>
            </a:endParaRPr>
          </a:p>
        </p:txBody>
      </p:sp>
      <p:sp>
        <p:nvSpPr>
          <p:cNvPr id="30" name="object 30"/>
          <p:cNvSpPr/>
          <p:nvPr/>
        </p:nvSpPr>
        <p:spPr>
          <a:xfrm>
            <a:off x="9289808" y="3803937"/>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31" name="object 31"/>
          <p:cNvSpPr/>
          <p:nvPr/>
        </p:nvSpPr>
        <p:spPr>
          <a:xfrm>
            <a:off x="9289808" y="2857242"/>
            <a:ext cx="0" cy="756285"/>
          </a:xfrm>
          <a:custGeom>
            <a:avLst/>
            <a:gdLst/>
            <a:ahLst/>
            <a:cxnLst/>
            <a:rect l="l" t="t" r="r" b="b"/>
            <a:pathLst>
              <a:path h="756285">
                <a:moveTo>
                  <a:pt x="1" y="756000"/>
                </a:moveTo>
                <a:lnTo>
                  <a:pt x="0" y="0"/>
                </a:lnTo>
              </a:path>
            </a:pathLst>
          </a:custGeom>
          <a:ln w="101600">
            <a:solidFill>
              <a:srgbClr val="CD9147"/>
            </a:solidFill>
          </a:ln>
        </p:spPr>
        <p:txBody>
          <a:bodyPr wrap="square" lIns="0" tIns="0" rIns="0" bIns="0" rtlCol="0"/>
          <a:lstStyle/>
          <a:p>
            <a:endParaRPr/>
          </a:p>
        </p:txBody>
      </p:sp>
      <p:sp>
        <p:nvSpPr>
          <p:cNvPr id="32" name="object 32"/>
          <p:cNvSpPr/>
          <p:nvPr/>
        </p:nvSpPr>
        <p:spPr>
          <a:xfrm>
            <a:off x="9283220" y="4246996"/>
            <a:ext cx="0" cy="756285"/>
          </a:xfrm>
          <a:custGeom>
            <a:avLst/>
            <a:gdLst/>
            <a:ahLst/>
            <a:cxnLst/>
            <a:rect l="l" t="t" r="r" b="b"/>
            <a:pathLst>
              <a:path h="756285">
                <a:moveTo>
                  <a:pt x="1" y="756000"/>
                </a:moveTo>
                <a:lnTo>
                  <a:pt x="0" y="0"/>
                </a:lnTo>
              </a:path>
            </a:pathLst>
          </a:custGeom>
          <a:ln w="101600">
            <a:solidFill>
              <a:srgbClr val="CD9147"/>
            </a:solidFill>
          </a:ln>
        </p:spPr>
        <p:txBody>
          <a:bodyPr wrap="square" lIns="0" tIns="0" rIns="0" bIns="0" rtlCol="0"/>
          <a:lstStyle/>
          <a:p>
            <a:endParaRPr/>
          </a:p>
        </p:txBody>
      </p:sp>
      <p:sp>
        <p:nvSpPr>
          <p:cNvPr id="33" name="object 33"/>
          <p:cNvSpPr/>
          <p:nvPr/>
        </p:nvSpPr>
        <p:spPr>
          <a:xfrm>
            <a:off x="497138" y="5508159"/>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34" name="object 34"/>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35" name="object 35"/>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28</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pc="-5" dirty="0"/>
              <a:t>Module</a:t>
            </a:r>
            <a:r>
              <a:rPr spc="-25" dirty="0"/>
              <a:t> </a:t>
            </a:r>
            <a:r>
              <a:rPr dirty="0"/>
              <a:t>20:</a:t>
            </a:r>
            <a:r>
              <a:rPr spc="-20" dirty="0"/>
              <a:t> </a:t>
            </a:r>
            <a:r>
              <a:rPr spc="-5" dirty="0"/>
              <a:t>Casualty</a:t>
            </a:r>
            <a:r>
              <a:rPr spc="-20" dirty="0"/>
              <a:t> </a:t>
            </a:r>
            <a:r>
              <a:rPr spc="-5" dirty="0"/>
              <a:t>Monitoring</a:t>
            </a:r>
          </a:p>
        </p:txBody>
      </p:sp>
      <p:pic>
        <p:nvPicPr>
          <p:cNvPr id="3" name="object 3"/>
          <p:cNvPicPr/>
          <p:nvPr/>
        </p:nvPicPr>
        <p:blipFill>
          <a:blip r:embed="rId3" cstate="print"/>
          <a:stretch>
            <a:fillRect/>
          </a:stretch>
        </p:blipFill>
        <p:spPr>
          <a:xfrm>
            <a:off x="307847" y="252984"/>
            <a:ext cx="1176528" cy="661416"/>
          </a:xfrm>
          <a:prstGeom prst="rect">
            <a:avLst/>
          </a:prstGeom>
        </p:spPr>
      </p:pic>
      <p:grpSp>
        <p:nvGrpSpPr>
          <p:cNvPr id="4" name="object 4"/>
          <p:cNvGrpSpPr/>
          <p:nvPr/>
        </p:nvGrpSpPr>
        <p:grpSpPr>
          <a:xfrm>
            <a:off x="288365" y="5675667"/>
            <a:ext cx="2915285" cy="763905"/>
            <a:chOff x="288365" y="5675667"/>
            <a:chExt cx="2915285" cy="763905"/>
          </a:xfrm>
        </p:grpSpPr>
        <p:sp>
          <p:nvSpPr>
            <p:cNvPr id="5" name="object 5"/>
            <p:cNvSpPr/>
            <p:nvPr/>
          </p:nvSpPr>
          <p:spPr>
            <a:xfrm>
              <a:off x="297890" y="5685192"/>
              <a:ext cx="2896235" cy="744855"/>
            </a:xfrm>
            <a:custGeom>
              <a:avLst/>
              <a:gdLst/>
              <a:ahLst/>
              <a:cxnLst/>
              <a:rect l="l" t="t" r="r" b="b"/>
              <a:pathLst>
                <a:path w="2896235" h="744854">
                  <a:moveTo>
                    <a:pt x="2810205" y="0"/>
                  </a:moveTo>
                  <a:lnTo>
                    <a:pt x="85480" y="0"/>
                  </a:lnTo>
                  <a:lnTo>
                    <a:pt x="52207" y="6717"/>
                  </a:lnTo>
                  <a:lnTo>
                    <a:pt x="25036" y="25036"/>
                  </a:lnTo>
                  <a:lnTo>
                    <a:pt x="6717" y="52207"/>
                  </a:lnTo>
                  <a:lnTo>
                    <a:pt x="0" y="85480"/>
                  </a:lnTo>
                  <a:lnTo>
                    <a:pt x="0" y="659051"/>
                  </a:lnTo>
                  <a:lnTo>
                    <a:pt x="6717" y="692324"/>
                  </a:lnTo>
                  <a:lnTo>
                    <a:pt x="25036" y="719495"/>
                  </a:lnTo>
                  <a:lnTo>
                    <a:pt x="52207" y="737814"/>
                  </a:lnTo>
                  <a:lnTo>
                    <a:pt x="85480" y="744531"/>
                  </a:lnTo>
                  <a:lnTo>
                    <a:pt x="2810205" y="744531"/>
                  </a:lnTo>
                  <a:lnTo>
                    <a:pt x="2843478" y="737814"/>
                  </a:lnTo>
                  <a:lnTo>
                    <a:pt x="2870649" y="719495"/>
                  </a:lnTo>
                  <a:lnTo>
                    <a:pt x="2888967" y="692324"/>
                  </a:lnTo>
                  <a:lnTo>
                    <a:pt x="2895685" y="659051"/>
                  </a:lnTo>
                  <a:lnTo>
                    <a:pt x="2895685" y="85480"/>
                  </a:lnTo>
                  <a:lnTo>
                    <a:pt x="2888967" y="52207"/>
                  </a:lnTo>
                  <a:lnTo>
                    <a:pt x="2870649" y="25036"/>
                  </a:lnTo>
                  <a:lnTo>
                    <a:pt x="2843478" y="6717"/>
                  </a:lnTo>
                  <a:lnTo>
                    <a:pt x="2810205" y="0"/>
                  </a:lnTo>
                  <a:close/>
                </a:path>
              </a:pathLst>
            </a:custGeom>
            <a:solidFill>
              <a:srgbClr val="FFF4D2"/>
            </a:solidFill>
          </p:spPr>
          <p:txBody>
            <a:bodyPr wrap="square" lIns="0" tIns="0" rIns="0" bIns="0" rtlCol="0"/>
            <a:lstStyle/>
            <a:p>
              <a:endParaRPr/>
            </a:p>
          </p:txBody>
        </p:sp>
        <p:sp>
          <p:nvSpPr>
            <p:cNvPr id="6" name="object 6"/>
            <p:cNvSpPr/>
            <p:nvPr/>
          </p:nvSpPr>
          <p:spPr>
            <a:xfrm>
              <a:off x="297890" y="5685192"/>
              <a:ext cx="2896235" cy="744855"/>
            </a:xfrm>
            <a:custGeom>
              <a:avLst/>
              <a:gdLst/>
              <a:ahLst/>
              <a:cxnLst/>
              <a:rect l="l" t="t" r="r" b="b"/>
              <a:pathLst>
                <a:path w="2896235" h="744854">
                  <a:moveTo>
                    <a:pt x="0" y="85480"/>
                  </a:moveTo>
                  <a:lnTo>
                    <a:pt x="6717" y="52207"/>
                  </a:lnTo>
                  <a:lnTo>
                    <a:pt x="25036" y="25036"/>
                  </a:lnTo>
                  <a:lnTo>
                    <a:pt x="52207" y="6717"/>
                  </a:lnTo>
                  <a:lnTo>
                    <a:pt x="85480" y="0"/>
                  </a:lnTo>
                  <a:lnTo>
                    <a:pt x="2810206" y="0"/>
                  </a:lnTo>
                  <a:lnTo>
                    <a:pt x="2843478" y="6717"/>
                  </a:lnTo>
                  <a:lnTo>
                    <a:pt x="2870649" y="25036"/>
                  </a:lnTo>
                  <a:lnTo>
                    <a:pt x="2888968" y="52207"/>
                  </a:lnTo>
                  <a:lnTo>
                    <a:pt x="2895686" y="85480"/>
                  </a:lnTo>
                  <a:lnTo>
                    <a:pt x="2895686" y="659051"/>
                  </a:lnTo>
                  <a:lnTo>
                    <a:pt x="2888968" y="692324"/>
                  </a:lnTo>
                  <a:lnTo>
                    <a:pt x="2870649" y="719495"/>
                  </a:lnTo>
                  <a:lnTo>
                    <a:pt x="2843478" y="737814"/>
                  </a:lnTo>
                  <a:lnTo>
                    <a:pt x="2810206" y="744532"/>
                  </a:lnTo>
                  <a:lnTo>
                    <a:pt x="85480" y="744532"/>
                  </a:lnTo>
                  <a:lnTo>
                    <a:pt x="52207" y="737814"/>
                  </a:lnTo>
                  <a:lnTo>
                    <a:pt x="25036" y="719495"/>
                  </a:lnTo>
                  <a:lnTo>
                    <a:pt x="6717" y="692324"/>
                  </a:lnTo>
                  <a:lnTo>
                    <a:pt x="0" y="659051"/>
                  </a:lnTo>
                  <a:lnTo>
                    <a:pt x="0" y="85480"/>
                  </a:lnTo>
                  <a:close/>
                </a:path>
              </a:pathLst>
            </a:custGeom>
            <a:ln w="19050">
              <a:solidFill>
                <a:srgbClr val="BC8642"/>
              </a:solidFill>
            </a:ln>
          </p:spPr>
          <p:txBody>
            <a:bodyPr wrap="square" lIns="0" tIns="0" rIns="0" bIns="0" rtlCol="0"/>
            <a:lstStyle/>
            <a:p>
              <a:endParaRPr/>
            </a:p>
          </p:txBody>
        </p:sp>
      </p:grpSp>
      <p:sp>
        <p:nvSpPr>
          <p:cNvPr id="7" name="object 7"/>
          <p:cNvSpPr txBox="1"/>
          <p:nvPr/>
        </p:nvSpPr>
        <p:spPr>
          <a:xfrm>
            <a:off x="1061967" y="5794755"/>
            <a:ext cx="1989455" cy="497840"/>
          </a:xfrm>
          <a:prstGeom prst="rect">
            <a:avLst/>
          </a:prstGeom>
        </p:spPr>
        <p:txBody>
          <a:bodyPr vert="horz" wrap="square" lIns="0" tIns="33019" rIns="0" bIns="0" rtlCol="0">
            <a:spAutoFit/>
          </a:bodyPr>
          <a:lstStyle/>
          <a:p>
            <a:pPr marL="12700" marR="5080">
              <a:lnSpc>
                <a:spcPts val="1800"/>
              </a:lnSpc>
              <a:spcBef>
                <a:spcPts val="259"/>
              </a:spcBef>
            </a:pPr>
            <a:r>
              <a:rPr sz="1600" spc="-5" dirty="0">
                <a:latin typeface="Arial MT"/>
                <a:cs typeface="Arial MT"/>
              </a:rPr>
              <a:t>Whenever possible, </a:t>
            </a:r>
            <a:r>
              <a:rPr sz="1600" dirty="0">
                <a:latin typeface="Arial MT"/>
                <a:cs typeface="Arial MT"/>
              </a:rPr>
              <a:t> </a:t>
            </a:r>
            <a:r>
              <a:rPr sz="1600" spc="-5" dirty="0">
                <a:latin typeface="Arial MT"/>
                <a:cs typeface="Arial MT"/>
              </a:rPr>
              <a:t>use</a:t>
            </a:r>
            <a:r>
              <a:rPr sz="1600" spc="-30" dirty="0">
                <a:latin typeface="Arial MT"/>
                <a:cs typeface="Arial MT"/>
              </a:rPr>
              <a:t> </a:t>
            </a:r>
            <a:r>
              <a:rPr sz="1600" spc="-5" dirty="0">
                <a:latin typeface="Arial MT"/>
                <a:cs typeface="Arial MT"/>
              </a:rPr>
              <a:t>sterile</a:t>
            </a:r>
            <a:r>
              <a:rPr sz="1600" spc="-30" dirty="0">
                <a:latin typeface="Arial MT"/>
                <a:cs typeface="Arial MT"/>
              </a:rPr>
              <a:t> </a:t>
            </a:r>
            <a:r>
              <a:rPr sz="1600" spc="-5" dirty="0">
                <a:latin typeface="Arial MT"/>
                <a:cs typeface="Arial MT"/>
              </a:rPr>
              <a:t>techniques</a:t>
            </a:r>
            <a:endParaRPr sz="1600">
              <a:latin typeface="Arial MT"/>
              <a:cs typeface="Arial MT"/>
            </a:endParaRPr>
          </a:p>
        </p:txBody>
      </p:sp>
      <p:pic>
        <p:nvPicPr>
          <p:cNvPr id="8" name="object 8"/>
          <p:cNvPicPr/>
          <p:nvPr/>
        </p:nvPicPr>
        <p:blipFill>
          <a:blip r:embed="rId4" cstate="print"/>
          <a:stretch>
            <a:fillRect/>
          </a:stretch>
        </p:blipFill>
        <p:spPr>
          <a:xfrm>
            <a:off x="469391" y="5864351"/>
            <a:ext cx="457200" cy="381000"/>
          </a:xfrm>
          <a:prstGeom prst="rect">
            <a:avLst/>
          </a:prstGeom>
        </p:spPr>
      </p:pic>
      <p:sp>
        <p:nvSpPr>
          <p:cNvPr id="9" name="object 9"/>
          <p:cNvSpPr txBox="1"/>
          <p:nvPr/>
        </p:nvSpPr>
        <p:spPr>
          <a:xfrm>
            <a:off x="8444676" y="3943604"/>
            <a:ext cx="1410335" cy="565150"/>
          </a:xfrm>
          <a:prstGeom prst="rect">
            <a:avLst/>
          </a:prstGeom>
        </p:spPr>
        <p:txBody>
          <a:bodyPr vert="horz" wrap="square" lIns="0" tIns="28575" rIns="0" bIns="0" rtlCol="0">
            <a:spAutoFit/>
          </a:bodyPr>
          <a:lstStyle/>
          <a:p>
            <a:pPr marL="12700" marR="5080" indent="228600">
              <a:lnSpc>
                <a:spcPts val="2090"/>
              </a:lnSpc>
              <a:spcBef>
                <a:spcPts val="225"/>
              </a:spcBef>
            </a:pPr>
            <a:r>
              <a:rPr sz="1800" spc="-5" dirty="0">
                <a:latin typeface="Arial MT"/>
                <a:cs typeface="Arial MT"/>
              </a:rPr>
              <a:t>A</a:t>
            </a:r>
            <a:r>
              <a:rPr sz="1800" dirty="0">
                <a:latin typeface="Arial MT"/>
                <a:cs typeface="Arial MT"/>
              </a:rPr>
              <a:t>m</a:t>
            </a:r>
            <a:r>
              <a:rPr sz="1800" spc="-5" dirty="0">
                <a:latin typeface="Arial MT"/>
                <a:cs typeface="Arial MT"/>
              </a:rPr>
              <a:t>bu</a:t>
            </a:r>
            <a:r>
              <a:rPr sz="1800" dirty="0">
                <a:latin typeface="Arial MT"/>
                <a:cs typeface="Arial MT"/>
              </a:rPr>
              <a:t>l</a:t>
            </a:r>
            <a:r>
              <a:rPr sz="1800" spc="-5" dirty="0">
                <a:latin typeface="Arial MT"/>
                <a:cs typeface="Arial MT"/>
              </a:rPr>
              <a:t>ato</a:t>
            </a:r>
            <a:r>
              <a:rPr sz="1800" dirty="0">
                <a:latin typeface="Arial MT"/>
                <a:cs typeface="Arial MT"/>
              </a:rPr>
              <a:t>ry  s</a:t>
            </a:r>
            <a:r>
              <a:rPr sz="1800" spc="-5" dirty="0">
                <a:latin typeface="Arial MT"/>
                <a:cs typeface="Arial MT"/>
              </a:rPr>
              <a:t>e</a:t>
            </a:r>
            <a:r>
              <a:rPr sz="1800" dirty="0">
                <a:latin typeface="Arial MT"/>
                <a:cs typeface="Arial MT"/>
              </a:rPr>
              <a:t>l</a:t>
            </a:r>
            <a:r>
              <a:rPr sz="1800" spc="-5" dirty="0">
                <a:latin typeface="Arial MT"/>
                <a:cs typeface="Arial MT"/>
              </a:rPr>
              <a:t>f</a:t>
            </a:r>
            <a:r>
              <a:rPr sz="1800" dirty="0">
                <a:latin typeface="Arial MT"/>
                <a:cs typeface="Arial MT"/>
              </a:rPr>
              <a:t>-c</a:t>
            </a:r>
            <a:r>
              <a:rPr sz="1800" spc="-5" dirty="0">
                <a:latin typeface="Arial MT"/>
                <a:cs typeface="Arial MT"/>
              </a:rPr>
              <a:t>o</a:t>
            </a:r>
            <a:r>
              <a:rPr sz="1800" dirty="0">
                <a:latin typeface="Arial MT"/>
                <a:cs typeface="Arial MT"/>
              </a:rPr>
              <a:t>ll</a:t>
            </a:r>
            <a:r>
              <a:rPr sz="1800" spc="-5" dirty="0">
                <a:latin typeface="Arial MT"/>
                <a:cs typeface="Arial MT"/>
              </a:rPr>
              <a:t>e</a:t>
            </a:r>
            <a:r>
              <a:rPr sz="1800" dirty="0">
                <a:latin typeface="Arial MT"/>
                <a:cs typeface="Arial MT"/>
              </a:rPr>
              <a:t>c</a:t>
            </a:r>
            <a:r>
              <a:rPr sz="1800" spc="-5" dirty="0">
                <a:latin typeface="Arial MT"/>
                <a:cs typeface="Arial MT"/>
              </a:rPr>
              <a:t>t</a:t>
            </a:r>
            <a:r>
              <a:rPr sz="1800" dirty="0">
                <a:latin typeface="Arial MT"/>
                <a:cs typeface="Arial MT"/>
              </a:rPr>
              <a:t>i</a:t>
            </a:r>
            <a:r>
              <a:rPr sz="1800" spc="-5" dirty="0">
                <a:latin typeface="Arial MT"/>
                <a:cs typeface="Arial MT"/>
              </a:rPr>
              <a:t>o</a:t>
            </a:r>
            <a:r>
              <a:rPr sz="1800" dirty="0">
                <a:latin typeface="Arial MT"/>
                <a:cs typeface="Arial MT"/>
              </a:rPr>
              <a:t>n</a:t>
            </a:r>
            <a:endParaRPr sz="1800">
              <a:latin typeface="Arial MT"/>
              <a:cs typeface="Arial MT"/>
            </a:endParaRPr>
          </a:p>
        </p:txBody>
      </p:sp>
      <p:sp>
        <p:nvSpPr>
          <p:cNvPr id="10" name="object 10"/>
          <p:cNvSpPr txBox="1"/>
          <p:nvPr/>
        </p:nvSpPr>
        <p:spPr>
          <a:xfrm>
            <a:off x="10099416" y="2072132"/>
            <a:ext cx="1143635" cy="845819"/>
          </a:xfrm>
          <a:prstGeom prst="rect">
            <a:avLst/>
          </a:prstGeom>
        </p:spPr>
        <p:txBody>
          <a:bodyPr vert="horz" wrap="square" lIns="0" tIns="13970" rIns="0" bIns="0" rtlCol="0">
            <a:spAutoFit/>
          </a:bodyPr>
          <a:lstStyle/>
          <a:p>
            <a:pPr marL="12700" marR="5080">
              <a:lnSpc>
                <a:spcPct val="99400"/>
              </a:lnSpc>
              <a:spcBef>
                <a:spcPts val="110"/>
              </a:spcBef>
            </a:pPr>
            <a:r>
              <a:rPr sz="1800" spc="-5" dirty="0">
                <a:latin typeface="Arial MT"/>
                <a:cs typeface="Arial MT"/>
              </a:rPr>
              <a:t>I</a:t>
            </a:r>
            <a:r>
              <a:rPr sz="1800" dirty="0">
                <a:latin typeface="Arial MT"/>
                <a:cs typeface="Arial MT"/>
              </a:rPr>
              <a:t>m</a:t>
            </a:r>
            <a:r>
              <a:rPr sz="1800" spc="-5" dirty="0">
                <a:latin typeface="Arial MT"/>
                <a:cs typeface="Arial MT"/>
              </a:rPr>
              <a:t>p</a:t>
            </a:r>
            <a:r>
              <a:rPr sz="1800" dirty="0">
                <a:latin typeface="Arial MT"/>
                <a:cs typeface="Arial MT"/>
              </a:rPr>
              <a:t>r</a:t>
            </a:r>
            <a:r>
              <a:rPr sz="1800" spc="-5" dirty="0">
                <a:latin typeface="Arial MT"/>
                <a:cs typeface="Arial MT"/>
              </a:rPr>
              <a:t>o</a:t>
            </a:r>
            <a:r>
              <a:rPr sz="1800" dirty="0">
                <a:latin typeface="Arial MT"/>
                <a:cs typeface="Arial MT"/>
              </a:rPr>
              <a:t>vis</a:t>
            </a:r>
            <a:r>
              <a:rPr sz="1800" spc="-5" dirty="0">
                <a:latin typeface="Arial MT"/>
                <a:cs typeface="Arial MT"/>
              </a:rPr>
              <a:t>e</a:t>
            </a:r>
            <a:r>
              <a:rPr sz="1800" dirty="0">
                <a:latin typeface="Arial MT"/>
                <a:cs typeface="Arial MT"/>
              </a:rPr>
              <a:t>d  </a:t>
            </a:r>
            <a:r>
              <a:rPr sz="1800" spc="-5" dirty="0">
                <a:latin typeface="Arial MT"/>
                <a:cs typeface="Arial MT"/>
              </a:rPr>
              <a:t>catheter </a:t>
            </a:r>
            <a:r>
              <a:rPr sz="1800" dirty="0">
                <a:latin typeface="Arial MT"/>
                <a:cs typeface="Arial MT"/>
              </a:rPr>
              <a:t> </a:t>
            </a:r>
            <a:r>
              <a:rPr sz="1800" spc="-5" dirty="0">
                <a:latin typeface="Arial MT"/>
                <a:cs typeface="Arial MT"/>
              </a:rPr>
              <a:t>collector</a:t>
            </a:r>
            <a:endParaRPr sz="1800">
              <a:latin typeface="Arial MT"/>
              <a:cs typeface="Arial MT"/>
            </a:endParaRPr>
          </a:p>
        </p:txBody>
      </p:sp>
      <p:sp>
        <p:nvSpPr>
          <p:cNvPr id="11" name="object 11"/>
          <p:cNvSpPr txBox="1"/>
          <p:nvPr/>
        </p:nvSpPr>
        <p:spPr>
          <a:xfrm>
            <a:off x="499399" y="694435"/>
            <a:ext cx="8987155" cy="1677670"/>
          </a:xfrm>
          <a:prstGeom prst="rect">
            <a:avLst/>
          </a:prstGeom>
        </p:spPr>
        <p:txBody>
          <a:bodyPr vert="horz" wrap="square" lIns="0" tIns="72390" rIns="0" bIns="0" rtlCol="0">
            <a:spAutoFit/>
          </a:bodyPr>
          <a:lstStyle/>
          <a:p>
            <a:pPr marL="2332355" marR="5080" indent="-114300">
              <a:lnSpc>
                <a:spcPts val="3910"/>
              </a:lnSpc>
              <a:spcBef>
                <a:spcPts val="570"/>
              </a:spcBef>
            </a:pPr>
            <a:r>
              <a:rPr sz="3600" b="1" dirty="0">
                <a:solidFill>
                  <a:srgbClr val="BC8642"/>
                </a:solidFill>
                <a:latin typeface="Arial"/>
                <a:cs typeface="Arial"/>
              </a:rPr>
              <a:t>FOLEY</a:t>
            </a:r>
            <a:r>
              <a:rPr sz="3600" b="1" spc="-25" dirty="0">
                <a:solidFill>
                  <a:srgbClr val="BC8642"/>
                </a:solidFill>
                <a:latin typeface="Arial"/>
                <a:cs typeface="Arial"/>
              </a:rPr>
              <a:t> </a:t>
            </a:r>
            <a:r>
              <a:rPr sz="3600" b="1" spc="-5" dirty="0">
                <a:latin typeface="Arial"/>
                <a:cs typeface="Arial"/>
              </a:rPr>
              <a:t>CATHETER</a:t>
            </a:r>
            <a:r>
              <a:rPr sz="3600" b="1" spc="-15" dirty="0">
                <a:latin typeface="Arial"/>
                <a:cs typeface="Arial"/>
              </a:rPr>
              <a:t> </a:t>
            </a:r>
            <a:r>
              <a:rPr sz="3600" b="1" spc="-5" dirty="0">
                <a:latin typeface="Arial"/>
                <a:cs typeface="Arial"/>
              </a:rPr>
              <a:t>INSERTION </a:t>
            </a:r>
            <a:r>
              <a:rPr sz="3600" b="1" spc="-985" dirty="0">
                <a:latin typeface="Arial"/>
                <a:cs typeface="Arial"/>
              </a:rPr>
              <a:t> </a:t>
            </a:r>
            <a:r>
              <a:rPr sz="3600" b="1" dirty="0">
                <a:solidFill>
                  <a:srgbClr val="BC8642"/>
                </a:solidFill>
                <a:latin typeface="Arial"/>
                <a:cs typeface="Arial"/>
              </a:rPr>
              <a:t>URINE</a:t>
            </a:r>
            <a:r>
              <a:rPr sz="3600" b="1" spc="-30" dirty="0">
                <a:solidFill>
                  <a:srgbClr val="BC8642"/>
                </a:solidFill>
                <a:latin typeface="Arial"/>
                <a:cs typeface="Arial"/>
              </a:rPr>
              <a:t> </a:t>
            </a:r>
            <a:r>
              <a:rPr sz="3600" b="1" spc="-5" dirty="0">
                <a:solidFill>
                  <a:srgbClr val="BC8642"/>
                </a:solidFill>
                <a:latin typeface="Arial"/>
                <a:cs typeface="Arial"/>
              </a:rPr>
              <a:t>OUTPUT</a:t>
            </a:r>
            <a:r>
              <a:rPr sz="3600" b="1" spc="-20" dirty="0">
                <a:solidFill>
                  <a:srgbClr val="BC8642"/>
                </a:solidFill>
                <a:latin typeface="Arial"/>
                <a:cs typeface="Arial"/>
              </a:rPr>
              <a:t> </a:t>
            </a:r>
            <a:r>
              <a:rPr sz="3600" b="1" spc="-5" dirty="0">
                <a:latin typeface="Arial"/>
                <a:cs typeface="Arial"/>
              </a:rPr>
              <a:t>MONITORING</a:t>
            </a:r>
            <a:endParaRPr sz="3600">
              <a:latin typeface="Arial"/>
              <a:cs typeface="Arial"/>
            </a:endParaRPr>
          </a:p>
          <a:p>
            <a:pPr marL="12700">
              <a:lnSpc>
                <a:spcPct val="100000"/>
              </a:lnSpc>
              <a:spcBef>
                <a:spcPts val="2555"/>
              </a:spcBef>
            </a:pPr>
            <a:r>
              <a:rPr sz="1800" b="1" spc="-5" dirty="0">
                <a:latin typeface="Arial"/>
                <a:cs typeface="Arial"/>
              </a:rPr>
              <a:t>Basic</a:t>
            </a:r>
            <a:r>
              <a:rPr sz="1800" b="1" spc="-10" dirty="0">
                <a:latin typeface="Arial"/>
                <a:cs typeface="Arial"/>
              </a:rPr>
              <a:t> </a:t>
            </a:r>
            <a:r>
              <a:rPr sz="1800" b="1" spc="-5" dirty="0">
                <a:latin typeface="Arial"/>
                <a:cs typeface="Arial"/>
              </a:rPr>
              <a:t>steps </a:t>
            </a:r>
            <a:r>
              <a:rPr sz="1800" b="1" dirty="0">
                <a:latin typeface="Arial"/>
                <a:cs typeface="Arial"/>
              </a:rPr>
              <a:t>for</a:t>
            </a:r>
            <a:r>
              <a:rPr sz="1800" b="1" spc="-5" dirty="0">
                <a:latin typeface="Arial"/>
                <a:cs typeface="Arial"/>
              </a:rPr>
              <a:t> catheter</a:t>
            </a:r>
            <a:r>
              <a:rPr sz="1800" b="1" dirty="0">
                <a:latin typeface="Arial"/>
                <a:cs typeface="Arial"/>
              </a:rPr>
              <a:t> </a:t>
            </a:r>
            <a:r>
              <a:rPr sz="1800" b="1" spc="-5" dirty="0">
                <a:latin typeface="Arial"/>
                <a:cs typeface="Arial"/>
              </a:rPr>
              <a:t>insertion:</a:t>
            </a:r>
            <a:endParaRPr sz="1800">
              <a:latin typeface="Arial"/>
              <a:cs typeface="Arial"/>
            </a:endParaRPr>
          </a:p>
        </p:txBody>
      </p:sp>
      <p:sp>
        <p:nvSpPr>
          <p:cNvPr id="12" name="object 12"/>
          <p:cNvSpPr txBox="1"/>
          <p:nvPr/>
        </p:nvSpPr>
        <p:spPr>
          <a:xfrm>
            <a:off x="10099416" y="5235955"/>
            <a:ext cx="1588135" cy="565150"/>
          </a:xfrm>
          <a:prstGeom prst="rect">
            <a:avLst/>
          </a:prstGeom>
        </p:spPr>
        <p:txBody>
          <a:bodyPr vert="horz" wrap="square" lIns="0" tIns="28575" rIns="0" bIns="0" rtlCol="0">
            <a:spAutoFit/>
          </a:bodyPr>
          <a:lstStyle/>
          <a:p>
            <a:pPr marL="12700" marR="5080">
              <a:lnSpc>
                <a:spcPts val="2090"/>
              </a:lnSpc>
              <a:spcBef>
                <a:spcPts val="225"/>
              </a:spcBef>
            </a:pPr>
            <a:r>
              <a:rPr sz="1800" spc="-5" dirty="0">
                <a:latin typeface="Arial MT"/>
                <a:cs typeface="Arial MT"/>
              </a:rPr>
              <a:t>Urine</a:t>
            </a:r>
            <a:r>
              <a:rPr sz="1800" spc="-55" dirty="0">
                <a:latin typeface="Arial MT"/>
                <a:cs typeface="Arial MT"/>
              </a:rPr>
              <a:t> </a:t>
            </a:r>
            <a:r>
              <a:rPr sz="1800" spc="-5" dirty="0">
                <a:latin typeface="Arial MT"/>
                <a:cs typeface="Arial MT"/>
              </a:rPr>
              <a:t>collection </a:t>
            </a:r>
            <a:r>
              <a:rPr sz="1800" spc="-484" dirty="0">
                <a:latin typeface="Arial MT"/>
                <a:cs typeface="Arial MT"/>
              </a:rPr>
              <a:t> </a:t>
            </a:r>
            <a:r>
              <a:rPr sz="1800" spc="-5" dirty="0">
                <a:latin typeface="Arial MT"/>
                <a:cs typeface="Arial MT"/>
              </a:rPr>
              <a:t>bag</a:t>
            </a:r>
            <a:endParaRPr sz="1800">
              <a:latin typeface="Arial MT"/>
              <a:cs typeface="Arial MT"/>
            </a:endParaRPr>
          </a:p>
        </p:txBody>
      </p:sp>
      <p:sp>
        <p:nvSpPr>
          <p:cNvPr id="13" name="object 13"/>
          <p:cNvSpPr txBox="1"/>
          <p:nvPr/>
        </p:nvSpPr>
        <p:spPr>
          <a:xfrm>
            <a:off x="675294" y="2331212"/>
            <a:ext cx="1931035" cy="1311910"/>
          </a:xfrm>
          <a:prstGeom prst="rect">
            <a:avLst/>
          </a:prstGeom>
        </p:spPr>
        <p:txBody>
          <a:bodyPr vert="horz" wrap="square" lIns="0" tIns="18415" rIns="0" bIns="0" rtlCol="0">
            <a:spAutoFit/>
          </a:bodyPr>
          <a:lstStyle/>
          <a:p>
            <a:pPr marL="12700" marR="5080">
              <a:lnSpc>
                <a:spcPct val="155600"/>
              </a:lnSpc>
              <a:spcBef>
                <a:spcPts val="145"/>
              </a:spcBef>
            </a:pPr>
            <a:r>
              <a:rPr sz="1800" spc="-5" dirty="0">
                <a:latin typeface="Arial MT"/>
                <a:cs typeface="Arial MT"/>
              </a:rPr>
              <a:t>Prepare materials </a:t>
            </a:r>
            <a:r>
              <a:rPr sz="1800" dirty="0">
                <a:latin typeface="Arial MT"/>
                <a:cs typeface="Arial MT"/>
              </a:rPr>
              <a:t> </a:t>
            </a:r>
            <a:r>
              <a:rPr sz="1800" spc="-5" dirty="0">
                <a:latin typeface="Arial MT"/>
                <a:cs typeface="Arial MT"/>
              </a:rPr>
              <a:t>Position casualty </a:t>
            </a:r>
            <a:r>
              <a:rPr sz="1800" dirty="0">
                <a:latin typeface="Arial MT"/>
                <a:cs typeface="Arial MT"/>
              </a:rPr>
              <a:t> </a:t>
            </a:r>
            <a:r>
              <a:rPr sz="1800" spc="-5" dirty="0">
                <a:latin typeface="Arial MT"/>
                <a:cs typeface="Arial MT"/>
              </a:rPr>
              <a:t>Drape</a:t>
            </a:r>
            <a:r>
              <a:rPr sz="1800" spc="-30" dirty="0">
                <a:latin typeface="Arial MT"/>
                <a:cs typeface="Arial MT"/>
              </a:rPr>
              <a:t> </a:t>
            </a:r>
            <a:r>
              <a:rPr sz="1800" spc="-5" dirty="0">
                <a:latin typeface="Arial MT"/>
                <a:cs typeface="Arial MT"/>
              </a:rPr>
              <a:t>and</a:t>
            </a:r>
            <a:r>
              <a:rPr sz="1800" spc="-25" dirty="0">
                <a:latin typeface="Arial MT"/>
                <a:cs typeface="Arial MT"/>
              </a:rPr>
              <a:t> </a:t>
            </a:r>
            <a:r>
              <a:rPr sz="1800" spc="-5" dirty="0">
                <a:latin typeface="Arial MT"/>
                <a:cs typeface="Arial MT"/>
              </a:rPr>
              <a:t>sterilize</a:t>
            </a:r>
            <a:endParaRPr sz="1800">
              <a:latin typeface="Arial MT"/>
              <a:cs typeface="Arial MT"/>
            </a:endParaRPr>
          </a:p>
        </p:txBody>
      </p:sp>
      <p:sp>
        <p:nvSpPr>
          <p:cNvPr id="14" name="object 14"/>
          <p:cNvSpPr txBox="1"/>
          <p:nvPr/>
        </p:nvSpPr>
        <p:spPr>
          <a:xfrm>
            <a:off x="675294" y="3614420"/>
            <a:ext cx="2870835" cy="1308735"/>
          </a:xfrm>
          <a:prstGeom prst="rect">
            <a:avLst/>
          </a:prstGeom>
        </p:spPr>
        <p:txBody>
          <a:bodyPr vert="horz" wrap="square" lIns="0" tIns="12700" rIns="0" bIns="0" rtlCol="0">
            <a:spAutoFit/>
          </a:bodyPr>
          <a:lstStyle/>
          <a:p>
            <a:pPr marL="12700" marR="233679">
              <a:lnSpc>
                <a:spcPct val="157800"/>
              </a:lnSpc>
              <a:spcBef>
                <a:spcPts val="100"/>
              </a:spcBef>
            </a:pPr>
            <a:r>
              <a:rPr sz="1800" spc="-5" dirty="0">
                <a:latin typeface="Arial MT"/>
                <a:cs typeface="Arial MT"/>
              </a:rPr>
              <a:t>Lubricate and anesthetize </a:t>
            </a:r>
            <a:r>
              <a:rPr sz="1800" spc="-490" dirty="0">
                <a:latin typeface="Arial MT"/>
                <a:cs typeface="Arial MT"/>
              </a:rPr>
              <a:t> </a:t>
            </a:r>
            <a:r>
              <a:rPr sz="1800" spc="-5" dirty="0">
                <a:latin typeface="Arial MT"/>
                <a:cs typeface="Arial MT"/>
              </a:rPr>
              <a:t>Insert</a:t>
            </a:r>
            <a:r>
              <a:rPr sz="1800" spc="-10" dirty="0">
                <a:latin typeface="Arial MT"/>
                <a:cs typeface="Arial MT"/>
              </a:rPr>
              <a:t> </a:t>
            </a:r>
            <a:r>
              <a:rPr sz="1800" spc="-5" dirty="0">
                <a:latin typeface="Arial MT"/>
                <a:cs typeface="Arial MT"/>
              </a:rPr>
              <a:t>catheter</a:t>
            </a:r>
            <a:endParaRPr sz="1800">
              <a:latin typeface="Arial MT"/>
              <a:cs typeface="Arial MT"/>
            </a:endParaRPr>
          </a:p>
          <a:p>
            <a:pPr marL="12700">
              <a:lnSpc>
                <a:spcPct val="100000"/>
              </a:lnSpc>
              <a:spcBef>
                <a:spcPts val="1125"/>
              </a:spcBef>
            </a:pPr>
            <a:r>
              <a:rPr sz="1800" spc="-5" dirty="0">
                <a:latin typeface="Arial MT"/>
                <a:cs typeface="Arial MT"/>
              </a:rPr>
              <a:t>Confirm</a:t>
            </a:r>
            <a:r>
              <a:rPr sz="1800" spc="-10" dirty="0">
                <a:latin typeface="Arial MT"/>
                <a:cs typeface="Arial MT"/>
              </a:rPr>
              <a:t> </a:t>
            </a:r>
            <a:r>
              <a:rPr sz="1800" spc="-5" dirty="0">
                <a:latin typeface="Arial MT"/>
                <a:cs typeface="Arial MT"/>
              </a:rPr>
              <a:t>and</a:t>
            </a:r>
            <a:r>
              <a:rPr sz="1800" spc="-15" dirty="0">
                <a:latin typeface="Arial MT"/>
                <a:cs typeface="Arial MT"/>
              </a:rPr>
              <a:t> </a:t>
            </a:r>
            <a:r>
              <a:rPr sz="1800" spc="-5" dirty="0">
                <a:latin typeface="Arial MT"/>
                <a:cs typeface="Arial MT"/>
              </a:rPr>
              <a:t>secure</a:t>
            </a:r>
            <a:r>
              <a:rPr sz="1800" spc="-15" dirty="0">
                <a:latin typeface="Arial MT"/>
                <a:cs typeface="Arial MT"/>
              </a:rPr>
              <a:t> </a:t>
            </a:r>
            <a:r>
              <a:rPr sz="1800" dirty="0">
                <a:latin typeface="Arial MT"/>
                <a:cs typeface="Arial MT"/>
              </a:rPr>
              <a:t>in</a:t>
            </a:r>
            <a:r>
              <a:rPr sz="1800" spc="-15" dirty="0">
                <a:latin typeface="Arial MT"/>
                <a:cs typeface="Arial MT"/>
              </a:rPr>
              <a:t> </a:t>
            </a:r>
            <a:r>
              <a:rPr sz="1800" spc="-5" dirty="0">
                <a:latin typeface="Arial MT"/>
                <a:cs typeface="Arial MT"/>
              </a:rPr>
              <a:t>place</a:t>
            </a:r>
            <a:endParaRPr sz="1800">
              <a:latin typeface="Arial MT"/>
              <a:cs typeface="Arial MT"/>
            </a:endParaRPr>
          </a:p>
        </p:txBody>
      </p:sp>
      <p:sp>
        <p:nvSpPr>
          <p:cNvPr id="15" name="object 15"/>
          <p:cNvSpPr/>
          <p:nvPr/>
        </p:nvSpPr>
        <p:spPr>
          <a:xfrm>
            <a:off x="578854" y="2497743"/>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16" name="object 16"/>
          <p:cNvSpPr/>
          <p:nvPr/>
        </p:nvSpPr>
        <p:spPr>
          <a:xfrm>
            <a:off x="578854" y="2923594"/>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17" name="object 17"/>
          <p:cNvSpPr/>
          <p:nvPr/>
        </p:nvSpPr>
        <p:spPr>
          <a:xfrm>
            <a:off x="578854" y="3349446"/>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18" name="object 18"/>
          <p:cNvSpPr/>
          <p:nvPr/>
        </p:nvSpPr>
        <p:spPr>
          <a:xfrm>
            <a:off x="578854" y="3775296"/>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19" name="object 19"/>
          <p:cNvSpPr/>
          <p:nvPr/>
        </p:nvSpPr>
        <p:spPr>
          <a:xfrm>
            <a:off x="578854" y="4201147"/>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sp>
        <p:nvSpPr>
          <p:cNvPr id="20" name="object 20"/>
          <p:cNvSpPr/>
          <p:nvPr/>
        </p:nvSpPr>
        <p:spPr>
          <a:xfrm>
            <a:off x="578854" y="4626996"/>
            <a:ext cx="0" cy="288290"/>
          </a:xfrm>
          <a:custGeom>
            <a:avLst/>
            <a:gdLst/>
            <a:ahLst/>
            <a:cxnLst/>
            <a:rect l="l" t="t" r="r" b="b"/>
            <a:pathLst>
              <a:path h="288289">
                <a:moveTo>
                  <a:pt x="1" y="288000"/>
                </a:moveTo>
                <a:lnTo>
                  <a:pt x="0" y="0"/>
                </a:lnTo>
              </a:path>
            </a:pathLst>
          </a:custGeom>
          <a:ln w="101600">
            <a:solidFill>
              <a:srgbClr val="CD9147"/>
            </a:solidFill>
          </a:ln>
        </p:spPr>
        <p:txBody>
          <a:bodyPr wrap="square" lIns="0" tIns="0" rIns="0" bIns="0" rtlCol="0"/>
          <a:lstStyle/>
          <a:p>
            <a:endParaRPr/>
          </a:p>
        </p:txBody>
      </p:sp>
      <p:grpSp>
        <p:nvGrpSpPr>
          <p:cNvPr id="21" name="object 21"/>
          <p:cNvGrpSpPr/>
          <p:nvPr/>
        </p:nvGrpSpPr>
        <p:grpSpPr>
          <a:xfrm>
            <a:off x="3657997" y="5680430"/>
            <a:ext cx="3131185" cy="754380"/>
            <a:chOff x="3657997" y="5680430"/>
            <a:chExt cx="3131185" cy="754380"/>
          </a:xfrm>
        </p:grpSpPr>
        <p:sp>
          <p:nvSpPr>
            <p:cNvPr id="22" name="object 22"/>
            <p:cNvSpPr/>
            <p:nvPr/>
          </p:nvSpPr>
          <p:spPr>
            <a:xfrm>
              <a:off x="3662760" y="5685192"/>
              <a:ext cx="3121660" cy="744855"/>
            </a:xfrm>
            <a:custGeom>
              <a:avLst/>
              <a:gdLst/>
              <a:ahLst/>
              <a:cxnLst/>
              <a:rect l="l" t="t" r="r" b="b"/>
              <a:pathLst>
                <a:path w="3121659" h="744854">
                  <a:moveTo>
                    <a:pt x="3035689" y="0"/>
                  </a:moveTo>
                  <a:lnTo>
                    <a:pt x="85479" y="0"/>
                  </a:lnTo>
                  <a:lnTo>
                    <a:pt x="52207" y="6717"/>
                  </a:lnTo>
                  <a:lnTo>
                    <a:pt x="25036" y="25036"/>
                  </a:lnTo>
                  <a:lnTo>
                    <a:pt x="6717" y="52207"/>
                  </a:lnTo>
                  <a:lnTo>
                    <a:pt x="0" y="85480"/>
                  </a:lnTo>
                  <a:lnTo>
                    <a:pt x="0" y="659051"/>
                  </a:lnTo>
                  <a:lnTo>
                    <a:pt x="6717" y="692324"/>
                  </a:lnTo>
                  <a:lnTo>
                    <a:pt x="25036" y="719495"/>
                  </a:lnTo>
                  <a:lnTo>
                    <a:pt x="52207" y="737814"/>
                  </a:lnTo>
                  <a:lnTo>
                    <a:pt x="85479" y="744531"/>
                  </a:lnTo>
                  <a:lnTo>
                    <a:pt x="3035689" y="744531"/>
                  </a:lnTo>
                  <a:lnTo>
                    <a:pt x="3068962" y="737814"/>
                  </a:lnTo>
                  <a:lnTo>
                    <a:pt x="3096134" y="719495"/>
                  </a:lnTo>
                  <a:lnTo>
                    <a:pt x="3114453" y="692324"/>
                  </a:lnTo>
                  <a:lnTo>
                    <a:pt x="3121171" y="659051"/>
                  </a:lnTo>
                  <a:lnTo>
                    <a:pt x="3121171" y="85480"/>
                  </a:lnTo>
                  <a:lnTo>
                    <a:pt x="3114453" y="52207"/>
                  </a:lnTo>
                  <a:lnTo>
                    <a:pt x="3096134" y="25036"/>
                  </a:lnTo>
                  <a:lnTo>
                    <a:pt x="3068962" y="6717"/>
                  </a:lnTo>
                  <a:lnTo>
                    <a:pt x="3035689" y="0"/>
                  </a:lnTo>
                  <a:close/>
                </a:path>
              </a:pathLst>
            </a:custGeom>
            <a:solidFill>
              <a:srgbClr val="FFF4D2"/>
            </a:solidFill>
          </p:spPr>
          <p:txBody>
            <a:bodyPr wrap="square" lIns="0" tIns="0" rIns="0" bIns="0" rtlCol="0"/>
            <a:lstStyle/>
            <a:p>
              <a:endParaRPr/>
            </a:p>
          </p:txBody>
        </p:sp>
        <p:sp>
          <p:nvSpPr>
            <p:cNvPr id="23" name="object 23"/>
            <p:cNvSpPr/>
            <p:nvPr/>
          </p:nvSpPr>
          <p:spPr>
            <a:xfrm>
              <a:off x="3662760" y="5685192"/>
              <a:ext cx="3121660" cy="744855"/>
            </a:xfrm>
            <a:custGeom>
              <a:avLst/>
              <a:gdLst/>
              <a:ahLst/>
              <a:cxnLst/>
              <a:rect l="l" t="t" r="r" b="b"/>
              <a:pathLst>
                <a:path w="3121659" h="744854">
                  <a:moveTo>
                    <a:pt x="0" y="85480"/>
                  </a:moveTo>
                  <a:lnTo>
                    <a:pt x="6717" y="52207"/>
                  </a:lnTo>
                  <a:lnTo>
                    <a:pt x="25036" y="25036"/>
                  </a:lnTo>
                  <a:lnTo>
                    <a:pt x="52207" y="6717"/>
                  </a:lnTo>
                  <a:lnTo>
                    <a:pt x="85480" y="0"/>
                  </a:lnTo>
                  <a:lnTo>
                    <a:pt x="3035690" y="0"/>
                  </a:lnTo>
                  <a:lnTo>
                    <a:pt x="3068963" y="6717"/>
                  </a:lnTo>
                  <a:lnTo>
                    <a:pt x="3096134" y="25036"/>
                  </a:lnTo>
                  <a:lnTo>
                    <a:pt x="3114453" y="52207"/>
                  </a:lnTo>
                  <a:lnTo>
                    <a:pt x="3121171" y="85480"/>
                  </a:lnTo>
                  <a:lnTo>
                    <a:pt x="3121171" y="659051"/>
                  </a:lnTo>
                  <a:lnTo>
                    <a:pt x="3114453" y="692324"/>
                  </a:lnTo>
                  <a:lnTo>
                    <a:pt x="3096134" y="719495"/>
                  </a:lnTo>
                  <a:lnTo>
                    <a:pt x="3068963" y="737814"/>
                  </a:lnTo>
                  <a:lnTo>
                    <a:pt x="3035690" y="744532"/>
                  </a:lnTo>
                  <a:lnTo>
                    <a:pt x="85480" y="744532"/>
                  </a:lnTo>
                  <a:lnTo>
                    <a:pt x="52207" y="737814"/>
                  </a:lnTo>
                  <a:lnTo>
                    <a:pt x="25036" y="719495"/>
                  </a:lnTo>
                  <a:lnTo>
                    <a:pt x="6717" y="692324"/>
                  </a:lnTo>
                  <a:lnTo>
                    <a:pt x="0" y="659051"/>
                  </a:lnTo>
                  <a:lnTo>
                    <a:pt x="0" y="85480"/>
                  </a:lnTo>
                  <a:close/>
                </a:path>
              </a:pathLst>
            </a:custGeom>
            <a:ln w="9525">
              <a:solidFill>
                <a:srgbClr val="BC8642"/>
              </a:solidFill>
            </a:ln>
          </p:spPr>
          <p:txBody>
            <a:bodyPr wrap="square" lIns="0" tIns="0" rIns="0" bIns="0" rtlCol="0"/>
            <a:lstStyle/>
            <a:p>
              <a:endParaRPr/>
            </a:p>
          </p:txBody>
        </p:sp>
      </p:grpSp>
      <p:sp>
        <p:nvSpPr>
          <p:cNvPr id="24" name="object 24"/>
          <p:cNvSpPr txBox="1"/>
          <p:nvPr/>
        </p:nvSpPr>
        <p:spPr>
          <a:xfrm>
            <a:off x="4410975" y="5794755"/>
            <a:ext cx="2080895" cy="497840"/>
          </a:xfrm>
          <a:prstGeom prst="rect">
            <a:avLst/>
          </a:prstGeom>
        </p:spPr>
        <p:txBody>
          <a:bodyPr vert="horz" wrap="square" lIns="0" tIns="33019" rIns="0" bIns="0" rtlCol="0">
            <a:spAutoFit/>
          </a:bodyPr>
          <a:lstStyle/>
          <a:p>
            <a:pPr marL="12700" marR="5080">
              <a:lnSpc>
                <a:spcPts val="1800"/>
              </a:lnSpc>
              <a:spcBef>
                <a:spcPts val="259"/>
              </a:spcBef>
            </a:pPr>
            <a:r>
              <a:rPr sz="1600" spc="-5" dirty="0">
                <a:latin typeface="Arial MT"/>
                <a:cs typeface="Arial MT"/>
              </a:rPr>
              <a:t>Document urine output </a:t>
            </a:r>
            <a:r>
              <a:rPr sz="1600" spc="-434" dirty="0">
                <a:latin typeface="Arial MT"/>
                <a:cs typeface="Arial MT"/>
              </a:rPr>
              <a:t> </a:t>
            </a:r>
            <a:r>
              <a:rPr sz="1600" spc="-5" dirty="0">
                <a:latin typeface="Arial MT"/>
                <a:cs typeface="Arial MT"/>
              </a:rPr>
              <a:t>on</a:t>
            </a:r>
            <a:r>
              <a:rPr sz="1600" spc="-10" dirty="0">
                <a:latin typeface="Arial MT"/>
                <a:cs typeface="Arial MT"/>
              </a:rPr>
              <a:t> </a:t>
            </a:r>
            <a:r>
              <a:rPr sz="1600" spc="-5" dirty="0">
                <a:latin typeface="Arial MT"/>
                <a:cs typeface="Arial MT"/>
              </a:rPr>
              <a:t>an</a:t>
            </a:r>
            <a:r>
              <a:rPr sz="1600" spc="-10" dirty="0">
                <a:latin typeface="Arial MT"/>
                <a:cs typeface="Arial MT"/>
              </a:rPr>
              <a:t> </a:t>
            </a:r>
            <a:r>
              <a:rPr sz="1600" spc="-5" dirty="0">
                <a:latin typeface="Arial MT"/>
                <a:cs typeface="Arial MT"/>
              </a:rPr>
              <a:t>hourly</a:t>
            </a:r>
            <a:r>
              <a:rPr sz="1600" dirty="0">
                <a:latin typeface="Arial MT"/>
                <a:cs typeface="Arial MT"/>
              </a:rPr>
              <a:t> </a:t>
            </a:r>
            <a:r>
              <a:rPr sz="1600" spc="-5" dirty="0">
                <a:latin typeface="Arial MT"/>
                <a:cs typeface="Arial MT"/>
              </a:rPr>
              <a:t>basis</a:t>
            </a:r>
            <a:endParaRPr sz="1600">
              <a:latin typeface="Arial MT"/>
              <a:cs typeface="Arial MT"/>
            </a:endParaRPr>
          </a:p>
        </p:txBody>
      </p:sp>
      <p:pic>
        <p:nvPicPr>
          <p:cNvPr id="25" name="object 25"/>
          <p:cNvPicPr/>
          <p:nvPr/>
        </p:nvPicPr>
        <p:blipFill>
          <a:blip r:embed="rId5" cstate="print"/>
          <a:stretch>
            <a:fillRect/>
          </a:stretch>
        </p:blipFill>
        <p:spPr>
          <a:xfrm>
            <a:off x="3816096" y="5864351"/>
            <a:ext cx="457200" cy="381000"/>
          </a:xfrm>
          <a:prstGeom prst="rect">
            <a:avLst/>
          </a:prstGeom>
        </p:spPr>
      </p:pic>
      <p:pic>
        <p:nvPicPr>
          <p:cNvPr id="26" name="object 26"/>
          <p:cNvPicPr/>
          <p:nvPr/>
        </p:nvPicPr>
        <p:blipFill>
          <a:blip r:embed="rId6" cstate="print"/>
          <a:stretch>
            <a:fillRect/>
          </a:stretch>
        </p:blipFill>
        <p:spPr>
          <a:xfrm>
            <a:off x="3587496" y="2423160"/>
            <a:ext cx="4245863" cy="2819400"/>
          </a:xfrm>
          <a:prstGeom prst="rect">
            <a:avLst/>
          </a:prstGeom>
        </p:spPr>
      </p:pic>
      <p:pic>
        <p:nvPicPr>
          <p:cNvPr id="27" name="object 27"/>
          <p:cNvPicPr/>
          <p:nvPr/>
        </p:nvPicPr>
        <p:blipFill>
          <a:blip r:embed="rId7" cstate="print"/>
          <a:stretch>
            <a:fillRect/>
          </a:stretch>
        </p:blipFill>
        <p:spPr>
          <a:xfrm>
            <a:off x="8186928" y="4788407"/>
            <a:ext cx="1652016" cy="1694688"/>
          </a:xfrm>
          <a:prstGeom prst="rect">
            <a:avLst/>
          </a:prstGeom>
        </p:spPr>
      </p:pic>
      <p:grpSp>
        <p:nvGrpSpPr>
          <p:cNvPr id="28" name="object 28"/>
          <p:cNvGrpSpPr/>
          <p:nvPr/>
        </p:nvGrpSpPr>
        <p:grpSpPr>
          <a:xfrm>
            <a:off x="7976616" y="1722120"/>
            <a:ext cx="3200400" cy="3325495"/>
            <a:chOff x="7976616" y="1722120"/>
            <a:chExt cx="3200400" cy="3325495"/>
          </a:xfrm>
        </p:grpSpPr>
        <p:pic>
          <p:nvPicPr>
            <p:cNvPr id="29" name="object 29"/>
            <p:cNvPicPr/>
            <p:nvPr/>
          </p:nvPicPr>
          <p:blipFill>
            <a:blip r:embed="rId8" cstate="print"/>
            <a:stretch>
              <a:fillRect/>
            </a:stretch>
          </p:blipFill>
          <p:spPr>
            <a:xfrm>
              <a:off x="10067544" y="3185160"/>
              <a:ext cx="1109472" cy="1862327"/>
            </a:xfrm>
            <a:prstGeom prst="rect">
              <a:avLst/>
            </a:prstGeom>
          </p:spPr>
        </p:pic>
        <p:pic>
          <p:nvPicPr>
            <p:cNvPr id="30" name="object 30"/>
            <p:cNvPicPr/>
            <p:nvPr/>
          </p:nvPicPr>
          <p:blipFill>
            <a:blip r:embed="rId9" cstate="print"/>
            <a:stretch>
              <a:fillRect/>
            </a:stretch>
          </p:blipFill>
          <p:spPr>
            <a:xfrm>
              <a:off x="7976616" y="1722120"/>
              <a:ext cx="2051303" cy="2087879"/>
            </a:xfrm>
            <a:prstGeom prst="rect">
              <a:avLst/>
            </a:prstGeom>
          </p:spPr>
        </p:pic>
      </p:grpSp>
      <p:sp>
        <p:nvSpPr>
          <p:cNvPr id="31" name="object 3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32" name="object 32"/>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29</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dirty="0">
                <a:solidFill>
                  <a:srgbClr val="BC8642"/>
                </a:solidFill>
              </a:rPr>
              <a:t>FOLEY</a:t>
            </a:r>
            <a:r>
              <a:rPr sz="3600" spc="-35" dirty="0">
                <a:solidFill>
                  <a:srgbClr val="BC8642"/>
                </a:solidFill>
              </a:rPr>
              <a:t> </a:t>
            </a:r>
            <a:r>
              <a:rPr sz="3600" spc="-5" dirty="0">
                <a:solidFill>
                  <a:srgbClr val="000000"/>
                </a:solidFill>
              </a:rPr>
              <a:t>CATHETERIZATION</a:t>
            </a:r>
            <a:endParaRPr sz="3600"/>
          </a:p>
        </p:txBody>
      </p:sp>
      <p:pic>
        <p:nvPicPr>
          <p:cNvPr id="3" name="object 3"/>
          <p:cNvPicPr/>
          <p:nvPr/>
        </p:nvPicPr>
        <p:blipFill>
          <a:blip r:embed="rId3" cstate="print"/>
          <a:stretch>
            <a:fillRect/>
          </a:stretch>
        </p:blipFill>
        <p:spPr>
          <a:xfrm>
            <a:off x="307847" y="252984"/>
            <a:ext cx="1176528" cy="661416"/>
          </a:xfrm>
          <a:prstGeom prst="rect">
            <a:avLst/>
          </a:prstGeom>
        </p:spPr>
      </p:pic>
      <p:grpSp>
        <p:nvGrpSpPr>
          <p:cNvPr id="4" name="object 4"/>
          <p:cNvGrpSpPr/>
          <p:nvPr/>
        </p:nvGrpSpPr>
        <p:grpSpPr>
          <a:xfrm>
            <a:off x="569976" y="1405127"/>
            <a:ext cx="11253470" cy="4980940"/>
            <a:chOff x="569976" y="1405127"/>
            <a:chExt cx="11253470" cy="4980940"/>
          </a:xfrm>
        </p:grpSpPr>
        <p:pic>
          <p:nvPicPr>
            <p:cNvPr id="5" name="object 5"/>
            <p:cNvPicPr/>
            <p:nvPr/>
          </p:nvPicPr>
          <p:blipFill>
            <a:blip r:embed="rId4" cstate="print"/>
            <a:stretch>
              <a:fillRect/>
            </a:stretch>
          </p:blipFill>
          <p:spPr>
            <a:xfrm>
              <a:off x="569976" y="1405127"/>
              <a:ext cx="11253216" cy="2359152"/>
            </a:xfrm>
            <a:prstGeom prst="rect">
              <a:avLst/>
            </a:prstGeom>
          </p:spPr>
        </p:pic>
        <p:sp>
          <p:nvSpPr>
            <p:cNvPr id="6" name="object 6"/>
            <p:cNvSpPr/>
            <p:nvPr/>
          </p:nvSpPr>
          <p:spPr>
            <a:xfrm>
              <a:off x="635503" y="1418258"/>
              <a:ext cx="11123930" cy="2230120"/>
            </a:xfrm>
            <a:custGeom>
              <a:avLst/>
              <a:gdLst/>
              <a:ahLst/>
              <a:cxnLst/>
              <a:rect l="l" t="t" r="r" b="b"/>
              <a:pathLst>
                <a:path w="11123930" h="2230120">
                  <a:moveTo>
                    <a:pt x="10900440" y="0"/>
                  </a:moveTo>
                  <a:lnTo>
                    <a:pt x="222966" y="0"/>
                  </a:lnTo>
                  <a:lnTo>
                    <a:pt x="178031" y="4529"/>
                  </a:lnTo>
                  <a:lnTo>
                    <a:pt x="136178" y="17521"/>
                  </a:lnTo>
                  <a:lnTo>
                    <a:pt x="98303" y="38078"/>
                  </a:lnTo>
                  <a:lnTo>
                    <a:pt x="65305" y="65304"/>
                  </a:lnTo>
                  <a:lnTo>
                    <a:pt x="38079" y="98303"/>
                  </a:lnTo>
                  <a:lnTo>
                    <a:pt x="17521" y="136177"/>
                  </a:lnTo>
                  <a:lnTo>
                    <a:pt x="4529" y="178030"/>
                  </a:lnTo>
                  <a:lnTo>
                    <a:pt x="0" y="222966"/>
                  </a:lnTo>
                  <a:lnTo>
                    <a:pt x="0" y="2006749"/>
                  </a:lnTo>
                  <a:lnTo>
                    <a:pt x="4529" y="2051685"/>
                  </a:lnTo>
                  <a:lnTo>
                    <a:pt x="17521" y="2093538"/>
                  </a:lnTo>
                  <a:lnTo>
                    <a:pt x="38079" y="2131413"/>
                  </a:lnTo>
                  <a:lnTo>
                    <a:pt x="65305" y="2164411"/>
                  </a:lnTo>
                  <a:lnTo>
                    <a:pt x="98303" y="2191638"/>
                  </a:lnTo>
                  <a:lnTo>
                    <a:pt x="136178" y="2212195"/>
                  </a:lnTo>
                  <a:lnTo>
                    <a:pt x="178031" y="2225187"/>
                  </a:lnTo>
                  <a:lnTo>
                    <a:pt x="222966" y="2229717"/>
                  </a:lnTo>
                  <a:lnTo>
                    <a:pt x="10900440" y="2229717"/>
                  </a:lnTo>
                  <a:lnTo>
                    <a:pt x="10945376" y="2225187"/>
                  </a:lnTo>
                  <a:lnTo>
                    <a:pt x="10987229" y="2212195"/>
                  </a:lnTo>
                  <a:lnTo>
                    <a:pt x="11025103" y="2191638"/>
                  </a:lnTo>
                  <a:lnTo>
                    <a:pt x="11058101" y="2164411"/>
                  </a:lnTo>
                  <a:lnTo>
                    <a:pt x="11085327" y="2131413"/>
                  </a:lnTo>
                  <a:lnTo>
                    <a:pt x="11105885" y="2093538"/>
                  </a:lnTo>
                  <a:lnTo>
                    <a:pt x="11118877" y="2051685"/>
                  </a:lnTo>
                  <a:lnTo>
                    <a:pt x="11123407" y="2006749"/>
                  </a:lnTo>
                  <a:lnTo>
                    <a:pt x="11123407" y="222966"/>
                  </a:lnTo>
                  <a:lnTo>
                    <a:pt x="11118877" y="178030"/>
                  </a:lnTo>
                  <a:lnTo>
                    <a:pt x="11105885" y="136177"/>
                  </a:lnTo>
                  <a:lnTo>
                    <a:pt x="11085327" y="98303"/>
                  </a:lnTo>
                  <a:lnTo>
                    <a:pt x="11058101" y="65304"/>
                  </a:lnTo>
                  <a:lnTo>
                    <a:pt x="11025103" y="38078"/>
                  </a:lnTo>
                  <a:lnTo>
                    <a:pt x="10987229" y="17521"/>
                  </a:lnTo>
                  <a:lnTo>
                    <a:pt x="10945376" y="4529"/>
                  </a:lnTo>
                  <a:lnTo>
                    <a:pt x="10900440" y="0"/>
                  </a:lnTo>
                  <a:close/>
                </a:path>
              </a:pathLst>
            </a:custGeom>
            <a:solidFill>
              <a:srgbClr val="FFFFFF">
                <a:alpha val="90199"/>
              </a:srgbClr>
            </a:solidFill>
          </p:spPr>
          <p:txBody>
            <a:bodyPr wrap="square" lIns="0" tIns="0" rIns="0" bIns="0" rtlCol="0"/>
            <a:lstStyle/>
            <a:p>
              <a:endParaRPr/>
            </a:p>
          </p:txBody>
        </p:sp>
        <p:sp>
          <p:nvSpPr>
            <p:cNvPr id="7" name="object 7"/>
            <p:cNvSpPr/>
            <p:nvPr/>
          </p:nvSpPr>
          <p:spPr>
            <a:xfrm>
              <a:off x="635503" y="1418258"/>
              <a:ext cx="11123930" cy="2230120"/>
            </a:xfrm>
            <a:custGeom>
              <a:avLst/>
              <a:gdLst/>
              <a:ahLst/>
              <a:cxnLst/>
              <a:rect l="l" t="t" r="r" b="b"/>
              <a:pathLst>
                <a:path w="11123930" h="2230120">
                  <a:moveTo>
                    <a:pt x="0" y="222966"/>
                  </a:moveTo>
                  <a:lnTo>
                    <a:pt x="4529" y="178031"/>
                  </a:lnTo>
                  <a:lnTo>
                    <a:pt x="17521" y="136178"/>
                  </a:lnTo>
                  <a:lnTo>
                    <a:pt x="38079" y="98303"/>
                  </a:lnTo>
                  <a:lnTo>
                    <a:pt x="65305" y="65305"/>
                  </a:lnTo>
                  <a:lnTo>
                    <a:pt x="98303" y="38079"/>
                  </a:lnTo>
                  <a:lnTo>
                    <a:pt x="136178" y="17521"/>
                  </a:lnTo>
                  <a:lnTo>
                    <a:pt x="178031" y="4529"/>
                  </a:lnTo>
                  <a:lnTo>
                    <a:pt x="222966" y="0"/>
                  </a:lnTo>
                  <a:lnTo>
                    <a:pt x="10900440" y="0"/>
                  </a:lnTo>
                  <a:lnTo>
                    <a:pt x="10945375" y="4529"/>
                  </a:lnTo>
                  <a:lnTo>
                    <a:pt x="10987229" y="17521"/>
                  </a:lnTo>
                  <a:lnTo>
                    <a:pt x="11025103" y="38079"/>
                  </a:lnTo>
                  <a:lnTo>
                    <a:pt x="11058101" y="65305"/>
                  </a:lnTo>
                  <a:lnTo>
                    <a:pt x="11085328" y="98303"/>
                  </a:lnTo>
                  <a:lnTo>
                    <a:pt x="11105885" y="136178"/>
                  </a:lnTo>
                  <a:lnTo>
                    <a:pt x="11118877" y="178031"/>
                  </a:lnTo>
                  <a:lnTo>
                    <a:pt x="11123407" y="222966"/>
                  </a:lnTo>
                  <a:lnTo>
                    <a:pt x="11123407" y="2006751"/>
                  </a:lnTo>
                  <a:lnTo>
                    <a:pt x="11118877" y="2051686"/>
                  </a:lnTo>
                  <a:lnTo>
                    <a:pt x="11105885" y="2093539"/>
                  </a:lnTo>
                  <a:lnTo>
                    <a:pt x="11085328" y="2131413"/>
                  </a:lnTo>
                  <a:lnTo>
                    <a:pt x="11058101" y="2164412"/>
                  </a:lnTo>
                  <a:lnTo>
                    <a:pt x="11025103" y="2191638"/>
                  </a:lnTo>
                  <a:lnTo>
                    <a:pt x="10987229" y="2212196"/>
                  </a:lnTo>
                  <a:lnTo>
                    <a:pt x="10945375" y="2225188"/>
                  </a:lnTo>
                  <a:lnTo>
                    <a:pt x="10900440" y="2229718"/>
                  </a:lnTo>
                  <a:lnTo>
                    <a:pt x="222966" y="2229718"/>
                  </a:lnTo>
                  <a:lnTo>
                    <a:pt x="178031" y="2225188"/>
                  </a:lnTo>
                  <a:lnTo>
                    <a:pt x="136178" y="2212196"/>
                  </a:lnTo>
                  <a:lnTo>
                    <a:pt x="98303" y="2191638"/>
                  </a:lnTo>
                  <a:lnTo>
                    <a:pt x="65305" y="2164412"/>
                  </a:lnTo>
                  <a:lnTo>
                    <a:pt x="38079" y="2131413"/>
                  </a:lnTo>
                  <a:lnTo>
                    <a:pt x="17521" y="2093539"/>
                  </a:lnTo>
                  <a:lnTo>
                    <a:pt x="4529" y="2051686"/>
                  </a:lnTo>
                  <a:lnTo>
                    <a:pt x="0" y="2006751"/>
                  </a:lnTo>
                  <a:lnTo>
                    <a:pt x="0" y="222966"/>
                  </a:lnTo>
                  <a:close/>
                </a:path>
              </a:pathLst>
            </a:custGeom>
            <a:ln w="25400">
              <a:solidFill>
                <a:srgbClr val="BC8642"/>
              </a:solidFill>
            </a:ln>
          </p:spPr>
          <p:txBody>
            <a:bodyPr wrap="square" lIns="0" tIns="0" rIns="0" bIns="0" rtlCol="0"/>
            <a:lstStyle/>
            <a:p>
              <a:endParaRPr/>
            </a:p>
          </p:txBody>
        </p:sp>
        <p:pic>
          <p:nvPicPr>
            <p:cNvPr id="8" name="object 8"/>
            <p:cNvPicPr/>
            <p:nvPr/>
          </p:nvPicPr>
          <p:blipFill>
            <a:blip r:embed="rId5" cstate="print"/>
            <a:stretch>
              <a:fillRect/>
            </a:stretch>
          </p:blipFill>
          <p:spPr>
            <a:xfrm>
              <a:off x="972268" y="1715552"/>
              <a:ext cx="2430203" cy="1624361"/>
            </a:xfrm>
            <a:prstGeom prst="rect">
              <a:avLst/>
            </a:prstGeom>
          </p:spPr>
        </p:pic>
        <p:sp>
          <p:nvSpPr>
            <p:cNvPr id="9" name="object 9"/>
            <p:cNvSpPr/>
            <p:nvPr/>
          </p:nvSpPr>
          <p:spPr>
            <a:xfrm>
              <a:off x="972268" y="1715552"/>
              <a:ext cx="2430780" cy="1635125"/>
            </a:xfrm>
            <a:custGeom>
              <a:avLst/>
              <a:gdLst/>
              <a:ahLst/>
              <a:cxnLst/>
              <a:rect l="l" t="t" r="r" b="b"/>
              <a:pathLst>
                <a:path w="2430779" h="1635125">
                  <a:moveTo>
                    <a:pt x="0" y="163512"/>
                  </a:moveTo>
                  <a:lnTo>
                    <a:pt x="5840" y="120044"/>
                  </a:lnTo>
                  <a:lnTo>
                    <a:pt x="22324" y="80984"/>
                  </a:lnTo>
                  <a:lnTo>
                    <a:pt x="47891" y="47891"/>
                  </a:lnTo>
                  <a:lnTo>
                    <a:pt x="80984" y="22324"/>
                  </a:lnTo>
                  <a:lnTo>
                    <a:pt x="120044" y="5840"/>
                  </a:lnTo>
                  <a:lnTo>
                    <a:pt x="163512" y="0"/>
                  </a:lnTo>
                  <a:lnTo>
                    <a:pt x="2266690" y="0"/>
                  </a:lnTo>
                  <a:lnTo>
                    <a:pt x="2310158" y="5840"/>
                  </a:lnTo>
                  <a:lnTo>
                    <a:pt x="2349218" y="22324"/>
                  </a:lnTo>
                  <a:lnTo>
                    <a:pt x="2382311" y="47891"/>
                  </a:lnTo>
                  <a:lnTo>
                    <a:pt x="2407878" y="80984"/>
                  </a:lnTo>
                  <a:lnTo>
                    <a:pt x="2424362" y="120044"/>
                  </a:lnTo>
                  <a:lnTo>
                    <a:pt x="2430203" y="163512"/>
                  </a:lnTo>
                  <a:lnTo>
                    <a:pt x="2430203" y="1471613"/>
                  </a:lnTo>
                  <a:lnTo>
                    <a:pt x="2424362" y="1515081"/>
                  </a:lnTo>
                  <a:lnTo>
                    <a:pt x="2407878" y="1554141"/>
                  </a:lnTo>
                  <a:lnTo>
                    <a:pt x="2382311" y="1587234"/>
                  </a:lnTo>
                  <a:lnTo>
                    <a:pt x="2349218" y="1612801"/>
                  </a:lnTo>
                  <a:lnTo>
                    <a:pt x="2310158" y="1629285"/>
                  </a:lnTo>
                  <a:lnTo>
                    <a:pt x="2266690" y="1635126"/>
                  </a:lnTo>
                  <a:lnTo>
                    <a:pt x="163512" y="1635126"/>
                  </a:lnTo>
                  <a:lnTo>
                    <a:pt x="120044" y="1629285"/>
                  </a:lnTo>
                  <a:lnTo>
                    <a:pt x="80984" y="1612801"/>
                  </a:lnTo>
                  <a:lnTo>
                    <a:pt x="47891" y="1587234"/>
                  </a:lnTo>
                  <a:lnTo>
                    <a:pt x="22324" y="1554141"/>
                  </a:lnTo>
                  <a:lnTo>
                    <a:pt x="5840" y="1515081"/>
                  </a:lnTo>
                  <a:lnTo>
                    <a:pt x="0" y="1471613"/>
                  </a:lnTo>
                  <a:lnTo>
                    <a:pt x="0" y="163512"/>
                  </a:lnTo>
                  <a:close/>
                </a:path>
              </a:pathLst>
            </a:custGeom>
            <a:ln w="25400">
              <a:solidFill>
                <a:srgbClr val="BC8642"/>
              </a:solidFill>
            </a:ln>
          </p:spPr>
          <p:txBody>
            <a:bodyPr wrap="square" lIns="0" tIns="0" rIns="0" bIns="0" rtlCol="0"/>
            <a:lstStyle/>
            <a:p>
              <a:endParaRPr/>
            </a:p>
          </p:txBody>
        </p:sp>
        <p:sp>
          <p:nvSpPr>
            <p:cNvPr id="10" name="object 10"/>
            <p:cNvSpPr/>
            <p:nvPr/>
          </p:nvSpPr>
          <p:spPr>
            <a:xfrm>
              <a:off x="972269" y="3647975"/>
              <a:ext cx="2430780" cy="2725420"/>
            </a:xfrm>
            <a:custGeom>
              <a:avLst/>
              <a:gdLst/>
              <a:ahLst/>
              <a:cxnLst/>
              <a:rect l="l" t="t" r="r" b="b"/>
              <a:pathLst>
                <a:path w="2430779" h="2725420">
                  <a:moveTo>
                    <a:pt x="2430203" y="0"/>
                  </a:moveTo>
                  <a:lnTo>
                    <a:pt x="0" y="0"/>
                  </a:lnTo>
                  <a:lnTo>
                    <a:pt x="0" y="2470041"/>
                  </a:lnTo>
                  <a:lnTo>
                    <a:pt x="4111" y="2515908"/>
                  </a:lnTo>
                  <a:lnTo>
                    <a:pt x="15964" y="2559078"/>
                  </a:lnTo>
                  <a:lnTo>
                    <a:pt x="34838" y="2598830"/>
                  </a:lnTo>
                  <a:lnTo>
                    <a:pt x="60012" y="2634443"/>
                  </a:lnTo>
                  <a:lnTo>
                    <a:pt x="90767" y="2665198"/>
                  </a:lnTo>
                  <a:lnTo>
                    <a:pt x="126380" y="2690372"/>
                  </a:lnTo>
                  <a:lnTo>
                    <a:pt x="166132" y="2709247"/>
                  </a:lnTo>
                  <a:lnTo>
                    <a:pt x="209302" y="2721099"/>
                  </a:lnTo>
                  <a:lnTo>
                    <a:pt x="255169" y="2725211"/>
                  </a:lnTo>
                  <a:lnTo>
                    <a:pt x="2175033" y="2725211"/>
                  </a:lnTo>
                  <a:lnTo>
                    <a:pt x="2220900" y="2721099"/>
                  </a:lnTo>
                  <a:lnTo>
                    <a:pt x="2264070" y="2709247"/>
                  </a:lnTo>
                  <a:lnTo>
                    <a:pt x="2303822" y="2690372"/>
                  </a:lnTo>
                  <a:lnTo>
                    <a:pt x="2339435" y="2665198"/>
                  </a:lnTo>
                  <a:lnTo>
                    <a:pt x="2370190" y="2634443"/>
                  </a:lnTo>
                  <a:lnTo>
                    <a:pt x="2395364" y="2598830"/>
                  </a:lnTo>
                  <a:lnTo>
                    <a:pt x="2414239" y="2559078"/>
                  </a:lnTo>
                  <a:lnTo>
                    <a:pt x="2426092" y="2515908"/>
                  </a:lnTo>
                  <a:lnTo>
                    <a:pt x="2430203" y="2470041"/>
                  </a:lnTo>
                  <a:lnTo>
                    <a:pt x="2430203" y="0"/>
                  </a:lnTo>
                  <a:close/>
                </a:path>
              </a:pathLst>
            </a:custGeom>
            <a:solidFill>
              <a:srgbClr val="FFFFFF"/>
            </a:solidFill>
          </p:spPr>
          <p:txBody>
            <a:bodyPr wrap="square" lIns="0" tIns="0" rIns="0" bIns="0" rtlCol="0"/>
            <a:lstStyle/>
            <a:p>
              <a:endParaRPr/>
            </a:p>
          </p:txBody>
        </p:sp>
        <p:sp>
          <p:nvSpPr>
            <p:cNvPr id="11" name="object 11"/>
            <p:cNvSpPr/>
            <p:nvPr/>
          </p:nvSpPr>
          <p:spPr>
            <a:xfrm>
              <a:off x="972269" y="3647975"/>
              <a:ext cx="2430780" cy="2725420"/>
            </a:xfrm>
            <a:custGeom>
              <a:avLst/>
              <a:gdLst/>
              <a:ahLst/>
              <a:cxnLst/>
              <a:rect l="l" t="t" r="r" b="b"/>
              <a:pathLst>
                <a:path w="2430779" h="2725420">
                  <a:moveTo>
                    <a:pt x="2175033" y="2725211"/>
                  </a:moveTo>
                  <a:lnTo>
                    <a:pt x="255170" y="2725211"/>
                  </a:lnTo>
                  <a:lnTo>
                    <a:pt x="209303" y="2721099"/>
                  </a:lnTo>
                  <a:lnTo>
                    <a:pt x="166133" y="2709246"/>
                  </a:lnTo>
                  <a:lnTo>
                    <a:pt x="126381" y="2690372"/>
                  </a:lnTo>
                  <a:lnTo>
                    <a:pt x="90767" y="2665198"/>
                  </a:lnTo>
                  <a:lnTo>
                    <a:pt x="60012" y="2634443"/>
                  </a:lnTo>
                  <a:lnTo>
                    <a:pt x="34838" y="2598830"/>
                  </a:lnTo>
                  <a:lnTo>
                    <a:pt x="15964" y="2559078"/>
                  </a:lnTo>
                  <a:lnTo>
                    <a:pt x="4111" y="2515908"/>
                  </a:lnTo>
                  <a:lnTo>
                    <a:pt x="0" y="2470041"/>
                  </a:lnTo>
                  <a:lnTo>
                    <a:pt x="0" y="0"/>
                  </a:lnTo>
                  <a:lnTo>
                    <a:pt x="2430203" y="0"/>
                  </a:lnTo>
                  <a:lnTo>
                    <a:pt x="2430203" y="2470041"/>
                  </a:lnTo>
                  <a:lnTo>
                    <a:pt x="2426091" y="2515908"/>
                  </a:lnTo>
                  <a:lnTo>
                    <a:pt x="2414238" y="2559078"/>
                  </a:lnTo>
                  <a:lnTo>
                    <a:pt x="2395364" y="2598830"/>
                  </a:lnTo>
                  <a:lnTo>
                    <a:pt x="2370190" y="2634443"/>
                  </a:lnTo>
                  <a:lnTo>
                    <a:pt x="2339435" y="2665198"/>
                  </a:lnTo>
                  <a:lnTo>
                    <a:pt x="2303822" y="2690372"/>
                  </a:lnTo>
                  <a:lnTo>
                    <a:pt x="2264070" y="2709246"/>
                  </a:lnTo>
                  <a:lnTo>
                    <a:pt x="2220900" y="2721099"/>
                  </a:lnTo>
                  <a:lnTo>
                    <a:pt x="2175033" y="2725211"/>
                  </a:lnTo>
                  <a:close/>
                </a:path>
              </a:pathLst>
            </a:custGeom>
            <a:ln w="25400">
              <a:solidFill>
                <a:srgbClr val="BC8642"/>
              </a:solidFill>
            </a:ln>
          </p:spPr>
          <p:txBody>
            <a:bodyPr wrap="square" lIns="0" tIns="0" rIns="0" bIns="0" rtlCol="0"/>
            <a:lstStyle/>
            <a:p>
              <a:endParaRPr/>
            </a:p>
          </p:txBody>
        </p:sp>
      </p:grpSp>
      <p:sp>
        <p:nvSpPr>
          <p:cNvPr id="12" name="object 12"/>
          <p:cNvSpPr txBox="1"/>
          <p:nvPr/>
        </p:nvSpPr>
        <p:spPr>
          <a:xfrm>
            <a:off x="1034306" y="3709923"/>
            <a:ext cx="2216785" cy="690245"/>
          </a:xfrm>
          <a:prstGeom prst="rect">
            <a:avLst/>
          </a:prstGeom>
        </p:spPr>
        <p:txBody>
          <a:bodyPr vert="horz" wrap="square" lIns="0" tIns="45720" rIns="0" bIns="0" rtlCol="0">
            <a:spAutoFit/>
          </a:bodyPr>
          <a:lstStyle/>
          <a:p>
            <a:pPr marL="12700" marR="5080">
              <a:lnSpc>
                <a:spcPct val="86300"/>
              </a:lnSpc>
              <a:spcBef>
                <a:spcPts val="360"/>
              </a:spcBef>
            </a:pPr>
            <a:r>
              <a:rPr sz="1600" b="1" spc="-5" dirty="0">
                <a:latin typeface="Arial"/>
                <a:cs typeface="Arial"/>
              </a:rPr>
              <a:t>EXPLAIN</a:t>
            </a:r>
            <a:r>
              <a:rPr sz="1600" b="1" spc="-45" dirty="0">
                <a:latin typeface="Arial"/>
                <a:cs typeface="Arial"/>
              </a:rPr>
              <a:t> </a:t>
            </a:r>
            <a:r>
              <a:rPr sz="1600" spc="-5" dirty="0">
                <a:latin typeface="Arial MT"/>
                <a:cs typeface="Arial MT"/>
              </a:rPr>
              <a:t>the</a:t>
            </a:r>
            <a:r>
              <a:rPr sz="1600" spc="-40" dirty="0">
                <a:latin typeface="Arial MT"/>
                <a:cs typeface="Arial MT"/>
              </a:rPr>
              <a:t> </a:t>
            </a:r>
            <a:r>
              <a:rPr sz="1600" dirty="0">
                <a:latin typeface="Arial MT"/>
                <a:cs typeface="Arial MT"/>
              </a:rPr>
              <a:t>procedure </a:t>
            </a:r>
            <a:r>
              <a:rPr sz="1600" spc="-430" dirty="0">
                <a:latin typeface="Arial MT"/>
                <a:cs typeface="Arial MT"/>
              </a:rPr>
              <a:t> </a:t>
            </a:r>
            <a:r>
              <a:rPr sz="1600" spc="-5" dirty="0">
                <a:latin typeface="Arial MT"/>
                <a:cs typeface="Arial MT"/>
              </a:rPr>
              <a:t>to</a:t>
            </a:r>
            <a:r>
              <a:rPr sz="1600" spc="-10" dirty="0">
                <a:latin typeface="Arial MT"/>
                <a:cs typeface="Arial MT"/>
              </a:rPr>
              <a:t> </a:t>
            </a:r>
            <a:r>
              <a:rPr sz="1600" spc="-5" dirty="0">
                <a:latin typeface="Arial MT"/>
                <a:cs typeface="Arial MT"/>
              </a:rPr>
              <a:t>the </a:t>
            </a:r>
            <a:r>
              <a:rPr sz="1600" spc="-15" dirty="0">
                <a:latin typeface="Arial MT"/>
                <a:cs typeface="Arial MT"/>
              </a:rPr>
              <a:t>casualty,</a:t>
            </a:r>
            <a:r>
              <a:rPr sz="1600" spc="-10" dirty="0">
                <a:latin typeface="Arial MT"/>
                <a:cs typeface="Arial MT"/>
              </a:rPr>
              <a:t> </a:t>
            </a:r>
            <a:r>
              <a:rPr sz="1600" dirty="0">
                <a:latin typeface="Arial MT"/>
                <a:cs typeface="Arial MT"/>
              </a:rPr>
              <a:t>(if </a:t>
            </a:r>
            <a:r>
              <a:rPr sz="1600" spc="5" dirty="0">
                <a:latin typeface="Arial MT"/>
                <a:cs typeface="Arial MT"/>
              </a:rPr>
              <a:t> </a:t>
            </a:r>
            <a:r>
              <a:rPr sz="1600" dirty="0">
                <a:latin typeface="Arial MT"/>
                <a:cs typeface="Arial MT"/>
              </a:rPr>
              <a:t>conscious).</a:t>
            </a:r>
            <a:endParaRPr sz="1600">
              <a:latin typeface="Arial MT"/>
              <a:cs typeface="Arial MT"/>
            </a:endParaRPr>
          </a:p>
        </p:txBody>
      </p:sp>
      <p:grpSp>
        <p:nvGrpSpPr>
          <p:cNvPr id="13" name="object 13"/>
          <p:cNvGrpSpPr/>
          <p:nvPr/>
        </p:nvGrpSpPr>
        <p:grpSpPr>
          <a:xfrm>
            <a:off x="3632792" y="1702852"/>
            <a:ext cx="2456180" cy="4683125"/>
            <a:chOff x="3632792" y="1702852"/>
            <a:chExt cx="2456180" cy="4683125"/>
          </a:xfrm>
        </p:grpSpPr>
        <p:pic>
          <p:nvPicPr>
            <p:cNvPr id="14" name="object 14"/>
            <p:cNvPicPr/>
            <p:nvPr/>
          </p:nvPicPr>
          <p:blipFill>
            <a:blip r:embed="rId6" cstate="print"/>
            <a:stretch>
              <a:fillRect/>
            </a:stretch>
          </p:blipFill>
          <p:spPr>
            <a:xfrm>
              <a:off x="3645492" y="1715552"/>
              <a:ext cx="2391530" cy="1624361"/>
            </a:xfrm>
            <a:prstGeom prst="rect">
              <a:avLst/>
            </a:prstGeom>
          </p:spPr>
        </p:pic>
        <p:sp>
          <p:nvSpPr>
            <p:cNvPr id="15" name="object 15"/>
            <p:cNvSpPr/>
            <p:nvPr/>
          </p:nvSpPr>
          <p:spPr>
            <a:xfrm>
              <a:off x="3645492" y="1715552"/>
              <a:ext cx="2430780" cy="1635125"/>
            </a:xfrm>
            <a:custGeom>
              <a:avLst/>
              <a:gdLst/>
              <a:ahLst/>
              <a:cxnLst/>
              <a:rect l="l" t="t" r="r" b="b"/>
              <a:pathLst>
                <a:path w="2430779" h="1635125">
                  <a:moveTo>
                    <a:pt x="0" y="163512"/>
                  </a:moveTo>
                  <a:lnTo>
                    <a:pt x="5840" y="120044"/>
                  </a:lnTo>
                  <a:lnTo>
                    <a:pt x="22324" y="80984"/>
                  </a:lnTo>
                  <a:lnTo>
                    <a:pt x="47891" y="47891"/>
                  </a:lnTo>
                  <a:lnTo>
                    <a:pt x="80984" y="22324"/>
                  </a:lnTo>
                  <a:lnTo>
                    <a:pt x="120044" y="5840"/>
                  </a:lnTo>
                  <a:lnTo>
                    <a:pt x="163512" y="0"/>
                  </a:lnTo>
                  <a:lnTo>
                    <a:pt x="2266690" y="0"/>
                  </a:lnTo>
                  <a:lnTo>
                    <a:pt x="2310158" y="5840"/>
                  </a:lnTo>
                  <a:lnTo>
                    <a:pt x="2349218" y="22324"/>
                  </a:lnTo>
                  <a:lnTo>
                    <a:pt x="2382311" y="47891"/>
                  </a:lnTo>
                  <a:lnTo>
                    <a:pt x="2407878" y="80984"/>
                  </a:lnTo>
                  <a:lnTo>
                    <a:pt x="2424362" y="120044"/>
                  </a:lnTo>
                  <a:lnTo>
                    <a:pt x="2430203" y="163512"/>
                  </a:lnTo>
                  <a:lnTo>
                    <a:pt x="2430203" y="1471613"/>
                  </a:lnTo>
                  <a:lnTo>
                    <a:pt x="2424362" y="1515081"/>
                  </a:lnTo>
                  <a:lnTo>
                    <a:pt x="2407878" y="1554141"/>
                  </a:lnTo>
                  <a:lnTo>
                    <a:pt x="2382311" y="1587234"/>
                  </a:lnTo>
                  <a:lnTo>
                    <a:pt x="2349218" y="1612801"/>
                  </a:lnTo>
                  <a:lnTo>
                    <a:pt x="2310158" y="1629285"/>
                  </a:lnTo>
                  <a:lnTo>
                    <a:pt x="2266690" y="1635126"/>
                  </a:lnTo>
                  <a:lnTo>
                    <a:pt x="163512" y="1635126"/>
                  </a:lnTo>
                  <a:lnTo>
                    <a:pt x="120044" y="1629285"/>
                  </a:lnTo>
                  <a:lnTo>
                    <a:pt x="80984" y="1612801"/>
                  </a:lnTo>
                  <a:lnTo>
                    <a:pt x="47891" y="1587234"/>
                  </a:lnTo>
                  <a:lnTo>
                    <a:pt x="22324" y="1554141"/>
                  </a:lnTo>
                  <a:lnTo>
                    <a:pt x="5840" y="1515081"/>
                  </a:lnTo>
                  <a:lnTo>
                    <a:pt x="0" y="1471613"/>
                  </a:lnTo>
                  <a:lnTo>
                    <a:pt x="0" y="163512"/>
                  </a:lnTo>
                  <a:close/>
                </a:path>
              </a:pathLst>
            </a:custGeom>
            <a:ln w="25400">
              <a:solidFill>
                <a:srgbClr val="BC8642"/>
              </a:solidFill>
            </a:ln>
          </p:spPr>
          <p:txBody>
            <a:bodyPr wrap="square" lIns="0" tIns="0" rIns="0" bIns="0" rtlCol="0"/>
            <a:lstStyle/>
            <a:p>
              <a:endParaRPr/>
            </a:p>
          </p:txBody>
        </p:sp>
        <p:sp>
          <p:nvSpPr>
            <p:cNvPr id="16" name="object 16"/>
            <p:cNvSpPr/>
            <p:nvPr/>
          </p:nvSpPr>
          <p:spPr>
            <a:xfrm>
              <a:off x="3645492" y="3647975"/>
              <a:ext cx="2430780" cy="2725420"/>
            </a:xfrm>
            <a:custGeom>
              <a:avLst/>
              <a:gdLst/>
              <a:ahLst/>
              <a:cxnLst/>
              <a:rect l="l" t="t" r="r" b="b"/>
              <a:pathLst>
                <a:path w="2430779" h="2725420">
                  <a:moveTo>
                    <a:pt x="2430203" y="0"/>
                  </a:moveTo>
                  <a:lnTo>
                    <a:pt x="0" y="0"/>
                  </a:lnTo>
                  <a:lnTo>
                    <a:pt x="0" y="2470041"/>
                  </a:lnTo>
                  <a:lnTo>
                    <a:pt x="4111" y="2515908"/>
                  </a:lnTo>
                  <a:lnTo>
                    <a:pt x="15964" y="2559078"/>
                  </a:lnTo>
                  <a:lnTo>
                    <a:pt x="34838" y="2598830"/>
                  </a:lnTo>
                  <a:lnTo>
                    <a:pt x="60012" y="2634443"/>
                  </a:lnTo>
                  <a:lnTo>
                    <a:pt x="90766" y="2665198"/>
                  </a:lnTo>
                  <a:lnTo>
                    <a:pt x="126380" y="2690372"/>
                  </a:lnTo>
                  <a:lnTo>
                    <a:pt x="166132" y="2709247"/>
                  </a:lnTo>
                  <a:lnTo>
                    <a:pt x="209302" y="2721099"/>
                  </a:lnTo>
                  <a:lnTo>
                    <a:pt x="255169" y="2725211"/>
                  </a:lnTo>
                  <a:lnTo>
                    <a:pt x="2175032" y="2725211"/>
                  </a:lnTo>
                  <a:lnTo>
                    <a:pt x="2220899" y="2721099"/>
                  </a:lnTo>
                  <a:lnTo>
                    <a:pt x="2264069" y="2709247"/>
                  </a:lnTo>
                  <a:lnTo>
                    <a:pt x="2303822" y="2690372"/>
                  </a:lnTo>
                  <a:lnTo>
                    <a:pt x="2339435" y="2665198"/>
                  </a:lnTo>
                  <a:lnTo>
                    <a:pt x="2370190" y="2634443"/>
                  </a:lnTo>
                  <a:lnTo>
                    <a:pt x="2395365" y="2598830"/>
                  </a:lnTo>
                  <a:lnTo>
                    <a:pt x="2414239" y="2559078"/>
                  </a:lnTo>
                  <a:lnTo>
                    <a:pt x="2426092" y="2515908"/>
                  </a:lnTo>
                  <a:lnTo>
                    <a:pt x="2430203" y="2470041"/>
                  </a:lnTo>
                  <a:lnTo>
                    <a:pt x="2430203" y="0"/>
                  </a:lnTo>
                  <a:close/>
                </a:path>
              </a:pathLst>
            </a:custGeom>
            <a:solidFill>
              <a:srgbClr val="FFFFFF"/>
            </a:solidFill>
          </p:spPr>
          <p:txBody>
            <a:bodyPr wrap="square" lIns="0" tIns="0" rIns="0" bIns="0" rtlCol="0"/>
            <a:lstStyle/>
            <a:p>
              <a:endParaRPr/>
            </a:p>
          </p:txBody>
        </p:sp>
        <p:sp>
          <p:nvSpPr>
            <p:cNvPr id="17" name="object 17"/>
            <p:cNvSpPr/>
            <p:nvPr/>
          </p:nvSpPr>
          <p:spPr>
            <a:xfrm>
              <a:off x="3645493" y="3647975"/>
              <a:ext cx="2430780" cy="2725420"/>
            </a:xfrm>
            <a:custGeom>
              <a:avLst/>
              <a:gdLst/>
              <a:ahLst/>
              <a:cxnLst/>
              <a:rect l="l" t="t" r="r" b="b"/>
              <a:pathLst>
                <a:path w="2430779" h="2725420">
                  <a:moveTo>
                    <a:pt x="2175033" y="2725211"/>
                  </a:moveTo>
                  <a:lnTo>
                    <a:pt x="255170" y="2725211"/>
                  </a:lnTo>
                  <a:lnTo>
                    <a:pt x="209303" y="2721099"/>
                  </a:lnTo>
                  <a:lnTo>
                    <a:pt x="166133" y="2709246"/>
                  </a:lnTo>
                  <a:lnTo>
                    <a:pt x="126381" y="2690372"/>
                  </a:lnTo>
                  <a:lnTo>
                    <a:pt x="90767" y="2665198"/>
                  </a:lnTo>
                  <a:lnTo>
                    <a:pt x="60012" y="2634443"/>
                  </a:lnTo>
                  <a:lnTo>
                    <a:pt x="34838" y="2598830"/>
                  </a:lnTo>
                  <a:lnTo>
                    <a:pt x="15964" y="2559078"/>
                  </a:lnTo>
                  <a:lnTo>
                    <a:pt x="4111" y="2515908"/>
                  </a:lnTo>
                  <a:lnTo>
                    <a:pt x="0" y="2470041"/>
                  </a:lnTo>
                  <a:lnTo>
                    <a:pt x="0" y="0"/>
                  </a:lnTo>
                  <a:lnTo>
                    <a:pt x="2430203" y="0"/>
                  </a:lnTo>
                  <a:lnTo>
                    <a:pt x="2430203" y="2470041"/>
                  </a:lnTo>
                  <a:lnTo>
                    <a:pt x="2426091" y="2515908"/>
                  </a:lnTo>
                  <a:lnTo>
                    <a:pt x="2414238" y="2559078"/>
                  </a:lnTo>
                  <a:lnTo>
                    <a:pt x="2395364" y="2598830"/>
                  </a:lnTo>
                  <a:lnTo>
                    <a:pt x="2370190" y="2634443"/>
                  </a:lnTo>
                  <a:lnTo>
                    <a:pt x="2339435" y="2665198"/>
                  </a:lnTo>
                  <a:lnTo>
                    <a:pt x="2303822" y="2690372"/>
                  </a:lnTo>
                  <a:lnTo>
                    <a:pt x="2264070" y="2709246"/>
                  </a:lnTo>
                  <a:lnTo>
                    <a:pt x="2220900" y="2721099"/>
                  </a:lnTo>
                  <a:lnTo>
                    <a:pt x="2175033" y="2725211"/>
                  </a:lnTo>
                  <a:close/>
                </a:path>
              </a:pathLst>
            </a:custGeom>
            <a:ln w="25400">
              <a:solidFill>
                <a:srgbClr val="BC8642"/>
              </a:solidFill>
            </a:ln>
          </p:spPr>
          <p:txBody>
            <a:bodyPr wrap="square" lIns="0" tIns="0" rIns="0" bIns="0" rtlCol="0"/>
            <a:lstStyle/>
            <a:p>
              <a:endParaRPr/>
            </a:p>
          </p:txBody>
        </p:sp>
      </p:grpSp>
      <p:sp>
        <p:nvSpPr>
          <p:cNvPr id="18" name="object 18"/>
          <p:cNvSpPr txBox="1"/>
          <p:nvPr/>
        </p:nvSpPr>
        <p:spPr>
          <a:xfrm>
            <a:off x="3707529" y="3709923"/>
            <a:ext cx="2174875" cy="485775"/>
          </a:xfrm>
          <a:prstGeom prst="rect">
            <a:avLst/>
          </a:prstGeom>
        </p:spPr>
        <p:txBody>
          <a:bodyPr vert="horz" wrap="square" lIns="0" tIns="12700" rIns="0" bIns="0" rtlCol="0">
            <a:spAutoFit/>
          </a:bodyPr>
          <a:lstStyle/>
          <a:p>
            <a:pPr marL="12700">
              <a:lnSpc>
                <a:spcPts val="1810"/>
              </a:lnSpc>
              <a:spcBef>
                <a:spcPts val="100"/>
              </a:spcBef>
            </a:pPr>
            <a:r>
              <a:rPr sz="1600" b="1" spc="-5" dirty="0">
                <a:latin typeface="Arial"/>
                <a:cs typeface="Arial"/>
              </a:rPr>
              <a:t>PROVIDE</a:t>
            </a:r>
            <a:r>
              <a:rPr sz="1600" b="1" spc="-25" dirty="0">
                <a:latin typeface="Arial"/>
                <a:cs typeface="Arial"/>
              </a:rPr>
              <a:t> PRIVACY</a:t>
            </a:r>
            <a:r>
              <a:rPr sz="1600" b="1" spc="-55" dirty="0">
                <a:latin typeface="Arial"/>
                <a:cs typeface="Arial"/>
              </a:rPr>
              <a:t> </a:t>
            </a:r>
            <a:r>
              <a:rPr sz="1600" spc="-5" dirty="0">
                <a:latin typeface="Arial MT"/>
                <a:cs typeface="Arial MT"/>
              </a:rPr>
              <a:t>for</a:t>
            </a:r>
            <a:endParaRPr sz="1600">
              <a:latin typeface="Arial MT"/>
              <a:cs typeface="Arial MT"/>
            </a:endParaRPr>
          </a:p>
          <a:p>
            <a:pPr marL="12700">
              <a:lnSpc>
                <a:spcPts val="1810"/>
              </a:lnSpc>
            </a:pPr>
            <a:r>
              <a:rPr sz="1600" spc="-5" dirty="0">
                <a:latin typeface="Arial MT"/>
                <a:cs typeface="Arial MT"/>
              </a:rPr>
              <a:t>the</a:t>
            </a:r>
            <a:r>
              <a:rPr sz="1600" spc="-40" dirty="0">
                <a:latin typeface="Arial MT"/>
                <a:cs typeface="Arial MT"/>
              </a:rPr>
              <a:t> </a:t>
            </a:r>
            <a:r>
              <a:rPr sz="1600" spc="-15" dirty="0">
                <a:latin typeface="Arial MT"/>
                <a:cs typeface="Arial MT"/>
              </a:rPr>
              <a:t>casualty.</a:t>
            </a:r>
            <a:endParaRPr sz="1600">
              <a:latin typeface="Arial MT"/>
              <a:cs typeface="Arial MT"/>
            </a:endParaRPr>
          </a:p>
        </p:txBody>
      </p:sp>
      <p:grpSp>
        <p:nvGrpSpPr>
          <p:cNvPr id="19" name="object 19"/>
          <p:cNvGrpSpPr/>
          <p:nvPr/>
        </p:nvGrpSpPr>
        <p:grpSpPr>
          <a:xfrm>
            <a:off x="6302979" y="1685373"/>
            <a:ext cx="2458720" cy="4700905"/>
            <a:chOff x="6302979" y="1685373"/>
            <a:chExt cx="2458720" cy="4700905"/>
          </a:xfrm>
        </p:grpSpPr>
        <p:pic>
          <p:nvPicPr>
            <p:cNvPr id="20" name="object 20"/>
            <p:cNvPicPr/>
            <p:nvPr/>
          </p:nvPicPr>
          <p:blipFill>
            <a:blip r:embed="rId7" cstate="print"/>
            <a:stretch>
              <a:fillRect/>
            </a:stretch>
          </p:blipFill>
          <p:spPr>
            <a:xfrm>
              <a:off x="6315679" y="1880737"/>
              <a:ext cx="2430202" cy="1417530"/>
            </a:xfrm>
            <a:prstGeom prst="rect">
              <a:avLst/>
            </a:prstGeom>
          </p:spPr>
        </p:pic>
        <p:sp>
          <p:nvSpPr>
            <p:cNvPr id="21" name="object 21"/>
            <p:cNvSpPr/>
            <p:nvPr/>
          </p:nvSpPr>
          <p:spPr>
            <a:xfrm>
              <a:off x="6315679" y="1698073"/>
              <a:ext cx="2430780" cy="1645920"/>
            </a:xfrm>
            <a:custGeom>
              <a:avLst/>
              <a:gdLst/>
              <a:ahLst/>
              <a:cxnLst/>
              <a:rect l="l" t="t" r="r" b="b"/>
              <a:pathLst>
                <a:path w="2430779" h="1645920">
                  <a:moveTo>
                    <a:pt x="0" y="164591"/>
                  </a:moveTo>
                  <a:lnTo>
                    <a:pt x="5879" y="120836"/>
                  </a:lnTo>
                  <a:lnTo>
                    <a:pt x="22471" y="81519"/>
                  </a:lnTo>
                  <a:lnTo>
                    <a:pt x="48207" y="48207"/>
                  </a:lnTo>
                  <a:lnTo>
                    <a:pt x="81519" y="22471"/>
                  </a:lnTo>
                  <a:lnTo>
                    <a:pt x="120836" y="5879"/>
                  </a:lnTo>
                  <a:lnTo>
                    <a:pt x="164591" y="0"/>
                  </a:lnTo>
                  <a:lnTo>
                    <a:pt x="2265611" y="0"/>
                  </a:lnTo>
                  <a:lnTo>
                    <a:pt x="2309366" y="5879"/>
                  </a:lnTo>
                  <a:lnTo>
                    <a:pt x="2348683" y="22471"/>
                  </a:lnTo>
                  <a:lnTo>
                    <a:pt x="2381995" y="48207"/>
                  </a:lnTo>
                  <a:lnTo>
                    <a:pt x="2407731" y="81519"/>
                  </a:lnTo>
                  <a:lnTo>
                    <a:pt x="2424323" y="120836"/>
                  </a:lnTo>
                  <a:lnTo>
                    <a:pt x="2430203" y="164591"/>
                  </a:lnTo>
                  <a:lnTo>
                    <a:pt x="2430203" y="1481326"/>
                  </a:lnTo>
                  <a:lnTo>
                    <a:pt x="2424323" y="1525081"/>
                  </a:lnTo>
                  <a:lnTo>
                    <a:pt x="2407731" y="1564398"/>
                  </a:lnTo>
                  <a:lnTo>
                    <a:pt x="2381995" y="1597710"/>
                  </a:lnTo>
                  <a:lnTo>
                    <a:pt x="2348683" y="1623446"/>
                  </a:lnTo>
                  <a:lnTo>
                    <a:pt x="2309366" y="1640038"/>
                  </a:lnTo>
                  <a:lnTo>
                    <a:pt x="2265611" y="1645918"/>
                  </a:lnTo>
                  <a:lnTo>
                    <a:pt x="164591" y="1645918"/>
                  </a:lnTo>
                  <a:lnTo>
                    <a:pt x="120836" y="1640038"/>
                  </a:lnTo>
                  <a:lnTo>
                    <a:pt x="81519" y="1623446"/>
                  </a:lnTo>
                  <a:lnTo>
                    <a:pt x="48207" y="1597710"/>
                  </a:lnTo>
                  <a:lnTo>
                    <a:pt x="22471" y="1564398"/>
                  </a:lnTo>
                  <a:lnTo>
                    <a:pt x="5879" y="1525081"/>
                  </a:lnTo>
                  <a:lnTo>
                    <a:pt x="0" y="1481326"/>
                  </a:lnTo>
                  <a:lnTo>
                    <a:pt x="0" y="164591"/>
                  </a:lnTo>
                  <a:close/>
                </a:path>
              </a:pathLst>
            </a:custGeom>
            <a:ln w="25400">
              <a:solidFill>
                <a:srgbClr val="BC8642"/>
              </a:solidFill>
            </a:ln>
          </p:spPr>
          <p:txBody>
            <a:bodyPr wrap="square" lIns="0" tIns="0" rIns="0" bIns="0" rtlCol="0"/>
            <a:lstStyle/>
            <a:p>
              <a:endParaRPr/>
            </a:p>
          </p:txBody>
        </p:sp>
        <p:sp>
          <p:nvSpPr>
            <p:cNvPr id="22" name="object 22"/>
            <p:cNvSpPr/>
            <p:nvPr/>
          </p:nvSpPr>
          <p:spPr>
            <a:xfrm>
              <a:off x="6318717" y="3647975"/>
              <a:ext cx="2430780" cy="2725420"/>
            </a:xfrm>
            <a:custGeom>
              <a:avLst/>
              <a:gdLst/>
              <a:ahLst/>
              <a:cxnLst/>
              <a:rect l="l" t="t" r="r" b="b"/>
              <a:pathLst>
                <a:path w="2430779" h="2725420">
                  <a:moveTo>
                    <a:pt x="2430202" y="0"/>
                  </a:moveTo>
                  <a:lnTo>
                    <a:pt x="0" y="0"/>
                  </a:lnTo>
                  <a:lnTo>
                    <a:pt x="0" y="2470041"/>
                  </a:lnTo>
                  <a:lnTo>
                    <a:pt x="4111" y="2515908"/>
                  </a:lnTo>
                  <a:lnTo>
                    <a:pt x="15964" y="2559078"/>
                  </a:lnTo>
                  <a:lnTo>
                    <a:pt x="34838" y="2598830"/>
                  </a:lnTo>
                  <a:lnTo>
                    <a:pt x="60012" y="2634443"/>
                  </a:lnTo>
                  <a:lnTo>
                    <a:pt x="90766" y="2665198"/>
                  </a:lnTo>
                  <a:lnTo>
                    <a:pt x="126380" y="2690372"/>
                  </a:lnTo>
                  <a:lnTo>
                    <a:pt x="166132" y="2709247"/>
                  </a:lnTo>
                  <a:lnTo>
                    <a:pt x="209302" y="2721099"/>
                  </a:lnTo>
                  <a:lnTo>
                    <a:pt x="255169" y="2725211"/>
                  </a:lnTo>
                  <a:lnTo>
                    <a:pt x="2175032" y="2725211"/>
                  </a:lnTo>
                  <a:lnTo>
                    <a:pt x="2220899" y="2721099"/>
                  </a:lnTo>
                  <a:lnTo>
                    <a:pt x="2264069" y="2709247"/>
                  </a:lnTo>
                  <a:lnTo>
                    <a:pt x="2303821" y="2690372"/>
                  </a:lnTo>
                  <a:lnTo>
                    <a:pt x="2339435" y="2665198"/>
                  </a:lnTo>
                  <a:lnTo>
                    <a:pt x="2370189" y="2634443"/>
                  </a:lnTo>
                  <a:lnTo>
                    <a:pt x="2395364" y="2598830"/>
                  </a:lnTo>
                  <a:lnTo>
                    <a:pt x="2414238" y="2559078"/>
                  </a:lnTo>
                  <a:lnTo>
                    <a:pt x="2426091" y="2515908"/>
                  </a:lnTo>
                  <a:lnTo>
                    <a:pt x="2430202" y="2470041"/>
                  </a:lnTo>
                  <a:lnTo>
                    <a:pt x="2430202" y="0"/>
                  </a:lnTo>
                  <a:close/>
                </a:path>
              </a:pathLst>
            </a:custGeom>
            <a:solidFill>
              <a:srgbClr val="FFFFFF"/>
            </a:solidFill>
          </p:spPr>
          <p:txBody>
            <a:bodyPr wrap="square" lIns="0" tIns="0" rIns="0" bIns="0" rtlCol="0"/>
            <a:lstStyle/>
            <a:p>
              <a:endParaRPr/>
            </a:p>
          </p:txBody>
        </p:sp>
        <p:sp>
          <p:nvSpPr>
            <p:cNvPr id="23" name="object 23"/>
            <p:cNvSpPr/>
            <p:nvPr/>
          </p:nvSpPr>
          <p:spPr>
            <a:xfrm>
              <a:off x="6318716" y="3647975"/>
              <a:ext cx="2430780" cy="2725420"/>
            </a:xfrm>
            <a:custGeom>
              <a:avLst/>
              <a:gdLst/>
              <a:ahLst/>
              <a:cxnLst/>
              <a:rect l="l" t="t" r="r" b="b"/>
              <a:pathLst>
                <a:path w="2430779" h="2725420">
                  <a:moveTo>
                    <a:pt x="2175033" y="2725211"/>
                  </a:moveTo>
                  <a:lnTo>
                    <a:pt x="255170" y="2725211"/>
                  </a:lnTo>
                  <a:lnTo>
                    <a:pt x="209303" y="2721099"/>
                  </a:lnTo>
                  <a:lnTo>
                    <a:pt x="166133" y="2709246"/>
                  </a:lnTo>
                  <a:lnTo>
                    <a:pt x="126381" y="2690372"/>
                  </a:lnTo>
                  <a:lnTo>
                    <a:pt x="90767" y="2665198"/>
                  </a:lnTo>
                  <a:lnTo>
                    <a:pt x="60012" y="2634443"/>
                  </a:lnTo>
                  <a:lnTo>
                    <a:pt x="34838" y="2598830"/>
                  </a:lnTo>
                  <a:lnTo>
                    <a:pt x="15964" y="2559078"/>
                  </a:lnTo>
                  <a:lnTo>
                    <a:pt x="4111" y="2515908"/>
                  </a:lnTo>
                  <a:lnTo>
                    <a:pt x="0" y="2470041"/>
                  </a:lnTo>
                  <a:lnTo>
                    <a:pt x="0" y="0"/>
                  </a:lnTo>
                  <a:lnTo>
                    <a:pt x="2430203" y="0"/>
                  </a:lnTo>
                  <a:lnTo>
                    <a:pt x="2430203" y="2470041"/>
                  </a:lnTo>
                  <a:lnTo>
                    <a:pt x="2426091" y="2515908"/>
                  </a:lnTo>
                  <a:lnTo>
                    <a:pt x="2414238" y="2559078"/>
                  </a:lnTo>
                  <a:lnTo>
                    <a:pt x="2395364" y="2598830"/>
                  </a:lnTo>
                  <a:lnTo>
                    <a:pt x="2370190" y="2634443"/>
                  </a:lnTo>
                  <a:lnTo>
                    <a:pt x="2339435" y="2665198"/>
                  </a:lnTo>
                  <a:lnTo>
                    <a:pt x="2303822" y="2690372"/>
                  </a:lnTo>
                  <a:lnTo>
                    <a:pt x="2264070" y="2709246"/>
                  </a:lnTo>
                  <a:lnTo>
                    <a:pt x="2220900" y="2721099"/>
                  </a:lnTo>
                  <a:lnTo>
                    <a:pt x="2175033" y="2725211"/>
                  </a:lnTo>
                  <a:close/>
                </a:path>
              </a:pathLst>
            </a:custGeom>
            <a:ln w="25400">
              <a:solidFill>
                <a:srgbClr val="BC8642"/>
              </a:solidFill>
            </a:ln>
          </p:spPr>
          <p:txBody>
            <a:bodyPr wrap="square" lIns="0" tIns="0" rIns="0" bIns="0" rtlCol="0"/>
            <a:lstStyle/>
            <a:p>
              <a:endParaRPr/>
            </a:p>
          </p:txBody>
        </p:sp>
      </p:grpSp>
      <p:sp>
        <p:nvSpPr>
          <p:cNvPr id="24" name="object 24"/>
          <p:cNvSpPr txBox="1"/>
          <p:nvPr/>
        </p:nvSpPr>
        <p:spPr>
          <a:xfrm>
            <a:off x="6380754" y="3661155"/>
            <a:ext cx="2295525" cy="1958339"/>
          </a:xfrm>
          <a:prstGeom prst="rect">
            <a:avLst/>
          </a:prstGeom>
        </p:spPr>
        <p:txBody>
          <a:bodyPr vert="horz" wrap="square" lIns="0" tIns="61594" rIns="0" bIns="0" rtlCol="0">
            <a:spAutoFit/>
          </a:bodyPr>
          <a:lstStyle/>
          <a:p>
            <a:pPr marL="12700">
              <a:lnSpc>
                <a:spcPct val="100000"/>
              </a:lnSpc>
              <a:spcBef>
                <a:spcPts val="484"/>
              </a:spcBef>
            </a:pPr>
            <a:r>
              <a:rPr sz="1600" b="1" spc="-5" dirty="0">
                <a:latin typeface="Arial"/>
                <a:cs typeface="Arial"/>
              </a:rPr>
              <a:t>POSITION</a:t>
            </a:r>
            <a:r>
              <a:rPr sz="1600" b="1" spc="-25" dirty="0">
                <a:latin typeface="Arial"/>
                <a:cs typeface="Arial"/>
              </a:rPr>
              <a:t> </a:t>
            </a:r>
            <a:r>
              <a:rPr sz="1600" spc="-5" dirty="0">
                <a:latin typeface="Arial MT"/>
                <a:cs typeface="Arial MT"/>
              </a:rPr>
              <a:t>the</a:t>
            </a:r>
            <a:r>
              <a:rPr sz="1600" spc="-25" dirty="0">
                <a:latin typeface="Arial MT"/>
                <a:cs typeface="Arial MT"/>
              </a:rPr>
              <a:t> </a:t>
            </a:r>
            <a:r>
              <a:rPr sz="1600" spc="-15" dirty="0">
                <a:latin typeface="Arial MT"/>
                <a:cs typeface="Arial MT"/>
              </a:rPr>
              <a:t>casualty.</a:t>
            </a:r>
            <a:endParaRPr sz="1600">
              <a:latin typeface="Arial MT"/>
              <a:cs typeface="Arial MT"/>
            </a:endParaRPr>
          </a:p>
          <a:p>
            <a:pPr marL="12700" marR="5080">
              <a:lnSpc>
                <a:spcPct val="85900"/>
              </a:lnSpc>
              <a:spcBef>
                <a:spcPts val="650"/>
              </a:spcBef>
            </a:pPr>
            <a:r>
              <a:rPr sz="1600" b="1" dirty="0">
                <a:latin typeface="Arial"/>
                <a:cs typeface="Arial"/>
              </a:rPr>
              <a:t>Female:</a:t>
            </a:r>
            <a:r>
              <a:rPr sz="1600" b="1" spc="-35" dirty="0">
                <a:latin typeface="Arial"/>
                <a:cs typeface="Arial"/>
              </a:rPr>
              <a:t> </a:t>
            </a:r>
            <a:r>
              <a:rPr sz="1600" spc="-5" dirty="0">
                <a:latin typeface="Arial MT"/>
                <a:cs typeface="Arial MT"/>
              </a:rPr>
              <a:t>Supine,</a:t>
            </a:r>
            <a:r>
              <a:rPr sz="1600" spc="-30" dirty="0">
                <a:latin typeface="Arial MT"/>
                <a:cs typeface="Arial MT"/>
              </a:rPr>
              <a:t> </a:t>
            </a:r>
            <a:r>
              <a:rPr sz="1600" spc="-5" dirty="0">
                <a:latin typeface="Arial MT"/>
                <a:cs typeface="Arial MT"/>
              </a:rPr>
              <a:t>with</a:t>
            </a:r>
            <a:r>
              <a:rPr sz="1600" spc="-35" dirty="0">
                <a:latin typeface="Arial MT"/>
                <a:cs typeface="Arial MT"/>
              </a:rPr>
              <a:t> </a:t>
            </a:r>
            <a:r>
              <a:rPr sz="1600" dirty="0">
                <a:latin typeface="Arial MT"/>
                <a:cs typeface="Arial MT"/>
              </a:rPr>
              <a:t>the </a:t>
            </a:r>
            <a:r>
              <a:rPr sz="1600" spc="-430" dirty="0">
                <a:latin typeface="Arial MT"/>
                <a:cs typeface="Arial MT"/>
              </a:rPr>
              <a:t> </a:t>
            </a:r>
            <a:r>
              <a:rPr sz="1600" dirty="0">
                <a:latin typeface="Arial MT"/>
                <a:cs typeface="Arial MT"/>
              </a:rPr>
              <a:t>legs </a:t>
            </a:r>
            <a:r>
              <a:rPr sz="1600" spc="-5" dirty="0">
                <a:latin typeface="Arial MT"/>
                <a:cs typeface="Arial MT"/>
              </a:rPr>
              <a:t>extended </a:t>
            </a:r>
            <a:r>
              <a:rPr sz="1600" dirty="0">
                <a:latin typeface="Arial MT"/>
                <a:cs typeface="Arial MT"/>
              </a:rPr>
              <a:t>or </a:t>
            </a:r>
            <a:r>
              <a:rPr sz="1600" spc="-5" dirty="0">
                <a:latin typeface="Arial MT"/>
                <a:cs typeface="Arial MT"/>
              </a:rPr>
              <a:t>flexed </a:t>
            </a:r>
            <a:r>
              <a:rPr sz="1600" dirty="0">
                <a:latin typeface="Arial MT"/>
                <a:cs typeface="Arial MT"/>
              </a:rPr>
              <a:t> and spread </a:t>
            </a:r>
            <a:r>
              <a:rPr sz="1600" spc="5" dirty="0">
                <a:latin typeface="Arial MT"/>
                <a:cs typeface="Arial MT"/>
              </a:rPr>
              <a:t> </a:t>
            </a:r>
            <a:r>
              <a:rPr sz="1600" spc="-5" dirty="0">
                <a:latin typeface="Arial MT"/>
                <a:cs typeface="Arial MT"/>
              </a:rPr>
              <a:t>approximately </a:t>
            </a:r>
            <a:r>
              <a:rPr sz="1600" dirty="0">
                <a:latin typeface="Arial MT"/>
                <a:cs typeface="Arial MT"/>
              </a:rPr>
              <a:t>45 </a:t>
            </a:r>
            <a:r>
              <a:rPr sz="1600" spc="5" dirty="0">
                <a:latin typeface="Arial MT"/>
                <a:cs typeface="Arial MT"/>
              </a:rPr>
              <a:t> </a:t>
            </a:r>
            <a:r>
              <a:rPr sz="1600" dirty="0">
                <a:latin typeface="Arial MT"/>
                <a:cs typeface="Arial MT"/>
              </a:rPr>
              <a:t>degrees.</a:t>
            </a:r>
            <a:endParaRPr sz="1600">
              <a:latin typeface="Arial MT"/>
              <a:cs typeface="Arial MT"/>
            </a:endParaRPr>
          </a:p>
          <a:p>
            <a:pPr marL="12700" marR="162560">
              <a:lnSpc>
                <a:spcPts val="1700"/>
              </a:lnSpc>
              <a:spcBef>
                <a:spcPts val="625"/>
              </a:spcBef>
            </a:pPr>
            <a:r>
              <a:rPr sz="1600" b="1" dirty="0">
                <a:latin typeface="Arial"/>
                <a:cs typeface="Arial"/>
              </a:rPr>
              <a:t>Male:</a:t>
            </a:r>
            <a:r>
              <a:rPr sz="1600" b="1" spc="-20" dirty="0">
                <a:latin typeface="Arial"/>
                <a:cs typeface="Arial"/>
              </a:rPr>
              <a:t> </a:t>
            </a:r>
            <a:r>
              <a:rPr sz="1600" spc="-5" dirty="0">
                <a:latin typeface="Arial MT"/>
                <a:cs typeface="Arial MT"/>
              </a:rPr>
              <a:t>Supine,</a:t>
            </a:r>
            <a:r>
              <a:rPr sz="1600" spc="-25" dirty="0">
                <a:latin typeface="Arial MT"/>
                <a:cs typeface="Arial MT"/>
              </a:rPr>
              <a:t> </a:t>
            </a:r>
            <a:r>
              <a:rPr sz="1600" spc="-5" dirty="0">
                <a:latin typeface="Arial MT"/>
                <a:cs typeface="Arial MT"/>
              </a:rPr>
              <a:t>with</a:t>
            </a:r>
            <a:r>
              <a:rPr sz="1600" spc="-15" dirty="0">
                <a:latin typeface="Arial MT"/>
                <a:cs typeface="Arial MT"/>
              </a:rPr>
              <a:t> </a:t>
            </a:r>
            <a:r>
              <a:rPr sz="1600" dirty="0">
                <a:latin typeface="Arial MT"/>
                <a:cs typeface="Arial MT"/>
              </a:rPr>
              <a:t>legs </a:t>
            </a:r>
            <a:r>
              <a:rPr sz="1600" spc="-430" dirty="0">
                <a:latin typeface="Arial MT"/>
                <a:cs typeface="Arial MT"/>
              </a:rPr>
              <a:t> </a:t>
            </a:r>
            <a:r>
              <a:rPr sz="1600" spc="-5" dirty="0">
                <a:latin typeface="Arial MT"/>
                <a:cs typeface="Arial MT"/>
              </a:rPr>
              <a:t>extended.</a:t>
            </a:r>
            <a:endParaRPr sz="1600">
              <a:latin typeface="Arial MT"/>
              <a:cs typeface="Arial MT"/>
            </a:endParaRPr>
          </a:p>
        </p:txBody>
      </p:sp>
      <p:grpSp>
        <p:nvGrpSpPr>
          <p:cNvPr id="25" name="object 25"/>
          <p:cNvGrpSpPr/>
          <p:nvPr/>
        </p:nvGrpSpPr>
        <p:grpSpPr>
          <a:xfrm>
            <a:off x="8979240" y="1702852"/>
            <a:ext cx="2456180" cy="4683125"/>
            <a:chOff x="8979240" y="1702852"/>
            <a:chExt cx="2456180" cy="4683125"/>
          </a:xfrm>
        </p:grpSpPr>
        <p:pic>
          <p:nvPicPr>
            <p:cNvPr id="26" name="object 26"/>
            <p:cNvPicPr/>
            <p:nvPr/>
          </p:nvPicPr>
          <p:blipFill>
            <a:blip r:embed="rId8" cstate="print"/>
            <a:stretch>
              <a:fillRect/>
            </a:stretch>
          </p:blipFill>
          <p:spPr>
            <a:xfrm>
              <a:off x="9097484" y="1715552"/>
              <a:ext cx="2298265" cy="1635126"/>
            </a:xfrm>
            <a:prstGeom prst="rect">
              <a:avLst/>
            </a:prstGeom>
          </p:spPr>
        </p:pic>
        <p:sp>
          <p:nvSpPr>
            <p:cNvPr id="27" name="object 27"/>
            <p:cNvSpPr/>
            <p:nvPr/>
          </p:nvSpPr>
          <p:spPr>
            <a:xfrm>
              <a:off x="8991940" y="1715552"/>
              <a:ext cx="2430780" cy="1635125"/>
            </a:xfrm>
            <a:custGeom>
              <a:avLst/>
              <a:gdLst/>
              <a:ahLst/>
              <a:cxnLst/>
              <a:rect l="l" t="t" r="r" b="b"/>
              <a:pathLst>
                <a:path w="2430779" h="1635125">
                  <a:moveTo>
                    <a:pt x="0" y="163512"/>
                  </a:moveTo>
                  <a:lnTo>
                    <a:pt x="5840" y="120044"/>
                  </a:lnTo>
                  <a:lnTo>
                    <a:pt x="22324" y="80984"/>
                  </a:lnTo>
                  <a:lnTo>
                    <a:pt x="47891" y="47891"/>
                  </a:lnTo>
                  <a:lnTo>
                    <a:pt x="80984" y="22324"/>
                  </a:lnTo>
                  <a:lnTo>
                    <a:pt x="120044" y="5840"/>
                  </a:lnTo>
                  <a:lnTo>
                    <a:pt x="163512" y="0"/>
                  </a:lnTo>
                  <a:lnTo>
                    <a:pt x="2266690" y="0"/>
                  </a:lnTo>
                  <a:lnTo>
                    <a:pt x="2310158" y="5840"/>
                  </a:lnTo>
                  <a:lnTo>
                    <a:pt x="2349218" y="22324"/>
                  </a:lnTo>
                  <a:lnTo>
                    <a:pt x="2382311" y="47891"/>
                  </a:lnTo>
                  <a:lnTo>
                    <a:pt x="2407878" y="80984"/>
                  </a:lnTo>
                  <a:lnTo>
                    <a:pt x="2424362" y="120044"/>
                  </a:lnTo>
                  <a:lnTo>
                    <a:pt x="2430203" y="163512"/>
                  </a:lnTo>
                  <a:lnTo>
                    <a:pt x="2430203" y="1471613"/>
                  </a:lnTo>
                  <a:lnTo>
                    <a:pt x="2424362" y="1515081"/>
                  </a:lnTo>
                  <a:lnTo>
                    <a:pt x="2407878" y="1554141"/>
                  </a:lnTo>
                  <a:lnTo>
                    <a:pt x="2382311" y="1587234"/>
                  </a:lnTo>
                  <a:lnTo>
                    <a:pt x="2349218" y="1612801"/>
                  </a:lnTo>
                  <a:lnTo>
                    <a:pt x="2310158" y="1629285"/>
                  </a:lnTo>
                  <a:lnTo>
                    <a:pt x="2266690" y="1635126"/>
                  </a:lnTo>
                  <a:lnTo>
                    <a:pt x="163512" y="1635126"/>
                  </a:lnTo>
                  <a:lnTo>
                    <a:pt x="120044" y="1629285"/>
                  </a:lnTo>
                  <a:lnTo>
                    <a:pt x="80984" y="1612801"/>
                  </a:lnTo>
                  <a:lnTo>
                    <a:pt x="47891" y="1587234"/>
                  </a:lnTo>
                  <a:lnTo>
                    <a:pt x="22324" y="1554141"/>
                  </a:lnTo>
                  <a:lnTo>
                    <a:pt x="5840" y="1515081"/>
                  </a:lnTo>
                  <a:lnTo>
                    <a:pt x="0" y="1471613"/>
                  </a:lnTo>
                  <a:lnTo>
                    <a:pt x="0" y="163512"/>
                  </a:lnTo>
                  <a:close/>
                </a:path>
              </a:pathLst>
            </a:custGeom>
            <a:ln w="25400">
              <a:solidFill>
                <a:srgbClr val="BC8642"/>
              </a:solidFill>
            </a:ln>
          </p:spPr>
          <p:txBody>
            <a:bodyPr wrap="square" lIns="0" tIns="0" rIns="0" bIns="0" rtlCol="0"/>
            <a:lstStyle/>
            <a:p>
              <a:endParaRPr/>
            </a:p>
          </p:txBody>
        </p:sp>
        <p:sp>
          <p:nvSpPr>
            <p:cNvPr id="28" name="object 28"/>
            <p:cNvSpPr/>
            <p:nvPr/>
          </p:nvSpPr>
          <p:spPr>
            <a:xfrm>
              <a:off x="8991940" y="3647975"/>
              <a:ext cx="2430780" cy="2725420"/>
            </a:xfrm>
            <a:custGeom>
              <a:avLst/>
              <a:gdLst/>
              <a:ahLst/>
              <a:cxnLst/>
              <a:rect l="l" t="t" r="r" b="b"/>
              <a:pathLst>
                <a:path w="2430779" h="2725420">
                  <a:moveTo>
                    <a:pt x="2430203" y="0"/>
                  </a:moveTo>
                  <a:lnTo>
                    <a:pt x="0" y="0"/>
                  </a:lnTo>
                  <a:lnTo>
                    <a:pt x="0" y="2470041"/>
                  </a:lnTo>
                  <a:lnTo>
                    <a:pt x="4111" y="2515908"/>
                  </a:lnTo>
                  <a:lnTo>
                    <a:pt x="15964" y="2559078"/>
                  </a:lnTo>
                  <a:lnTo>
                    <a:pt x="34838" y="2598830"/>
                  </a:lnTo>
                  <a:lnTo>
                    <a:pt x="60013" y="2634443"/>
                  </a:lnTo>
                  <a:lnTo>
                    <a:pt x="90767" y="2665198"/>
                  </a:lnTo>
                  <a:lnTo>
                    <a:pt x="126381" y="2690372"/>
                  </a:lnTo>
                  <a:lnTo>
                    <a:pt x="166133" y="2709247"/>
                  </a:lnTo>
                  <a:lnTo>
                    <a:pt x="209303" y="2721099"/>
                  </a:lnTo>
                  <a:lnTo>
                    <a:pt x="255170" y="2725211"/>
                  </a:lnTo>
                  <a:lnTo>
                    <a:pt x="2175033" y="2725211"/>
                  </a:lnTo>
                  <a:lnTo>
                    <a:pt x="2220900" y="2721099"/>
                  </a:lnTo>
                  <a:lnTo>
                    <a:pt x="2264070" y="2709247"/>
                  </a:lnTo>
                  <a:lnTo>
                    <a:pt x="2303822" y="2690372"/>
                  </a:lnTo>
                  <a:lnTo>
                    <a:pt x="2339436" y="2665198"/>
                  </a:lnTo>
                  <a:lnTo>
                    <a:pt x="2370190" y="2634443"/>
                  </a:lnTo>
                  <a:lnTo>
                    <a:pt x="2395365" y="2598830"/>
                  </a:lnTo>
                  <a:lnTo>
                    <a:pt x="2414239" y="2559078"/>
                  </a:lnTo>
                  <a:lnTo>
                    <a:pt x="2426092" y="2515908"/>
                  </a:lnTo>
                  <a:lnTo>
                    <a:pt x="2430203" y="2470041"/>
                  </a:lnTo>
                  <a:lnTo>
                    <a:pt x="2430203" y="0"/>
                  </a:lnTo>
                  <a:close/>
                </a:path>
              </a:pathLst>
            </a:custGeom>
            <a:solidFill>
              <a:srgbClr val="FFFFFF"/>
            </a:solidFill>
          </p:spPr>
          <p:txBody>
            <a:bodyPr wrap="square" lIns="0" tIns="0" rIns="0" bIns="0" rtlCol="0"/>
            <a:lstStyle/>
            <a:p>
              <a:endParaRPr/>
            </a:p>
          </p:txBody>
        </p:sp>
        <p:sp>
          <p:nvSpPr>
            <p:cNvPr id="29" name="object 29"/>
            <p:cNvSpPr/>
            <p:nvPr/>
          </p:nvSpPr>
          <p:spPr>
            <a:xfrm>
              <a:off x="8991940" y="3647975"/>
              <a:ext cx="2430780" cy="2725420"/>
            </a:xfrm>
            <a:custGeom>
              <a:avLst/>
              <a:gdLst/>
              <a:ahLst/>
              <a:cxnLst/>
              <a:rect l="l" t="t" r="r" b="b"/>
              <a:pathLst>
                <a:path w="2430779" h="2725420">
                  <a:moveTo>
                    <a:pt x="2175033" y="2725211"/>
                  </a:moveTo>
                  <a:lnTo>
                    <a:pt x="255170" y="2725211"/>
                  </a:lnTo>
                  <a:lnTo>
                    <a:pt x="209303" y="2721099"/>
                  </a:lnTo>
                  <a:lnTo>
                    <a:pt x="166133" y="2709246"/>
                  </a:lnTo>
                  <a:lnTo>
                    <a:pt x="126381" y="2690372"/>
                  </a:lnTo>
                  <a:lnTo>
                    <a:pt x="90767" y="2665198"/>
                  </a:lnTo>
                  <a:lnTo>
                    <a:pt x="60012" y="2634443"/>
                  </a:lnTo>
                  <a:lnTo>
                    <a:pt x="34838" y="2598830"/>
                  </a:lnTo>
                  <a:lnTo>
                    <a:pt x="15964" y="2559078"/>
                  </a:lnTo>
                  <a:lnTo>
                    <a:pt x="4111" y="2515908"/>
                  </a:lnTo>
                  <a:lnTo>
                    <a:pt x="0" y="2470041"/>
                  </a:lnTo>
                  <a:lnTo>
                    <a:pt x="0" y="0"/>
                  </a:lnTo>
                  <a:lnTo>
                    <a:pt x="2430203" y="0"/>
                  </a:lnTo>
                  <a:lnTo>
                    <a:pt x="2430203" y="2470041"/>
                  </a:lnTo>
                  <a:lnTo>
                    <a:pt x="2426091" y="2515908"/>
                  </a:lnTo>
                  <a:lnTo>
                    <a:pt x="2414238" y="2559078"/>
                  </a:lnTo>
                  <a:lnTo>
                    <a:pt x="2395364" y="2598830"/>
                  </a:lnTo>
                  <a:lnTo>
                    <a:pt x="2370190" y="2634443"/>
                  </a:lnTo>
                  <a:lnTo>
                    <a:pt x="2339435" y="2665198"/>
                  </a:lnTo>
                  <a:lnTo>
                    <a:pt x="2303822" y="2690372"/>
                  </a:lnTo>
                  <a:lnTo>
                    <a:pt x="2264070" y="2709246"/>
                  </a:lnTo>
                  <a:lnTo>
                    <a:pt x="2220900" y="2721099"/>
                  </a:lnTo>
                  <a:lnTo>
                    <a:pt x="2175033" y="2725211"/>
                  </a:lnTo>
                  <a:close/>
                </a:path>
              </a:pathLst>
            </a:custGeom>
            <a:ln w="25400">
              <a:solidFill>
                <a:srgbClr val="BC8642"/>
              </a:solidFill>
            </a:ln>
          </p:spPr>
          <p:txBody>
            <a:bodyPr wrap="square" lIns="0" tIns="0" rIns="0" bIns="0" rtlCol="0"/>
            <a:lstStyle/>
            <a:p>
              <a:endParaRPr/>
            </a:p>
          </p:txBody>
        </p:sp>
      </p:grpSp>
      <p:sp>
        <p:nvSpPr>
          <p:cNvPr id="30" name="object 30"/>
          <p:cNvSpPr txBox="1"/>
          <p:nvPr/>
        </p:nvSpPr>
        <p:spPr>
          <a:xfrm>
            <a:off x="9053977" y="3709923"/>
            <a:ext cx="2194560" cy="1833245"/>
          </a:xfrm>
          <a:prstGeom prst="rect">
            <a:avLst/>
          </a:prstGeom>
        </p:spPr>
        <p:txBody>
          <a:bodyPr vert="horz" wrap="square" lIns="0" tIns="45720" rIns="0" bIns="0" rtlCol="0">
            <a:spAutoFit/>
          </a:bodyPr>
          <a:lstStyle/>
          <a:p>
            <a:pPr marL="12700" marR="434975">
              <a:lnSpc>
                <a:spcPct val="86300"/>
              </a:lnSpc>
              <a:spcBef>
                <a:spcPts val="360"/>
              </a:spcBef>
            </a:pPr>
            <a:r>
              <a:rPr sz="1600" b="1" dirty="0">
                <a:latin typeface="Arial"/>
                <a:cs typeface="Arial"/>
              </a:rPr>
              <a:t>REMOVE</a:t>
            </a:r>
            <a:r>
              <a:rPr sz="1600" b="1" spc="-50" dirty="0">
                <a:latin typeface="Arial"/>
                <a:cs typeface="Arial"/>
              </a:rPr>
              <a:t> </a:t>
            </a:r>
            <a:r>
              <a:rPr sz="1600" spc="-5" dirty="0">
                <a:latin typeface="Arial MT"/>
                <a:cs typeface="Arial MT"/>
              </a:rPr>
              <a:t>the</a:t>
            </a:r>
            <a:r>
              <a:rPr sz="1600" spc="-45" dirty="0">
                <a:latin typeface="Arial MT"/>
                <a:cs typeface="Arial MT"/>
              </a:rPr>
              <a:t> </a:t>
            </a:r>
            <a:r>
              <a:rPr sz="1600" spc="-5" dirty="0">
                <a:latin typeface="Arial MT"/>
                <a:cs typeface="Arial MT"/>
              </a:rPr>
              <a:t>outer </a:t>
            </a:r>
            <a:r>
              <a:rPr sz="1600" spc="-430" dirty="0">
                <a:latin typeface="Arial MT"/>
                <a:cs typeface="Arial MT"/>
              </a:rPr>
              <a:t> </a:t>
            </a:r>
            <a:r>
              <a:rPr sz="1600" spc="-5" dirty="0">
                <a:latin typeface="Arial MT"/>
                <a:cs typeface="Arial MT"/>
              </a:rPr>
              <a:t>wrapper </a:t>
            </a:r>
            <a:r>
              <a:rPr sz="1600" dirty="0">
                <a:latin typeface="Arial MT"/>
                <a:cs typeface="Arial MT"/>
              </a:rPr>
              <a:t>from the </a:t>
            </a:r>
            <a:r>
              <a:rPr sz="1600" spc="5" dirty="0">
                <a:latin typeface="Arial MT"/>
                <a:cs typeface="Arial MT"/>
              </a:rPr>
              <a:t> </a:t>
            </a:r>
            <a:r>
              <a:rPr sz="1600" spc="-5" dirty="0">
                <a:latin typeface="Arial MT"/>
                <a:cs typeface="Arial MT"/>
              </a:rPr>
              <a:t>catheter kit.</a:t>
            </a:r>
            <a:endParaRPr sz="1600">
              <a:latin typeface="Arial MT"/>
              <a:cs typeface="Arial MT"/>
            </a:endParaRPr>
          </a:p>
          <a:p>
            <a:pPr marL="12700" marR="5080">
              <a:lnSpc>
                <a:spcPct val="87200"/>
              </a:lnSpc>
              <a:spcBef>
                <a:spcPts val="630"/>
              </a:spcBef>
            </a:pPr>
            <a:r>
              <a:rPr sz="1600" b="1" spc="-5" dirty="0">
                <a:solidFill>
                  <a:srgbClr val="921728"/>
                </a:solidFill>
                <a:latin typeface="Arial"/>
                <a:cs typeface="Arial"/>
              </a:rPr>
              <a:t>CAUTION: </a:t>
            </a:r>
            <a:r>
              <a:rPr sz="1600" spc="-5" dirty="0">
                <a:latin typeface="Arial MT"/>
                <a:cs typeface="Arial MT"/>
              </a:rPr>
              <a:t>If the </a:t>
            </a:r>
            <a:r>
              <a:rPr sz="1600" dirty="0">
                <a:latin typeface="Arial MT"/>
                <a:cs typeface="Arial MT"/>
              </a:rPr>
              <a:t>kit is </a:t>
            </a:r>
            <a:r>
              <a:rPr sz="1600" spc="5" dirty="0">
                <a:latin typeface="Arial MT"/>
                <a:cs typeface="Arial MT"/>
              </a:rPr>
              <a:t> </a:t>
            </a:r>
            <a:r>
              <a:rPr sz="1600" dirty="0">
                <a:latin typeface="Arial MT"/>
                <a:cs typeface="Arial MT"/>
              </a:rPr>
              <a:t>damaged,</a:t>
            </a:r>
            <a:r>
              <a:rPr sz="1600" spc="-45" dirty="0">
                <a:latin typeface="Arial MT"/>
                <a:cs typeface="Arial MT"/>
              </a:rPr>
              <a:t> </a:t>
            </a:r>
            <a:r>
              <a:rPr sz="1600" dirty="0">
                <a:latin typeface="Arial MT"/>
                <a:cs typeface="Arial MT"/>
              </a:rPr>
              <a:t>soiled,</a:t>
            </a:r>
            <a:r>
              <a:rPr sz="1600" spc="-45" dirty="0">
                <a:latin typeface="Arial MT"/>
                <a:cs typeface="Arial MT"/>
              </a:rPr>
              <a:t> </a:t>
            </a:r>
            <a:r>
              <a:rPr sz="1600" spc="-5" dirty="0">
                <a:latin typeface="Arial MT"/>
                <a:cs typeface="Arial MT"/>
              </a:rPr>
              <a:t>water- </a:t>
            </a:r>
            <a:r>
              <a:rPr sz="1600" spc="-430" dirty="0">
                <a:latin typeface="Arial MT"/>
                <a:cs typeface="Arial MT"/>
              </a:rPr>
              <a:t> </a:t>
            </a:r>
            <a:r>
              <a:rPr sz="1600" spc="-5" dirty="0">
                <a:latin typeface="Arial MT"/>
                <a:cs typeface="Arial MT"/>
              </a:rPr>
              <a:t>spotted, outdated, </a:t>
            </a:r>
            <a:r>
              <a:rPr sz="1600" dirty="0">
                <a:latin typeface="Arial MT"/>
                <a:cs typeface="Arial MT"/>
              </a:rPr>
              <a:t>it </a:t>
            </a:r>
            <a:r>
              <a:rPr sz="1600" spc="5" dirty="0">
                <a:latin typeface="Arial MT"/>
                <a:cs typeface="Arial MT"/>
              </a:rPr>
              <a:t> </a:t>
            </a:r>
            <a:r>
              <a:rPr sz="1600" dirty="0">
                <a:latin typeface="Arial MT"/>
                <a:cs typeface="Arial MT"/>
              </a:rPr>
              <a:t>must be discarded and </a:t>
            </a:r>
            <a:r>
              <a:rPr sz="1600" spc="5" dirty="0">
                <a:latin typeface="Arial MT"/>
                <a:cs typeface="Arial MT"/>
              </a:rPr>
              <a:t> </a:t>
            </a:r>
            <a:r>
              <a:rPr sz="1600" dirty="0">
                <a:latin typeface="Arial MT"/>
                <a:cs typeface="Arial MT"/>
              </a:rPr>
              <a:t>replaced.</a:t>
            </a:r>
            <a:endParaRPr sz="1600">
              <a:latin typeface="Arial MT"/>
              <a:cs typeface="Arial MT"/>
            </a:endParaRPr>
          </a:p>
        </p:txBody>
      </p:sp>
      <p:sp>
        <p:nvSpPr>
          <p:cNvPr id="31" name="object 31"/>
          <p:cNvSpPr/>
          <p:nvPr/>
        </p:nvSpPr>
        <p:spPr>
          <a:xfrm>
            <a:off x="740645" y="3424848"/>
            <a:ext cx="381635" cy="381635"/>
          </a:xfrm>
          <a:custGeom>
            <a:avLst/>
            <a:gdLst/>
            <a:ahLst/>
            <a:cxnLst/>
            <a:rect l="l" t="t" r="r" b="b"/>
            <a:pathLst>
              <a:path w="381634" h="381635">
                <a:moveTo>
                  <a:pt x="190784" y="0"/>
                </a:moveTo>
                <a:lnTo>
                  <a:pt x="147039" y="5038"/>
                </a:lnTo>
                <a:lnTo>
                  <a:pt x="106882" y="19391"/>
                </a:lnTo>
                <a:lnTo>
                  <a:pt x="71458" y="41912"/>
                </a:lnTo>
                <a:lnTo>
                  <a:pt x="41913" y="71458"/>
                </a:lnTo>
                <a:lnTo>
                  <a:pt x="19391" y="106881"/>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30" y="376531"/>
                </a:lnTo>
                <a:lnTo>
                  <a:pt x="274687" y="362178"/>
                </a:lnTo>
                <a:lnTo>
                  <a:pt x="310111" y="339656"/>
                </a:lnTo>
                <a:lnTo>
                  <a:pt x="339656" y="310111"/>
                </a:lnTo>
                <a:lnTo>
                  <a:pt x="362178" y="274687"/>
                </a:lnTo>
                <a:lnTo>
                  <a:pt x="376531" y="234529"/>
                </a:lnTo>
                <a:lnTo>
                  <a:pt x="381569" y="190784"/>
                </a:lnTo>
                <a:lnTo>
                  <a:pt x="376531" y="147039"/>
                </a:lnTo>
                <a:lnTo>
                  <a:pt x="362178" y="106881"/>
                </a:lnTo>
                <a:lnTo>
                  <a:pt x="339656" y="71458"/>
                </a:lnTo>
                <a:lnTo>
                  <a:pt x="310111" y="41912"/>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32" name="object 32"/>
          <p:cNvSpPr txBox="1"/>
          <p:nvPr/>
        </p:nvSpPr>
        <p:spPr>
          <a:xfrm>
            <a:off x="855230" y="3465067"/>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1</a:t>
            </a:r>
            <a:endParaRPr sz="1800">
              <a:latin typeface="Arial"/>
              <a:cs typeface="Arial"/>
            </a:endParaRPr>
          </a:p>
        </p:txBody>
      </p:sp>
      <p:sp>
        <p:nvSpPr>
          <p:cNvPr id="33" name="object 33"/>
          <p:cNvSpPr/>
          <p:nvPr/>
        </p:nvSpPr>
        <p:spPr>
          <a:xfrm>
            <a:off x="3415085" y="3424848"/>
            <a:ext cx="381635" cy="381635"/>
          </a:xfrm>
          <a:custGeom>
            <a:avLst/>
            <a:gdLst/>
            <a:ahLst/>
            <a:cxnLst/>
            <a:rect l="l" t="t" r="r" b="b"/>
            <a:pathLst>
              <a:path w="381635" h="381635">
                <a:moveTo>
                  <a:pt x="190784" y="0"/>
                </a:moveTo>
                <a:lnTo>
                  <a:pt x="147039" y="5038"/>
                </a:lnTo>
                <a:lnTo>
                  <a:pt x="106882" y="19391"/>
                </a:lnTo>
                <a:lnTo>
                  <a:pt x="71458" y="41912"/>
                </a:lnTo>
                <a:lnTo>
                  <a:pt x="41913" y="71458"/>
                </a:lnTo>
                <a:lnTo>
                  <a:pt x="19391" y="106881"/>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29" y="376531"/>
                </a:lnTo>
                <a:lnTo>
                  <a:pt x="274687" y="362178"/>
                </a:lnTo>
                <a:lnTo>
                  <a:pt x="310111" y="339656"/>
                </a:lnTo>
                <a:lnTo>
                  <a:pt x="339656" y="310111"/>
                </a:lnTo>
                <a:lnTo>
                  <a:pt x="362178" y="274687"/>
                </a:lnTo>
                <a:lnTo>
                  <a:pt x="376531" y="234529"/>
                </a:lnTo>
                <a:lnTo>
                  <a:pt x="381570" y="190784"/>
                </a:lnTo>
                <a:lnTo>
                  <a:pt x="376531" y="147039"/>
                </a:lnTo>
                <a:lnTo>
                  <a:pt x="362178" y="106881"/>
                </a:lnTo>
                <a:lnTo>
                  <a:pt x="339656" y="71458"/>
                </a:lnTo>
                <a:lnTo>
                  <a:pt x="310111" y="41912"/>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4" name="object 34"/>
          <p:cNvSpPr txBox="1"/>
          <p:nvPr/>
        </p:nvSpPr>
        <p:spPr>
          <a:xfrm>
            <a:off x="3529670" y="3465067"/>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2</a:t>
            </a:r>
            <a:endParaRPr sz="1800">
              <a:latin typeface="Arial"/>
              <a:cs typeface="Arial"/>
            </a:endParaRPr>
          </a:p>
        </p:txBody>
      </p:sp>
      <p:sp>
        <p:nvSpPr>
          <p:cNvPr id="35" name="object 35"/>
          <p:cNvSpPr/>
          <p:nvPr/>
        </p:nvSpPr>
        <p:spPr>
          <a:xfrm>
            <a:off x="6089525" y="3424848"/>
            <a:ext cx="381635" cy="381635"/>
          </a:xfrm>
          <a:custGeom>
            <a:avLst/>
            <a:gdLst/>
            <a:ahLst/>
            <a:cxnLst/>
            <a:rect l="l" t="t" r="r" b="b"/>
            <a:pathLst>
              <a:path w="381635" h="381635">
                <a:moveTo>
                  <a:pt x="190785" y="0"/>
                </a:moveTo>
                <a:lnTo>
                  <a:pt x="147040" y="5038"/>
                </a:lnTo>
                <a:lnTo>
                  <a:pt x="106882" y="19391"/>
                </a:lnTo>
                <a:lnTo>
                  <a:pt x="71458" y="41912"/>
                </a:lnTo>
                <a:lnTo>
                  <a:pt x="41913" y="71458"/>
                </a:lnTo>
                <a:lnTo>
                  <a:pt x="19391" y="106881"/>
                </a:lnTo>
                <a:lnTo>
                  <a:pt x="5038" y="147039"/>
                </a:lnTo>
                <a:lnTo>
                  <a:pt x="0" y="190784"/>
                </a:lnTo>
                <a:lnTo>
                  <a:pt x="5038" y="234529"/>
                </a:lnTo>
                <a:lnTo>
                  <a:pt x="19391" y="274687"/>
                </a:lnTo>
                <a:lnTo>
                  <a:pt x="41913" y="310111"/>
                </a:lnTo>
                <a:lnTo>
                  <a:pt x="71458" y="339656"/>
                </a:lnTo>
                <a:lnTo>
                  <a:pt x="106882" y="362178"/>
                </a:lnTo>
                <a:lnTo>
                  <a:pt x="147040" y="376531"/>
                </a:lnTo>
                <a:lnTo>
                  <a:pt x="190785" y="381570"/>
                </a:lnTo>
                <a:lnTo>
                  <a:pt x="234530" y="376531"/>
                </a:lnTo>
                <a:lnTo>
                  <a:pt x="274687" y="362178"/>
                </a:lnTo>
                <a:lnTo>
                  <a:pt x="310111" y="339656"/>
                </a:lnTo>
                <a:lnTo>
                  <a:pt x="339656" y="310111"/>
                </a:lnTo>
                <a:lnTo>
                  <a:pt x="362178" y="274687"/>
                </a:lnTo>
                <a:lnTo>
                  <a:pt x="376531" y="234529"/>
                </a:lnTo>
                <a:lnTo>
                  <a:pt x="381570" y="190784"/>
                </a:lnTo>
                <a:lnTo>
                  <a:pt x="376531" y="147039"/>
                </a:lnTo>
                <a:lnTo>
                  <a:pt x="362178" y="106881"/>
                </a:lnTo>
                <a:lnTo>
                  <a:pt x="339656" y="71458"/>
                </a:lnTo>
                <a:lnTo>
                  <a:pt x="310111" y="41912"/>
                </a:lnTo>
                <a:lnTo>
                  <a:pt x="274687" y="19391"/>
                </a:lnTo>
                <a:lnTo>
                  <a:pt x="234530" y="5038"/>
                </a:lnTo>
                <a:lnTo>
                  <a:pt x="190785" y="0"/>
                </a:lnTo>
                <a:close/>
              </a:path>
            </a:pathLst>
          </a:custGeom>
          <a:solidFill>
            <a:srgbClr val="CD9147"/>
          </a:solidFill>
        </p:spPr>
        <p:txBody>
          <a:bodyPr wrap="square" lIns="0" tIns="0" rIns="0" bIns="0" rtlCol="0"/>
          <a:lstStyle/>
          <a:p>
            <a:endParaRPr/>
          </a:p>
        </p:txBody>
      </p:sp>
      <p:sp>
        <p:nvSpPr>
          <p:cNvPr id="36" name="object 36"/>
          <p:cNvSpPr txBox="1"/>
          <p:nvPr/>
        </p:nvSpPr>
        <p:spPr>
          <a:xfrm>
            <a:off x="6204111" y="3465067"/>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3</a:t>
            </a:r>
            <a:endParaRPr sz="1800">
              <a:latin typeface="Arial"/>
              <a:cs typeface="Arial"/>
            </a:endParaRPr>
          </a:p>
        </p:txBody>
      </p:sp>
      <p:sp>
        <p:nvSpPr>
          <p:cNvPr id="37" name="object 37"/>
          <p:cNvSpPr/>
          <p:nvPr/>
        </p:nvSpPr>
        <p:spPr>
          <a:xfrm>
            <a:off x="8763965" y="3424848"/>
            <a:ext cx="381635" cy="381635"/>
          </a:xfrm>
          <a:custGeom>
            <a:avLst/>
            <a:gdLst/>
            <a:ahLst/>
            <a:cxnLst/>
            <a:rect l="l" t="t" r="r" b="b"/>
            <a:pathLst>
              <a:path w="381634" h="381635">
                <a:moveTo>
                  <a:pt x="190785" y="0"/>
                </a:moveTo>
                <a:lnTo>
                  <a:pt x="147040" y="5038"/>
                </a:lnTo>
                <a:lnTo>
                  <a:pt x="106882" y="19391"/>
                </a:lnTo>
                <a:lnTo>
                  <a:pt x="71458" y="41912"/>
                </a:lnTo>
                <a:lnTo>
                  <a:pt x="41913" y="71458"/>
                </a:lnTo>
                <a:lnTo>
                  <a:pt x="19391" y="106881"/>
                </a:lnTo>
                <a:lnTo>
                  <a:pt x="5038" y="147039"/>
                </a:lnTo>
                <a:lnTo>
                  <a:pt x="0" y="190784"/>
                </a:lnTo>
                <a:lnTo>
                  <a:pt x="5038" y="234529"/>
                </a:lnTo>
                <a:lnTo>
                  <a:pt x="19391" y="274687"/>
                </a:lnTo>
                <a:lnTo>
                  <a:pt x="41913" y="310111"/>
                </a:lnTo>
                <a:lnTo>
                  <a:pt x="71458" y="339656"/>
                </a:lnTo>
                <a:lnTo>
                  <a:pt x="106882" y="362178"/>
                </a:lnTo>
                <a:lnTo>
                  <a:pt x="147040" y="376531"/>
                </a:lnTo>
                <a:lnTo>
                  <a:pt x="190785" y="381570"/>
                </a:lnTo>
                <a:lnTo>
                  <a:pt x="234530" y="376531"/>
                </a:lnTo>
                <a:lnTo>
                  <a:pt x="274687" y="362178"/>
                </a:lnTo>
                <a:lnTo>
                  <a:pt x="310111" y="339656"/>
                </a:lnTo>
                <a:lnTo>
                  <a:pt x="339656" y="310111"/>
                </a:lnTo>
                <a:lnTo>
                  <a:pt x="362178" y="274687"/>
                </a:lnTo>
                <a:lnTo>
                  <a:pt x="376531" y="234529"/>
                </a:lnTo>
                <a:lnTo>
                  <a:pt x="381570" y="190784"/>
                </a:lnTo>
                <a:lnTo>
                  <a:pt x="376531" y="147039"/>
                </a:lnTo>
                <a:lnTo>
                  <a:pt x="362178" y="106881"/>
                </a:lnTo>
                <a:lnTo>
                  <a:pt x="339656" y="71458"/>
                </a:lnTo>
                <a:lnTo>
                  <a:pt x="310111" y="41912"/>
                </a:lnTo>
                <a:lnTo>
                  <a:pt x="274687" y="19391"/>
                </a:lnTo>
                <a:lnTo>
                  <a:pt x="234530" y="5038"/>
                </a:lnTo>
                <a:lnTo>
                  <a:pt x="190785" y="0"/>
                </a:lnTo>
                <a:close/>
              </a:path>
            </a:pathLst>
          </a:custGeom>
          <a:solidFill>
            <a:srgbClr val="CD9147"/>
          </a:solidFill>
        </p:spPr>
        <p:txBody>
          <a:bodyPr wrap="square" lIns="0" tIns="0" rIns="0" bIns="0" rtlCol="0"/>
          <a:lstStyle/>
          <a:p>
            <a:endParaRPr/>
          </a:p>
        </p:txBody>
      </p:sp>
      <p:sp>
        <p:nvSpPr>
          <p:cNvPr id="38" name="object 38"/>
          <p:cNvSpPr txBox="1"/>
          <p:nvPr/>
        </p:nvSpPr>
        <p:spPr>
          <a:xfrm>
            <a:off x="8878551" y="3465067"/>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4</a:t>
            </a:r>
            <a:endParaRPr sz="1800">
              <a:latin typeface="Arial"/>
              <a:cs typeface="Arial"/>
            </a:endParaRPr>
          </a:p>
        </p:txBody>
      </p:sp>
      <p:sp>
        <p:nvSpPr>
          <p:cNvPr id="39" name="object 39"/>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40" name="object 4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30</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dirty="0">
                <a:solidFill>
                  <a:srgbClr val="BC8642"/>
                </a:solidFill>
              </a:rPr>
              <a:t>FOLEY</a:t>
            </a:r>
            <a:r>
              <a:rPr sz="3600" spc="-35" dirty="0">
                <a:solidFill>
                  <a:srgbClr val="BC8642"/>
                </a:solidFill>
              </a:rPr>
              <a:t> </a:t>
            </a:r>
            <a:r>
              <a:rPr sz="3600" spc="-5" dirty="0">
                <a:solidFill>
                  <a:srgbClr val="000000"/>
                </a:solidFill>
              </a:rPr>
              <a:t>CATHETERIZATION</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grpSp>
        <p:nvGrpSpPr>
          <p:cNvPr id="4" name="object 4"/>
          <p:cNvGrpSpPr/>
          <p:nvPr/>
        </p:nvGrpSpPr>
        <p:grpSpPr>
          <a:xfrm>
            <a:off x="679704" y="1463039"/>
            <a:ext cx="10521950" cy="4841875"/>
            <a:chOff x="679704" y="1463039"/>
            <a:chExt cx="10521950" cy="4841875"/>
          </a:xfrm>
        </p:grpSpPr>
        <p:pic>
          <p:nvPicPr>
            <p:cNvPr id="5" name="object 5"/>
            <p:cNvPicPr/>
            <p:nvPr/>
          </p:nvPicPr>
          <p:blipFill>
            <a:blip r:embed="rId3" cstate="print"/>
            <a:stretch>
              <a:fillRect/>
            </a:stretch>
          </p:blipFill>
          <p:spPr>
            <a:xfrm>
              <a:off x="679704" y="1463039"/>
              <a:ext cx="10521696" cy="2295144"/>
            </a:xfrm>
            <a:prstGeom prst="rect">
              <a:avLst/>
            </a:prstGeom>
          </p:spPr>
        </p:pic>
        <p:sp>
          <p:nvSpPr>
            <p:cNvPr id="6" name="object 6"/>
            <p:cNvSpPr/>
            <p:nvPr/>
          </p:nvSpPr>
          <p:spPr>
            <a:xfrm>
              <a:off x="744198" y="1476776"/>
              <a:ext cx="10392410" cy="2167255"/>
            </a:xfrm>
            <a:custGeom>
              <a:avLst/>
              <a:gdLst/>
              <a:ahLst/>
              <a:cxnLst/>
              <a:rect l="l" t="t" r="r" b="b"/>
              <a:pathLst>
                <a:path w="10392410" h="2167254">
                  <a:moveTo>
                    <a:pt x="10175196" y="0"/>
                  </a:moveTo>
                  <a:lnTo>
                    <a:pt x="216690" y="0"/>
                  </a:lnTo>
                  <a:lnTo>
                    <a:pt x="167005" y="5722"/>
                  </a:lnTo>
                  <a:lnTo>
                    <a:pt x="121395" y="22024"/>
                  </a:lnTo>
                  <a:lnTo>
                    <a:pt x="81161" y="47604"/>
                  </a:lnTo>
                  <a:lnTo>
                    <a:pt x="47604" y="81161"/>
                  </a:lnTo>
                  <a:lnTo>
                    <a:pt x="22024" y="121395"/>
                  </a:lnTo>
                  <a:lnTo>
                    <a:pt x="5722" y="167005"/>
                  </a:lnTo>
                  <a:lnTo>
                    <a:pt x="0" y="216691"/>
                  </a:lnTo>
                  <a:lnTo>
                    <a:pt x="0" y="1950208"/>
                  </a:lnTo>
                  <a:lnTo>
                    <a:pt x="5722" y="1999893"/>
                  </a:lnTo>
                  <a:lnTo>
                    <a:pt x="22024" y="2045503"/>
                  </a:lnTo>
                  <a:lnTo>
                    <a:pt x="47604" y="2085737"/>
                  </a:lnTo>
                  <a:lnTo>
                    <a:pt x="81161" y="2119294"/>
                  </a:lnTo>
                  <a:lnTo>
                    <a:pt x="121395" y="2144874"/>
                  </a:lnTo>
                  <a:lnTo>
                    <a:pt x="167005" y="2161176"/>
                  </a:lnTo>
                  <a:lnTo>
                    <a:pt x="216690" y="2166899"/>
                  </a:lnTo>
                  <a:lnTo>
                    <a:pt x="10175196" y="2166899"/>
                  </a:lnTo>
                  <a:lnTo>
                    <a:pt x="10224881" y="2161176"/>
                  </a:lnTo>
                  <a:lnTo>
                    <a:pt x="10270491" y="2144874"/>
                  </a:lnTo>
                  <a:lnTo>
                    <a:pt x="10310725" y="2119294"/>
                  </a:lnTo>
                  <a:lnTo>
                    <a:pt x="10344282" y="2085737"/>
                  </a:lnTo>
                  <a:lnTo>
                    <a:pt x="10369862" y="2045503"/>
                  </a:lnTo>
                  <a:lnTo>
                    <a:pt x="10386164" y="1999893"/>
                  </a:lnTo>
                  <a:lnTo>
                    <a:pt x="10391887" y="1950208"/>
                  </a:lnTo>
                  <a:lnTo>
                    <a:pt x="10391887" y="216691"/>
                  </a:lnTo>
                  <a:lnTo>
                    <a:pt x="10386164" y="167005"/>
                  </a:lnTo>
                  <a:lnTo>
                    <a:pt x="10369862" y="121395"/>
                  </a:lnTo>
                  <a:lnTo>
                    <a:pt x="10344282" y="81161"/>
                  </a:lnTo>
                  <a:lnTo>
                    <a:pt x="10310725" y="47604"/>
                  </a:lnTo>
                  <a:lnTo>
                    <a:pt x="10270491" y="22024"/>
                  </a:lnTo>
                  <a:lnTo>
                    <a:pt x="10224881" y="5722"/>
                  </a:lnTo>
                  <a:lnTo>
                    <a:pt x="10175196" y="0"/>
                  </a:lnTo>
                  <a:close/>
                </a:path>
              </a:pathLst>
            </a:custGeom>
            <a:solidFill>
              <a:srgbClr val="FFFFFF">
                <a:alpha val="90199"/>
              </a:srgbClr>
            </a:solidFill>
          </p:spPr>
          <p:txBody>
            <a:bodyPr wrap="square" lIns="0" tIns="0" rIns="0" bIns="0" rtlCol="0"/>
            <a:lstStyle/>
            <a:p>
              <a:endParaRPr/>
            </a:p>
          </p:txBody>
        </p:sp>
        <p:sp>
          <p:nvSpPr>
            <p:cNvPr id="7" name="object 7"/>
            <p:cNvSpPr/>
            <p:nvPr/>
          </p:nvSpPr>
          <p:spPr>
            <a:xfrm>
              <a:off x="744198" y="1476776"/>
              <a:ext cx="10392410" cy="2167255"/>
            </a:xfrm>
            <a:custGeom>
              <a:avLst/>
              <a:gdLst/>
              <a:ahLst/>
              <a:cxnLst/>
              <a:rect l="l" t="t" r="r" b="b"/>
              <a:pathLst>
                <a:path w="10392410" h="2167254">
                  <a:moveTo>
                    <a:pt x="0" y="216691"/>
                  </a:moveTo>
                  <a:lnTo>
                    <a:pt x="5722" y="167005"/>
                  </a:lnTo>
                  <a:lnTo>
                    <a:pt x="22024" y="121395"/>
                  </a:lnTo>
                  <a:lnTo>
                    <a:pt x="47604" y="81161"/>
                  </a:lnTo>
                  <a:lnTo>
                    <a:pt x="81161" y="47604"/>
                  </a:lnTo>
                  <a:lnTo>
                    <a:pt x="121395" y="22024"/>
                  </a:lnTo>
                  <a:lnTo>
                    <a:pt x="167005" y="5722"/>
                  </a:lnTo>
                  <a:lnTo>
                    <a:pt x="216690" y="0"/>
                  </a:lnTo>
                  <a:lnTo>
                    <a:pt x="10175196" y="0"/>
                  </a:lnTo>
                  <a:lnTo>
                    <a:pt x="10224881" y="5722"/>
                  </a:lnTo>
                  <a:lnTo>
                    <a:pt x="10270491" y="22024"/>
                  </a:lnTo>
                  <a:lnTo>
                    <a:pt x="10310725" y="47604"/>
                  </a:lnTo>
                  <a:lnTo>
                    <a:pt x="10344282" y="81161"/>
                  </a:lnTo>
                  <a:lnTo>
                    <a:pt x="10369862" y="121395"/>
                  </a:lnTo>
                  <a:lnTo>
                    <a:pt x="10386164" y="167005"/>
                  </a:lnTo>
                  <a:lnTo>
                    <a:pt x="10391887" y="216691"/>
                  </a:lnTo>
                  <a:lnTo>
                    <a:pt x="10391887" y="1950209"/>
                  </a:lnTo>
                  <a:lnTo>
                    <a:pt x="10386164" y="1999894"/>
                  </a:lnTo>
                  <a:lnTo>
                    <a:pt x="10369862" y="2045504"/>
                  </a:lnTo>
                  <a:lnTo>
                    <a:pt x="10344282" y="2085738"/>
                  </a:lnTo>
                  <a:lnTo>
                    <a:pt x="10310725" y="2119295"/>
                  </a:lnTo>
                  <a:lnTo>
                    <a:pt x="10270491" y="2144875"/>
                  </a:lnTo>
                  <a:lnTo>
                    <a:pt x="10224881" y="2161177"/>
                  </a:lnTo>
                  <a:lnTo>
                    <a:pt x="10175196" y="2166900"/>
                  </a:lnTo>
                  <a:lnTo>
                    <a:pt x="216690" y="2166900"/>
                  </a:lnTo>
                  <a:lnTo>
                    <a:pt x="167005" y="2161177"/>
                  </a:lnTo>
                  <a:lnTo>
                    <a:pt x="121395" y="2144875"/>
                  </a:lnTo>
                  <a:lnTo>
                    <a:pt x="81161" y="2119295"/>
                  </a:lnTo>
                  <a:lnTo>
                    <a:pt x="47604" y="2085738"/>
                  </a:lnTo>
                  <a:lnTo>
                    <a:pt x="22024" y="2045504"/>
                  </a:lnTo>
                  <a:lnTo>
                    <a:pt x="5722" y="1999894"/>
                  </a:lnTo>
                  <a:lnTo>
                    <a:pt x="0" y="1950209"/>
                  </a:lnTo>
                  <a:lnTo>
                    <a:pt x="0" y="216691"/>
                  </a:lnTo>
                  <a:close/>
                </a:path>
              </a:pathLst>
            </a:custGeom>
            <a:ln w="25400">
              <a:solidFill>
                <a:srgbClr val="BC8642"/>
              </a:solidFill>
            </a:ln>
          </p:spPr>
          <p:txBody>
            <a:bodyPr wrap="square" lIns="0" tIns="0" rIns="0" bIns="0" rtlCol="0"/>
            <a:lstStyle/>
            <a:p>
              <a:endParaRPr/>
            </a:p>
          </p:txBody>
        </p:sp>
        <p:pic>
          <p:nvPicPr>
            <p:cNvPr id="8" name="object 8"/>
            <p:cNvPicPr/>
            <p:nvPr/>
          </p:nvPicPr>
          <p:blipFill>
            <a:blip r:embed="rId4" cstate="print"/>
            <a:stretch>
              <a:fillRect/>
            </a:stretch>
          </p:blipFill>
          <p:spPr>
            <a:xfrm>
              <a:off x="1055954" y="1765696"/>
              <a:ext cx="3052615" cy="1462253"/>
            </a:xfrm>
            <a:prstGeom prst="rect">
              <a:avLst/>
            </a:prstGeom>
          </p:spPr>
        </p:pic>
        <p:sp>
          <p:nvSpPr>
            <p:cNvPr id="9" name="object 9"/>
            <p:cNvSpPr/>
            <p:nvPr/>
          </p:nvSpPr>
          <p:spPr>
            <a:xfrm>
              <a:off x="1055954" y="1765696"/>
              <a:ext cx="3053080" cy="1589405"/>
            </a:xfrm>
            <a:custGeom>
              <a:avLst/>
              <a:gdLst/>
              <a:ahLst/>
              <a:cxnLst/>
              <a:rect l="l" t="t" r="r" b="b"/>
              <a:pathLst>
                <a:path w="3053079" h="1589404">
                  <a:moveTo>
                    <a:pt x="0" y="158907"/>
                  </a:moveTo>
                  <a:lnTo>
                    <a:pt x="8101" y="108680"/>
                  </a:lnTo>
                  <a:lnTo>
                    <a:pt x="30659" y="65058"/>
                  </a:lnTo>
                  <a:lnTo>
                    <a:pt x="65058" y="30659"/>
                  </a:lnTo>
                  <a:lnTo>
                    <a:pt x="108680" y="8101"/>
                  </a:lnTo>
                  <a:lnTo>
                    <a:pt x="158907" y="0"/>
                  </a:lnTo>
                  <a:lnTo>
                    <a:pt x="2893709" y="0"/>
                  </a:lnTo>
                  <a:lnTo>
                    <a:pt x="2943935" y="8101"/>
                  </a:lnTo>
                  <a:lnTo>
                    <a:pt x="2987557" y="30659"/>
                  </a:lnTo>
                  <a:lnTo>
                    <a:pt x="3021956" y="65058"/>
                  </a:lnTo>
                  <a:lnTo>
                    <a:pt x="3044514" y="108680"/>
                  </a:lnTo>
                  <a:lnTo>
                    <a:pt x="3052616" y="158907"/>
                  </a:lnTo>
                  <a:lnTo>
                    <a:pt x="3052616" y="1430153"/>
                  </a:lnTo>
                  <a:lnTo>
                    <a:pt x="3044514" y="1480379"/>
                  </a:lnTo>
                  <a:lnTo>
                    <a:pt x="3021956" y="1524001"/>
                  </a:lnTo>
                  <a:lnTo>
                    <a:pt x="2987557" y="1558400"/>
                  </a:lnTo>
                  <a:lnTo>
                    <a:pt x="2943935" y="1580958"/>
                  </a:lnTo>
                  <a:lnTo>
                    <a:pt x="2893709" y="1589060"/>
                  </a:lnTo>
                  <a:lnTo>
                    <a:pt x="158907" y="1589060"/>
                  </a:lnTo>
                  <a:lnTo>
                    <a:pt x="108680" y="1580958"/>
                  </a:lnTo>
                  <a:lnTo>
                    <a:pt x="65058" y="1558400"/>
                  </a:lnTo>
                  <a:lnTo>
                    <a:pt x="30659" y="1524001"/>
                  </a:lnTo>
                  <a:lnTo>
                    <a:pt x="8101" y="1480379"/>
                  </a:lnTo>
                  <a:lnTo>
                    <a:pt x="0" y="1430153"/>
                  </a:lnTo>
                  <a:lnTo>
                    <a:pt x="0" y="158907"/>
                  </a:lnTo>
                  <a:close/>
                </a:path>
              </a:pathLst>
            </a:custGeom>
            <a:ln w="25400">
              <a:solidFill>
                <a:srgbClr val="BC8642"/>
              </a:solidFill>
            </a:ln>
          </p:spPr>
          <p:txBody>
            <a:bodyPr wrap="square" lIns="0" tIns="0" rIns="0" bIns="0" rtlCol="0"/>
            <a:lstStyle/>
            <a:p>
              <a:endParaRPr/>
            </a:p>
          </p:txBody>
        </p:sp>
        <p:sp>
          <p:nvSpPr>
            <p:cNvPr id="10" name="object 10"/>
            <p:cNvSpPr/>
            <p:nvPr/>
          </p:nvSpPr>
          <p:spPr>
            <a:xfrm>
              <a:off x="1055955" y="3643675"/>
              <a:ext cx="3053080" cy="2648585"/>
            </a:xfrm>
            <a:custGeom>
              <a:avLst/>
              <a:gdLst/>
              <a:ahLst/>
              <a:cxnLst/>
              <a:rect l="l" t="t" r="r" b="b"/>
              <a:pathLst>
                <a:path w="3053079" h="2648585">
                  <a:moveTo>
                    <a:pt x="3052615" y="0"/>
                  </a:moveTo>
                  <a:lnTo>
                    <a:pt x="0" y="0"/>
                  </a:lnTo>
                  <a:lnTo>
                    <a:pt x="0" y="2370350"/>
                  </a:lnTo>
                  <a:lnTo>
                    <a:pt x="3639" y="2415456"/>
                  </a:lnTo>
                  <a:lnTo>
                    <a:pt x="14176" y="2458246"/>
                  </a:lnTo>
                  <a:lnTo>
                    <a:pt x="31039" y="2498145"/>
                  </a:lnTo>
                  <a:lnTo>
                    <a:pt x="53654" y="2534582"/>
                  </a:lnTo>
                  <a:lnTo>
                    <a:pt x="81448" y="2566985"/>
                  </a:lnTo>
                  <a:lnTo>
                    <a:pt x="113851" y="2594780"/>
                  </a:lnTo>
                  <a:lnTo>
                    <a:pt x="150288" y="2617394"/>
                  </a:lnTo>
                  <a:lnTo>
                    <a:pt x="190187" y="2634257"/>
                  </a:lnTo>
                  <a:lnTo>
                    <a:pt x="232976" y="2644794"/>
                  </a:lnTo>
                  <a:lnTo>
                    <a:pt x="278083" y="2648434"/>
                  </a:lnTo>
                  <a:lnTo>
                    <a:pt x="2774532" y="2648434"/>
                  </a:lnTo>
                  <a:lnTo>
                    <a:pt x="2819639" y="2644794"/>
                  </a:lnTo>
                  <a:lnTo>
                    <a:pt x="2862428" y="2634257"/>
                  </a:lnTo>
                  <a:lnTo>
                    <a:pt x="2902327" y="2617394"/>
                  </a:lnTo>
                  <a:lnTo>
                    <a:pt x="2938764" y="2594780"/>
                  </a:lnTo>
                  <a:lnTo>
                    <a:pt x="2971166" y="2566985"/>
                  </a:lnTo>
                  <a:lnTo>
                    <a:pt x="2998961" y="2534582"/>
                  </a:lnTo>
                  <a:lnTo>
                    <a:pt x="3021576" y="2498145"/>
                  </a:lnTo>
                  <a:lnTo>
                    <a:pt x="3038438" y="2458246"/>
                  </a:lnTo>
                  <a:lnTo>
                    <a:pt x="3048975" y="2415456"/>
                  </a:lnTo>
                  <a:lnTo>
                    <a:pt x="3052615" y="2370350"/>
                  </a:lnTo>
                  <a:lnTo>
                    <a:pt x="3052615" y="0"/>
                  </a:lnTo>
                  <a:close/>
                </a:path>
              </a:pathLst>
            </a:custGeom>
            <a:solidFill>
              <a:srgbClr val="FFFFFF"/>
            </a:solidFill>
          </p:spPr>
          <p:txBody>
            <a:bodyPr wrap="square" lIns="0" tIns="0" rIns="0" bIns="0" rtlCol="0"/>
            <a:lstStyle/>
            <a:p>
              <a:endParaRPr/>
            </a:p>
          </p:txBody>
        </p:sp>
        <p:sp>
          <p:nvSpPr>
            <p:cNvPr id="11" name="object 11"/>
            <p:cNvSpPr/>
            <p:nvPr/>
          </p:nvSpPr>
          <p:spPr>
            <a:xfrm>
              <a:off x="1055954" y="3643675"/>
              <a:ext cx="3053080" cy="2648585"/>
            </a:xfrm>
            <a:custGeom>
              <a:avLst/>
              <a:gdLst/>
              <a:ahLst/>
              <a:cxnLst/>
              <a:rect l="l" t="t" r="r" b="b"/>
              <a:pathLst>
                <a:path w="3053079" h="2648585">
                  <a:moveTo>
                    <a:pt x="2774532" y="2648434"/>
                  </a:moveTo>
                  <a:lnTo>
                    <a:pt x="278084" y="2648434"/>
                  </a:lnTo>
                  <a:lnTo>
                    <a:pt x="232977" y="2644794"/>
                  </a:lnTo>
                  <a:lnTo>
                    <a:pt x="190187" y="2634257"/>
                  </a:lnTo>
                  <a:lnTo>
                    <a:pt x="150288" y="2617394"/>
                  </a:lnTo>
                  <a:lnTo>
                    <a:pt x="113851" y="2594779"/>
                  </a:lnTo>
                  <a:lnTo>
                    <a:pt x="81448" y="2566985"/>
                  </a:lnTo>
                  <a:lnTo>
                    <a:pt x="53653" y="2534582"/>
                  </a:lnTo>
                  <a:lnTo>
                    <a:pt x="31039" y="2498145"/>
                  </a:lnTo>
                  <a:lnTo>
                    <a:pt x="14176" y="2458246"/>
                  </a:lnTo>
                  <a:lnTo>
                    <a:pt x="3639" y="2415456"/>
                  </a:lnTo>
                  <a:lnTo>
                    <a:pt x="0" y="2370349"/>
                  </a:lnTo>
                  <a:lnTo>
                    <a:pt x="0" y="0"/>
                  </a:lnTo>
                  <a:lnTo>
                    <a:pt x="3052616" y="0"/>
                  </a:lnTo>
                  <a:lnTo>
                    <a:pt x="3052616" y="2370349"/>
                  </a:lnTo>
                  <a:lnTo>
                    <a:pt x="3048976" y="2415456"/>
                  </a:lnTo>
                  <a:lnTo>
                    <a:pt x="3038439" y="2458246"/>
                  </a:lnTo>
                  <a:lnTo>
                    <a:pt x="3021576" y="2498145"/>
                  </a:lnTo>
                  <a:lnTo>
                    <a:pt x="2998961" y="2534582"/>
                  </a:lnTo>
                  <a:lnTo>
                    <a:pt x="2971167" y="2566985"/>
                  </a:lnTo>
                  <a:lnTo>
                    <a:pt x="2938764" y="2594779"/>
                  </a:lnTo>
                  <a:lnTo>
                    <a:pt x="2902327" y="2617394"/>
                  </a:lnTo>
                  <a:lnTo>
                    <a:pt x="2862428" y="2634257"/>
                  </a:lnTo>
                  <a:lnTo>
                    <a:pt x="2819638" y="2644794"/>
                  </a:lnTo>
                  <a:lnTo>
                    <a:pt x="2774532" y="2648434"/>
                  </a:lnTo>
                  <a:close/>
                </a:path>
              </a:pathLst>
            </a:custGeom>
            <a:ln w="25400">
              <a:solidFill>
                <a:srgbClr val="BC8642"/>
              </a:solidFill>
            </a:ln>
          </p:spPr>
          <p:txBody>
            <a:bodyPr wrap="square" lIns="0" tIns="0" rIns="0" bIns="0" rtlCol="0"/>
            <a:lstStyle/>
            <a:p>
              <a:endParaRPr/>
            </a:p>
          </p:txBody>
        </p:sp>
      </p:grpSp>
      <p:sp>
        <p:nvSpPr>
          <p:cNvPr id="12" name="object 12"/>
          <p:cNvSpPr txBox="1"/>
          <p:nvPr/>
        </p:nvSpPr>
        <p:spPr>
          <a:xfrm>
            <a:off x="1238494" y="3706876"/>
            <a:ext cx="2600960" cy="903605"/>
          </a:xfrm>
          <a:prstGeom prst="rect">
            <a:avLst/>
          </a:prstGeom>
        </p:spPr>
        <p:txBody>
          <a:bodyPr vert="horz" wrap="square" lIns="0" tIns="45085" rIns="0" bIns="0" rtlCol="0">
            <a:spAutoFit/>
          </a:bodyPr>
          <a:lstStyle/>
          <a:p>
            <a:pPr marL="12700" marR="5080">
              <a:lnSpc>
                <a:spcPct val="86700"/>
              </a:lnSpc>
              <a:spcBef>
                <a:spcPts val="355"/>
              </a:spcBef>
            </a:pPr>
            <a:r>
              <a:rPr sz="1600" b="1" spc="-5" dirty="0">
                <a:latin typeface="Arial"/>
                <a:cs typeface="Arial"/>
              </a:rPr>
              <a:t>POSITION </a:t>
            </a:r>
            <a:r>
              <a:rPr sz="1600" spc="-5" dirty="0">
                <a:latin typeface="Arial MT"/>
                <a:cs typeface="Arial MT"/>
              </a:rPr>
              <a:t>the catheter </a:t>
            </a:r>
            <a:r>
              <a:rPr sz="1600" dirty="0">
                <a:latin typeface="Arial MT"/>
                <a:cs typeface="Arial MT"/>
              </a:rPr>
              <a:t>kit in </a:t>
            </a:r>
            <a:r>
              <a:rPr sz="1600" spc="-430" dirty="0">
                <a:latin typeface="Arial MT"/>
                <a:cs typeface="Arial MT"/>
              </a:rPr>
              <a:t> </a:t>
            </a:r>
            <a:r>
              <a:rPr sz="1600" dirty="0">
                <a:latin typeface="Arial MT"/>
                <a:cs typeface="Arial MT"/>
              </a:rPr>
              <a:t>a place where is it easily </a:t>
            </a:r>
            <a:r>
              <a:rPr sz="1600" spc="5" dirty="0">
                <a:latin typeface="Arial MT"/>
                <a:cs typeface="Arial MT"/>
              </a:rPr>
              <a:t> </a:t>
            </a:r>
            <a:r>
              <a:rPr sz="1600" dirty="0">
                <a:latin typeface="Arial MT"/>
                <a:cs typeface="Arial MT"/>
              </a:rPr>
              <a:t>accessible, and </a:t>
            </a:r>
            <a:r>
              <a:rPr sz="1600" spc="-5" dirty="0">
                <a:latin typeface="Arial MT"/>
                <a:cs typeface="Arial MT"/>
              </a:rPr>
              <a:t>sterility </a:t>
            </a:r>
            <a:r>
              <a:rPr sz="1600" dirty="0">
                <a:latin typeface="Arial MT"/>
                <a:cs typeface="Arial MT"/>
              </a:rPr>
              <a:t>can </a:t>
            </a:r>
            <a:r>
              <a:rPr sz="1600" spc="5" dirty="0">
                <a:latin typeface="Arial MT"/>
                <a:cs typeface="Arial MT"/>
              </a:rPr>
              <a:t> </a:t>
            </a:r>
            <a:r>
              <a:rPr sz="1600" dirty="0">
                <a:latin typeface="Arial MT"/>
                <a:cs typeface="Arial MT"/>
              </a:rPr>
              <a:t>be</a:t>
            </a:r>
            <a:r>
              <a:rPr sz="1600" spc="-10" dirty="0">
                <a:latin typeface="Arial MT"/>
                <a:cs typeface="Arial MT"/>
              </a:rPr>
              <a:t> </a:t>
            </a:r>
            <a:r>
              <a:rPr sz="1600" spc="-5" dirty="0">
                <a:latin typeface="Arial MT"/>
                <a:cs typeface="Arial MT"/>
              </a:rPr>
              <a:t>maintained.</a:t>
            </a:r>
            <a:endParaRPr sz="1600">
              <a:latin typeface="Arial MT"/>
              <a:cs typeface="Arial MT"/>
            </a:endParaRPr>
          </a:p>
        </p:txBody>
      </p:sp>
      <p:grpSp>
        <p:nvGrpSpPr>
          <p:cNvPr id="13" name="object 13"/>
          <p:cNvGrpSpPr/>
          <p:nvPr/>
        </p:nvGrpSpPr>
        <p:grpSpPr>
          <a:xfrm>
            <a:off x="4401134" y="1752996"/>
            <a:ext cx="3078480" cy="4552315"/>
            <a:chOff x="4401134" y="1752996"/>
            <a:chExt cx="3078480" cy="4552315"/>
          </a:xfrm>
        </p:grpSpPr>
        <p:pic>
          <p:nvPicPr>
            <p:cNvPr id="14" name="object 14"/>
            <p:cNvPicPr/>
            <p:nvPr/>
          </p:nvPicPr>
          <p:blipFill>
            <a:blip r:embed="rId5" cstate="print"/>
            <a:stretch>
              <a:fillRect/>
            </a:stretch>
          </p:blipFill>
          <p:spPr>
            <a:xfrm>
              <a:off x="4413834" y="1765696"/>
              <a:ext cx="3052615" cy="1462253"/>
            </a:xfrm>
            <a:prstGeom prst="rect">
              <a:avLst/>
            </a:prstGeom>
          </p:spPr>
        </p:pic>
        <p:sp>
          <p:nvSpPr>
            <p:cNvPr id="15" name="object 15"/>
            <p:cNvSpPr/>
            <p:nvPr/>
          </p:nvSpPr>
          <p:spPr>
            <a:xfrm>
              <a:off x="4413834" y="1765696"/>
              <a:ext cx="3053080" cy="1589405"/>
            </a:xfrm>
            <a:custGeom>
              <a:avLst/>
              <a:gdLst/>
              <a:ahLst/>
              <a:cxnLst/>
              <a:rect l="l" t="t" r="r" b="b"/>
              <a:pathLst>
                <a:path w="3053079" h="1589404">
                  <a:moveTo>
                    <a:pt x="0" y="158907"/>
                  </a:moveTo>
                  <a:lnTo>
                    <a:pt x="8101" y="108680"/>
                  </a:lnTo>
                  <a:lnTo>
                    <a:pt x="30659" y="65058"/>
                  </a:lnTo>
                  <a:lnTo>
                    <a:pt x="65058" y="30659"/>
                  </a:lnTo>
                  <a:lnTo>
                    <a:pt x="108680" y="8101"/>
                  </a:lnTo>
                  <a:lnTo>
                    <a:pt x="158907" y="0"/>
                  </a:lnTo>
                  <a:lnTo>
                    <a:pt x="2893709" y="0"/>
                  </a:lnTo>
                  <a:lnTo>
                    <a:pt x="2943935" y="8101"/>
                  </a:lnTo>
                  <a:lnTo>
                    <a:pt x="2987557" y="30659"/>
                  </a:lnTo>
                  <a:lnTo>
                    <a:pt x="3021956" y="65058"/>
                  </a:lnTo>
                  <a:lnTo>
                    <a:pt x="3044514" y="108680"/>
                  </a:lnTo>
                  <a:lnTo>
                    <a:pt x="3052616" y="158907"/>
                  </a:lnTo>
                  <a:lnTo>
                    <a:pt x="3052616" y="1430153"/>
                  </a:lnTo>
                  <a:lnTo>
                    <a:pt x="3044514" y="1480379"/>
                  </a:lnTo>
                  <a:lnTo>
                    <a:pt x="3021956" y="1524001"/>
                  </a:lnTo>
                  <a:lnTo>
                    <a:pt x="2987557" y="1558400"/>
                  </a:lnTo>
                  <a:lnTo>
                    <a:pt x="2943935" y="1580958"/>
                  </a:lnTo>
                  <a:lnTo>
                    <a:pt x="2893709" y="1589060"/>
                  </a:lnTo>
                  <a:lnTo>
                    <a:pt x="158907" y="1589060"/>
                  </a:lnTo>
                  <a:lnTo>
                    <a:pt x="108680" y="1580958"/>
                  </a:lnTo>
                  <a:lnTo>
                    <a:pt x="65058" y="1558400"/>
                  </a:lnTo>
                  <a:lnTo>
                    <a:pt x="30659" y="1524001"/>
                  </a:lnTo>
                  <a:lnTo>
                    <a:pt x="8101" y="1480379"/>
                  </a:lnTo>
                  <a:lnTo>
                    <a:pt x="0" y="1430153"/>
                  </a:lnTo>
                  <a:lnTo>
                    <a:pt x="0" y="158907"/>
                  </a:lnTo>
                  <a:close/>
                </a:path>
              </a:pathLst>
            </a:custGeom>
            <a:ln w="25400">
              <a:solidFill>
                <a:srgbClr val="BC8642"/>
              </a:solidFill>
            </a:ln>
          </p:spPr>
          <p:txBody>
            <a:bodyPr wrap="square" lIns="0" tIns="0" rIns="0" bIns="0" rtlCol="0"/>
            <a:lstStyle/>
            <a:p>
              <a:endParaRPr/>
            </a:p>
          </p:txBody>
        </p:sp>
        <p:sp>
          <p:nvSpPr>
            <p:cNvPr id="16" name="object 16"/>
            <p:cNvSpPr/>
            <p:nvPr/>
          </p:nvSpPr>
          <p:spPr>
            <a:xfrm>
              <a:off x="4413834" y="3643675"/>
              <a:ext cx="3053080" cy="2648585"/>
            </a:xfrm>
            <a:custGeom>
              <a:avLst/>
              <a:gdLst/>
              <a:ahLst/>
              <a:cxnLst/>
              <a:rect l="l" t="t" r="r" b="b"/>
              <a:pathLst>
                <a:path w="3053079" h="2648585">
                  <a:moveTo>
                    <a:pt x="3052616" y="0"/>
                  </a:moveTo>
                  <a:lnTo>
                    <a:pt x="0" y="0"/>
                  </a:lnTo>
                  <a:lnTo>
                    <a:pt x="0" y="2370350"/>
                  </a:lnTo>
                  <a:lnTo>
                    <a:pt x="3639" y="2415456"/>
                  </a:lnTo>
                  <a:lnTo>
                    <a:pt x="14176" y="2458246"/>
                  </a:lnTo>
                  <a:lnTo>
                    <a:pt x="31039" y="2498145"/>
                  </a:lnTo>
                  <a:lnTo>
                    <a:pt x="53653" y="2534582"/>
                  </a:lnTo>
                  <a:lnTo>
                    <a:pt x="81448" y="2566985"/>
                  </a:lnTo>
                  <a:lnTo>
                    <a:pt x="113851" y="2594780"/>
                  </a:lnTo>
                  <a:lnTo>
                    <a:pt x="150288" y="2617394"/>
                  </a:lnTo>
                  <a:lnTo>
                    <a:pt x="190187" y="2634257"/>
                  </a:lnTo>
                  <a:lnTo>
                    <a:pt x="232977" y="2644794"/>
                  </a:lnTo>
                  <a:lnTo>
                    <a:pt x="278084" y="2648434"/>
                  </a:lnTo>
                  <a:lnTo>
                    <a:pt x="2774532" y="2648434"/>
                  </a:lnTo>
                  <a:lnTo>
                    <a:pt x="2819638" y="2644794"/>
                  </a:lnTo>
                  <a:lnTo>
                    <a:pt x="2862428" y="2634257"/>
                  </a:lnTo>
                  <a:lnTo>
                    <a:pt x="2902327" y="2617394"/>
                  </a:lnTo>
                  <a:lnTo>
                    <a:pt x="2938764" y="2594780"/>
                  </a:lnTo>
                  <a:lnTo>
                    <a:pt x="2971167" y="2566985"/>
                  </a:lnTo>
                  <a:lnTo>
                    <a:pt x="2998962" y="2534582"/>
                  </a:lnTo>
                  <a:lnTo>
                    <a:pt x="3021577" y="2498145"/>
                  </a:lnTo>
                  <a:lnTo>
                    <a:pt x="3038439" y="2458246"/>
                  </a:lnTo>
                  <a:lnTo>
                    <a:pt x="3048976" y="2415456"/>
                  </a:lnTo>
                  <a:lnTo>
                    <a:pt x="3052616" y="2370350"/>
                  </a:lnTo>
                  <a:lnTo>
                    <a:pt x="3052616" y="0"/>
                  </a:lnTo>
                  <a:close/>
                </a:path>
              </a:pathLst>
            </a:custGeom>
            <a:solidFill>
              <a:srgbClr val="FFFFFF"/>
            </a:solidFill>
          </p:spPr>
          <p:txBody>
            <a:bodyPr wrap="square" lIns="0" tIns="0" rIns="0" bIns="0" rtlCol="0"/>
            <a:lstStyle/>
            <a:p>
              <a:endParaRPr/>
            </a:p>
          </p:txBody>
        </p:sp>
        <p:sp>
          <p:nvSpPr>
            <p:cNvPr id="17" name="object 17"/>
            <p:cNvSpPr/>
            <p:nvPr/>
          </p:nvSpPr>
          <p:spPr>
            <a:xfrm>
              <a:off x="4413834" y="3643676"/>
              <a:ext cx="3053080" cy="2648585"/>
            </a:xfrm>
            <a:custGeom>
              <a:avLst/>
              <a:gdLst/>
              <a:ahLst/>
              <a:cxnLst/>
              <a:rect l="l" t="t" r="r" b="b"/>
              <a:pathLst>
                <a:path w="3053079" h="2648585">
                  <a:moveTo>
                    <a:pt x="2774532" y="2648434"/>
                  </a:moveTo>
                  <a:lnTo>
                    <a:pt x="278084" y="2648434"/>
                  </a:lnTo>
                  <a:lnTo>
                    <a:pt x="232977" y="2644794"/>
                  </a:lnTo>
                  <a:lnTo>
                    <a:pt x="190187" y="2634257"/>
                  </a:lnTo>
                  <a:lnTo>
                    <a:pt x="150288" y="2617394"/>
                  </a:lnTo>
                  <a:lnTo>
                    <a:pt x="113851" y="2594779"/>
                  </a:lnTo>
                  <a:lnTo>
                    <a:pt x="81448" y="2566985"/>
                  </a:lnTo>
                  <a:lnTo>
                    <a:pt x="53653" y="2534582"/>
                  </a:lnTo>
                  <a:lnTo>
                    <a:pt x="31039" y="2498145"/>
                  </a:lnTo>
                  <a:lnTo>
                    <a:pt x="14176" y="2458246"/>
                  </a:lnTo>
                  <a:lnTo>
                    <a:pt x="3639" y="2415456"/>
                  </a:lnTo>
                  <a:lnTo>
                    <a:pt x="0" y="2370349"/>
                  </a:lnTo>
                  <a:lnTo>
                    <a:pt x="0" y="0"/>
                  </a:lnTo>
                  <a:lnTo>
                    <a:pt x="3052616" y="0"/>
                  </a:lnTo>
                  <a:lnTo>
                    <a:pt x="3052616" y="2370349"/>
                  </a:lnTo>
                  <a:lnTo>
                    <a:pt x="3048976" y="2415456"/>
                  </a:lnTo>
                  <a:lnTo>
                    <a:pt x="3038439" y="2458246"/>
                  </a:lnTo>
                  <a:lnTo>
                    <a:pt x="3021576" y="2498145"/>
                  </a:lnTo>
                  <a:lnTo>
                    <a:pt x="2998961" y="2534582"/>
                  </a:lnTo>
                  <a:lnTo>
                    <a:pt x="2971167" y="2566985"/>
                  </a:lnTo>
                  <a:lnTo>
                    <a:pt x="2938764" y="2594779"/>
                  </a:lnTo>
                  <a:lnTo>
                    <a:pt x="2902327" y="2617394"/>
                  </a:lnTo>
                  <a:lnTo>
                    <a:pt x="2862428" y="2634257"/>
                  </a:lnTo>
                  <a:lnTo>
                    <a:pt x="2819638" y="2644794"/>
                  </a:lnTo>
                  <a:lnTo>
                    <a:pt x="2774532" y="2648434"/>
                  </a:lnTo>
                  <a:close/>
                </a:path>
              </a:pathLst>
            </a:custGeom>
            <a:ln w="25400">
              <a:solidFill>
                <a:srgbClr val="BC8642"/>
              </a:solidFill>
            </a:ln>
          </p:spPr>
          <p:txBody>
            <a:bodyPr wrap="square" lIns="0" tIns="0" rIns="0" bIns="0" rtlCol="0"/>
            <a:lstStyle/>
            <a:p>
              <a:endParaRPr/>
            </a:p>
          </p:txBody>
        </p:sp>
      </p:grpSp>
      <p:sp>
        <p:nvSpPr>
          <p:cNvPr id="18" name="object 18"/>
          <p:cNvSpPr txBox="1"/>
          <p:nvPr/>
        </p:nvSpPr>
        <p:spPr>
          <a:xfrm>
            <a:off x="4596373" y="3706876"/>
            <a:ext cx="2555240" cy="1196340"/>
          </a:xfrm>
          <a:prstGeom prst="rect">
            <a:avLst/>
          </a:prstGeom>
        </p:spPr>
        <p:txBody>
          <a:bodyPr vert="horz" wrap="square" lIns="0" tIns="43180" rIns="0" bIns="0" rtlCol="0">
            <a:spAutoFit/>
          </a:bodyPr>
          <a:lstStyle/>
          <a:p>
            <a:pPr marL="12700" marR="5080">
              <a:lnSpc>
                <a:spcPts val="1700"/>
              </a:lnSpc>
              <a:spcBef>
                <a:spcPts val="340"/>
              </a:spcBef>
            </a:pPr>
            <a:r>
              <a:rPr sz="1600" b="1" dirty="0">
                <a:latin typeface="Arial"/>
                <a:cs typeface="Arial"/>
              </a:rPr>
              <a:t>UNFOLD</a:t>
            </a:r>
            <a:r>
              <a:rPr sz="1600" b="1" spc="-25" dirty="0">
                <a:latin typeface="Arial"/>
                <a:cs typeface="Arial"/>
              </a:rPr>
              <a:t> </a:t>
            </a:r>
            <a:r>
              <a:rPr sz="1600" spc="-5" dirty="0">
                <a:latin typeface="Arial MT"/>
                <a:cs typeface="Arial MT"/>
              </a:rPr>
              <a:t>the</a:t>
            </a:r>
            <a:r>
              <a:rPr sz="1600" spc="-20" dirty="0">
                <a:latin typeface="Arial MT"/>
                <a:cs typeface="Arial MT"/>
              </a:rPr>
              <a:t> </a:t>
            </a:r>
            <a:r>
              <a:rPr sz="1600" spc="-5" dirty="0">
                <a:latin typeface="Arial MT"/>
                <a:cs typeface="Arial MT"/>
              </a:rPr>
              <a:t>inner</a:t>
            </a:r>
            <a:r>
              <a:rPr sz="1600" spc="-25" dirty="0">
                <a:latin typeface="Arial MT"/>
                <a:cs typeface="Arial MT"/>
              </a:rPr>
              <a:t> </a:t>
            </a:r>
            <a:r>
              <a:rPr sz="1600" spc="-15" dirty="0">
                <a:latin typeface="Arial MT"/>
                <a:cs typeface="Arial MT"/>
              </a:rPr>
              <a:t>wrapper, </a:t>
            </a:r>
            <a:r>
              <a:rPr sz="1600" spc="-430" dirty="0">
                <a:latin typeface="Arial MT"/>
                <a:cs typeface="Arial MT"/>
              </a:rPr>
              <a:t> </a:t>
            </a:r>
            <a:r>
              <a:rPr sz="1600" spc="-5" dirty="0">
                <a:latin typeface="Arial MT"/>
                <a:cs typeface="Arial MT"/>
              </a:rPr>
              <a:t>creating </a:t>
            </a:r>
            <a:r>
              <a:rPr sz="1600" dirty="0">
                <a:latin typeface="Arial MT"/>
                <a:cs typeface="Arial MT"/>
              </a:rPr>
              <a:t>a </a:t>
            </a:r>
            <a:r>
              <a:rPr sz="1600" spc="-5" dirty="0">
                <a:latin typeface="Arial MT"/>
                <a:cs typeface="Arial MT"/>
              </a:rPr>
              <a:t>sterile</a:t>
            </a:r>
            <a:r>
              <a:rPr sz="1600" dirty="0">
                <a:latin typeface="Arial MT"/>
                <a:cs typeface="Arial MT"/>
              </a:rPr>
              <a:t> </a:t>
            </a:r>
            <a:r>
              <a:rPr sz="1600" spc="-5" dirty="0">
                <a:latin typeface="Arial MT"/>
                <a:cs typeface="Arial MT"/>
              </a:rPr>
              <a:t>field.</a:t>
            </a:r>
            <a:endParaRPr sz="1600">
              <a:latin typeface="Arial MT"/>
              <a:cs typeface="Arial MT"/>
            </a:endParaRPr>
          </a:p>
          <a:p>
            <a:pPr marL="12700" marR="139700">
              <a:lnSpc>
                <a:spcPct val="85600"/>
              </a:lnSpc>
              <a:spcBef>
                <a:spcPts val="645"/>
              </a:spcBef>
            </a:pPr>
            <a:r>
              <a:rPr sz="1600" b="1" spc="-5" dirty="0">
                <a:solidFill>
                  <a:srgbClr val="921728"/>
                </a:solidFill>
                <a:latin typeface="Arial"/>
                <a:cs typeface="Arial"/>
              </a:rPr>
              <a:t>CAUTION:</a:t>
            </a:r>
            <a:r>
              <a:rPr sz="1600" b="1" spc="-15" dirty="0">
                <a:solidFill>
                  <a:srgbClr val="921728"/>
                </a:solidFill>
                <a:latin typeface="Arial"/>
                <a:cs typeface="Arial"/>
              </a:rPr>
              <a:t> </a:t>
            </a:r>
            <a:r>
              <a:rPr sz="1600" spc="-25" dirty="0">
                <a:latin typeface="Arial MT"/>
                <a:cs typeface="Arial MT"/>
              </a:rPr>
              <a:t>Touching</a:t>
            </a:r>
            <a:r>
              <a:rPr sz="1600" spc="-10" dirty="0">
                <a:latin typeface="Arial MT"/>
                <a:cs typeface="Arial MT"/>
              </a:rPr>
              <a:t> </a:t>
            </a:r>
            <a:r>
              <a:rPr sz="1600" spc="-5" dirty="0">
                <a:latin typeface="Arial MT"/>
                <a:cs typeface="Arial MT"/>
              </a:rPr>
              <a:t>the </a:t>
            </a:r>
            <a:r>
              <a:rPr sz="1600" dirty="0">
                <a:latin typeface="Arial MT"/>
                <a:cs typeface="Arial MT"/>
              </a:rPr>
              <a:t> inside</a:t>
            </a:r>
            <a:r>
              <a:rPr sz="1600" spc="-25" dirty="0">
                <a:latin typeface="Arial MT"/>
                <a:cs typeface="Arial MT"/>
              </a:rPr>
              <a:t> </a:t>
            </a:r>
            <a:r>
              <a:rPr sz="1600" dirty="0">
                <a:latin typeface="Arial MT"/>
                <a:cs typeface="Arial MT"/>
              </a:rPr>
              <a:t>of</a:t>
            </a:r>
            <a:r>
              <a:rPr sz="1600" spc="-25" dirty="0">
                <a:latin typeface="Arial MT"/>
                <a:cs typeface="Arial MT"/>
              </a:rPr>
              <a:t> </a:t>
            </a:r>
            <a:r>
              <a:rPr sz="1600" spc="-5" dirty="0">
                <a:latin typeface="Arial MT"/>
                <a:cs typeface="Arial MT"/>
              </a:rPr>
              <a:t>the</a:t>
            </a:r>
            <a:r>
              <a:rPr sz="1600" spc="-25" dirty="0">
                <a:latin typeface="Arial MT"/>
                <a:cs typeface="Arial MT"/>
              </a:rPr>
              <a:t> </a:t>
            </a:r>
            <a:r>
              <a:rPr sz="1600" dirty="0">
                <a:latin typeface="Arial MT"/>
                <a:cs typeface="Arial MT"/>
              </a:rPr>
              <a:t>inner</a:t>
            </a:r>
            <a:r>
              <a:rPr sz="1600" spc="-20" dirty="0">
                <a:latin typeface="Arial MT"/>
                <a:cs typeface="Arial MT"/>
              </a:rPr>
              <a:t> </a:t>
            </a:r>
            <a:r>
              <a:rPr sz="1600" dirty="0">
                <a:latin typeface="Arial MT"/>
                <a:cs typeface="Arial MT"/>
              </a:rPr>
              <a:t>wrapper </a:t>
            </a:r>
            <a:r>
              <a:rPr sz="1600" spc="-430" dirty="0">
                <a:latin typeface="Arial MT"/>
                <a:cs typeface="Arial MT"/>
              </a:rPr>
              <a:t> </a:t>
            </a:r>
            <a:r>
              <a:rPr sz="1600" dirty="0">
                <a:latin typeface="Arial MT"/>
                <a:cs typeface="Arial MT"/>
              </a:rPr>
              <a:t>will</a:t>
            </a:r>
            <a:r>
              <a:rPr sz="1600" spc="-5" dirty="0">
                <a:latin typeface="Arial MT"/>
                <a:cs typeface="Arial MT"/>
              </a:rPr>
              <a:t> contaminate the unit.</a:t>
            </a:r>
            <a:endParaRPr sz="1600">
              <a:latin typeface="Arial MT"/>
              <a:cs typeface="Arial MT"/>
            </a:endParaRPr>
          </a:p>
        </p:txBody>
      </p:sp>
      <p:grpSp>
        <p:nvGrpSpPr>
          <p:cNvPr id="19" name="object 19"/>
          <p:cNvGrpSpPr/>
          <p:nvPr/>
        </p:nvGrpSpPr>
        <p:grpSpPr>
          <a:xfrm>
            <a:off x="7759011" y="1752996"/>
            <a:ext cx="3078480" cy="4552315"/>
            <a:chOff x="7759011" y="1752996"/>
            <a:chExt cx="3078480" cy="4552315"/>
          </a:xfrm>
        </p:grpSpPr>
        <p:pic>
          <p:nvPicPr>
            <p:cNvPr id="20" name="object 20"/>
            <p:cNvPicPr/>
            <p:nvPr/>
          </p:nvPicPr>
          <p:blipFill>
            <a:blip r:embed="rId6" cstate="print"/>
            <a:stretch>
              <a:fillRect/>
            </a:stretch>
          </p:blipFill>
          <p:spPr>
            <a:xfrm>
              <a:off x="7771711" y="1765696"/>
              <a:ext cx="3052616" cy="1462253"/>
            </a:xfrm>
            <a:prstGeom prst="rect">
              <a:avLst/>
            </a:prstGeom>
          </p:spPr>
        </p:pic>
        <p:sp>
          <p:nvSpPr>
            <p:cNvPr id="21" name="object 21"/>
            <p:cNvSpPr/>
            <p:nvPr/>
          </p:nvSpPr>
          <p:spPr>
            <a:xfrm>
              <a:off x="7771711" y="1765696"/>
              <a:ext cx="3053080" cy="1589405"/>
            </a:xfrm>
            <a:custGeom>
              <a:avLst/>
              <a:gdLst/>
              <a:ahLst/>
              <a:cxnLst/>
              <a:rect l="l" t="t" r="r" b="b"/>
              <a:pathLst>
                <a:path w="3053079" h="1589404">
                  <a:moveTo>
                    <a:pt x="0" y="158907"/>
                  </a:moveTo>
                  <a:lnTo>
                    <a:pt x="8101" y="108680"/>
                  </a:lnTo>
                  <a:lnTo>
                    <a:pt x="30659" y="65058"/>
                  </a:lnTo>
                  <a:lnTo>
                    <a:pt x="65058" y="30659"/>
                  </a:lnTo>
                  <a:lnTo>
                    <a:pt x="108680" y="8101"/>
                  </a:lnTo>
                  <a:lnTo>
                    <a:pt x="158907" y="0"/>
                  </a:lnTo>
                  <a:lnTo>
                    <a:pt x="2893709" y="0"/>
                  </a:lnTo>
                  <a:lnTo>
                    <a:pt x="2943935" y="8101"/>
                  </a:lnTo>
                  <a:lnTo>
                    <a:pt x="2987557" y="30659"/>
                  </a:lnTo>
                  <a:lnTo>
                    <a:pt x="3021956" y="65058"/>
                  </a:lnTo>
                  <a:lnTo>
                    <a:pt x="3044514" y="108680"/>
                  </a:lnTo>
                  <a:lnTo>
                    <a:pt x="3052616" y="158907"/>
                  </a:lnTo>
                  <a:lnTo>
                    <a:pt x="3052616" y="1430153"/>
                  </a:lnTo>
                  <a:lnTo>
                    <a:pt x="3044514" y="1480379"/>
                  </a:lnTo>
                  <a:lnTo>
                    <a:pt x="3021956" y="1524001"/>
                  </a:lnTo>
                  <a:lnTo>
                    <a:pt x="2987557" y="1558400"/>
                  </a:lnTo>
                  <a:lnTo>
                    <a:pt x="2943935" y="1580958"/>
                  </a:lnTo>
                  <a:lnTo>
                    <a:pt x="2893709" y="1589060"/>
                  </a:lnTo>
                  <a:lnTo>
                    <a:pt x="158907" y="1589060"/>
                  </a:lnTo>
                  <a:lnTo>
                    <a:pt x="108680" y="1580958"/>
                  </a:lnTo>
                  <a:lnTo>
                    <a:pt x="65058" y="1558400"/>
                  </a:lnTo>
                  <a:lnTo>
                    <a:pt x="30659" y="1524001"/>
                  </a:lnTo>
                  <a:lnTo>
                    <a:pt x="8101" y="1480379"/>
                  </a:lnTo>
                  <a:lnTo>
                    <a:pt x="0" y="1430153"/>
                  </a:lnTo>
                  <a:lnTo>
                    <a:pt x="0" y="158907"/>
                  </a:lnTo>
                  <a:close/>
                </a:path>
              </a:pathLst>
            </a:custGeom>
            <a:ln w="25400">
              <a:solidFill>
                <a:srgbClr val="BC8642"/>
              </a:solidFill>
            </a:ln>
          </p:spPr>
          <p:txBody>
            <a:bodyPr wrap="square" lIns="0" tIns="0" rIns="0" bIns="0" rtlCol="0"/>
            <a:lstStyle/>
            <a:p>
              <a:endParaRPr/>
            </a:p>
          </p:txBody>
        </p:sp>
        <p:sp>
          <p:nvSpPr>
            <p:cNvPr id="22" name="object 22"/>
            <p:cNvSpPr/>
            <p:nvPr/>
          </p:nvSpPr>
          <p:spPr>
            <a:xfrm>
              <a:off x="7771711" y="3643675"/>
              <a:ext cx="3053080" cy="2648585"/>
            </a:xfrm>
            <a:custGeom>
              <a:avLst/>
              <a:gdLst/>
              <a:ahLst/>
              <a:cxnLst/>
              <a:rect l="l" t="t" r="r" b="b"/>
              <a:pathLst>
                <a:path w="3053079" h="2648585">
                  <a:moveTo>
                    <a:pt x="3052616" y="0"/>
                  </a:moveTo>
                  <a:lnTo>
                    <a:pt x="0" y="0"/>
                  </a:lnTo>
                  <a:lnTo>
                    <a:pt x="0" y="2370350"/>
                  </a:lnTo>
                  <a:lnTo>
                    <a:pt x="3639" y="2415456"/>
                  </a:lnTo>
                  <a:lnTo>
                    <a:pt x="14176" y="2458246"/>
                  </a:lnTo>
                  <a:lnTo>
                    <a:pt x="31039" y="2498145"/>
                  </a:lnTo>
                  <a:lnTo>
                    <a:pt x="53654" y="2534582"/>
                  </a:lnTo>
                  <a:lnTo>
                    <a:pt x="81449" y="2566985"/>
                  </a:lnTo>
                  <a:lnTo>
                    <a:pt x="113851" y="2594780"/>
                  </a:lnTo>
                  <a:lnTo>
                    <a:pt x="150288" y="2617394"/>
                  </a:lnTo>
                  <a:lnTo>
                    <a:pt x="190188" y="2634257"/>
                  </a:lnTo>
                  <a:lnTo>
                    <a:pt x="232977" y="2644794"/>
                  </a:lnTo>
                  <a:lnTo>
                    <a:pt x="278084" y="2648434"/>
                  </a:lnTo>
                  <a:lnTo>
                    <a:pt x="2774532" y="2648434"/>
                  </a:lnTo>
                  <a:lnTo>
                    <a:pt x="2819639" y="2644794"/>
                  </a:lnTo>
                  <a:lnTo>
                    <a:pt x="2862428" y="2634257"/>
                  </a:lnTo>
                  <a:lnTo>
                    <a:pt x="2902328" y="2617394"/>
                  </a:lnTo>
                  <a:lnTo>
                    <a:pt x="2938765" y="2594780"/>
                  </a:lnTo>
                  <a:lnTo>
                    <a:pt x="2971167" y="2566985"/>
                  </a:lnTo>
                  <a:lnTo>
                    <a:pt x="2998962" y="2534582"/>
                  </a:lnTo>
                  <a:lnTo>
                    <a:pt x="3021577" y="2498145"/>
                  </a:lnTo>
                  <a:lnTo>
                    <a:pt x="3038439" y="2458246"/>
                  </a:lnTo>
                  <a:lnTo>
                    <a:pt x="3048976" y="2415456"/>
                  </a:lnTo>
                  <a:lnTo>
                    <a:pt x="3052616" y="2370350"/>
                  </a:lnTo>
                  <a:lnTo>
                    <a:pt x="3052616" y="0"/>
                  </a:lnTo>
                  <a:close/>
                </a:path>
              </a:pathLst>
            </a:custGeom>
            <a:solidFill>
              <a:srgbClr val="FFFFFF"/>
            </a:solidFill>
          </p:spPr>
          <p:txBody>
            <a:bodyPr wrap="square" lIns="0" tIns="0" rIns="0" bIns="0" rtlCol="0"/>
            <a:lstStyle/>
            <a:p>
              <a:endParaRPr/>
            </a:p>
          </p:txBody>
        </p:sp>
        <p:sp>
          <p:nvSpPr>
            <p:cNvPr id="23" name="object 23"/>
            <p:cNvSpPr/>
            <p:nvPr/>
          </p:nvSpPr>
          <p:spPr>
            <a:xfrm>
              <a:off x="7771712" y="3643676"/>
              <a:ext cx="3053080" cy="2648585"/>
            </a:xfrm>
            <a:custGeom>
              <a:avLst/>
              <a:gdLst/>
              <a:ahLst/>
              <a:cxnLst/>
              <a:rect l="l" t="t" r="r" b="b"/>
              <a:pathLst>
                <a:path w="3053079" h="2648585">
                  <a:moveTo>
                    <a:pt x="2774532" y="2648434"/>
                  </a:moveTo>
                  <a:lnTo>
                    <a:pt x="278084" y="2648434"/>
                  </a:lnTo>
                  <a:lnTo>
                    <a:pt x="232977" y="2644794"/>
                  </a:lnTo>
                  <a:lnTo>
                    <a:pt x="190187" y="2634257"/>
                  </a:lnTo>
                  <a:lnTo>
                    <a:pt x="150288" y="2617394"/>
                  </a:lnTo>
                  <a:lnTo>
                    <a:pt x="113851" y="2594779"/>
                  </a:lnTo>
                  <a:lnTo>
                    <a:pt x="81448" y="2566985"/>
                  </a:lnTo>
                  <a:lnTo>
                    <a:pt x="53653" y="2534582"/>
                  </a:lnTo>
                  <a:lnTo>
                    <a:pt x="31039" y="2498145"/>
                  </a:lnTo>
                  <a:lnTo>
                    <a:pt x="14176" y="2458246"/>
                  </a:lnTo>
                  <a:lnTo>
                    <a:pt x="3639" y="2415456"/>
                  </a:lnTo>
                  <a:lnTo>
                    <a:pt x="0" y="2370349"/>
                  </a:lnTo>
                  <a:lnTo>
                    <a:pt x="0" y="0"/>
                  </a:lnTo>
                  <a:lnTo>
                    <a:pt x="3052616" y="0"/>
                  </a:lnTo>
                  <a:lnTo>
                    <a:pt x="3052616" y="2370349"/>
                  </a:lnTo>
                  <a:lnTo>
                    <a:pt x="3048976" y="2415456"/>
                  </a:lnTo>
                  <a:lnTo>
                    <a:pt x="3038439" y="2458246"/>
                  </a:lnTo>
                  <a:lnTo>
                    <a:pt x="3021576" y="2498145"/>
                  </a:lnTo>
                  <a:lnTo>
                    <a:pt x="2998961" y="2534582"/>
                  </a:lnTo>
                  <a:lnTo>
                    <a:pt x="2971167" y="2566985"/>
                  </a:lnTo>
                  <a:lnTo>
                    <a:pt x="2938764" y="2594779"/>
                  </a:lnTo>
                  <a:lnTo>
                    <a:pt x="2902327" y="2617394"/>
                  </a:lnTo>
                  <a:lnTo>
                    <a:pt x="2862428" y="2634257"/>
                  </a:lnTo>
                  <a:lnTo>
                    <a:pt x="2819638" y="2644794"/>
                  </a:lnTo>
                  <a:lnTo>
                    <a:pt x="2774532" y="2648434"/>
                  </a:lnTo>
                  <a:close/>
                </a:path>
              </a:pathLst>
            </a:custGeom>
            <a:ln w="25400">
              <a:solidFill>
                <a:srgbClr val="BC8642"/>
              </a:solidFill>
            </a:ln>
          </p:spPr>
          <p:txBody>
            <a:bodyPr wrap="square" lIns="0" tIns="0" rIns="0" bIns="0" rtlCol="0"/>
            <a:lstStyle/>
            <a:p>
              <a:endParaRPr/>
            </a:p>
          </p:txBody>
        </p:sp>
      </p:grpSp>
      <p:sp>
        <p:nvSpPr>
          <p:cNvPr id="24" name="object 24"/>
          <p:cNvSpPr txBox="1"/>
          <p:nvPr/>
        </p:nvSpPr>
        <p:spPr>
          <a:xfrm>
            <a:off x="7954250" y="3706876"/>
            <a:ext cx="2092325" cy="269240"/>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PUT</a:t>
            </a:r>
            <a:r>
              <a:rPr sz="1600" b="1" spc="-20" dirty="0">
                <a:latin typeface="Arial"/>
                <a:cs typeface="Arial"/>
              </a:rPr>
              <a:t> </a:t>
            </a:r>
            <a:r>
              <a:rPr sz="1600" b="1" dirty="0">
                <a:latin typeface="Arial"/>
                <a:cs typeface="Arial"/>
              </a:rPr>
              <a:t>ON</a:t>
            </a:r>
            <a:r>
              <a:rPr sz="1600" b="1" spc="-25" dirty="0">
                <a:latin typeface="Arial"/>
                <a:cs typeface="Arial"/>
              </a:rPr>
              <a:t> </a:t>
            </a:r>
            <a:r>
              <a:rPr sz="1600" spc="-5" dirty="0">
                <a:latin typeface="Arial MT"/>
                <a:cs typeface="Arial MT"/>
              </a:rPr>
              <a:t>sterile</a:t>
            </a:r>
            <a:r>
              <a:rPr sz="1600" spc="-20" dirty="0">
                <a:latin typeface="Arial MT"/>
                <a:cs typeface="Arial MT"/>
              </a:rPr>
              <a:t> </a:t>
            </a:r>
            <a:r>
              <a:rPr sz="1600" dirty="0">
                <a:latin typeface="Arial MT"/>
                <a:cs typeface="Arial MT"/>
              </a:rPr>
              <a:t>gloves.</a:t>
            </a:r>
            <a:endParaRPr sz="1600">
              <a:latin typeface="Arial MT"/>
              <a:cs typeface="Arial MT"/>
            </a:endParaRPr>
          </a:p>
        </p:txBody>
      </p:sp>
      <p:sp>
        <p:nvSpPr>
          <p:cNvPr id="25" name="object 25"/>
          <p:cNvSpPr/>
          <p:nvPr/>
        </p:nvSpPr>
        <p:spPr>
          <a:xfrm>
            <a:off x="865128" y="3429000"/>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30" y="376531"/>
                </a:lnTo>
                <a:lnTo>
                  <a:pt x="274687" y="362178"/>
                </a:lnTo>
                <a:lnTo>
                  <a:pt x="310111" y="339656"/>
                </a:lnTo>
                <a:lnTo>
                  <a:pt x="339656" y="310111"/>
                </a:lnTo>
                <a:lnTo>
                  <a:pt x="362178" y="274687"/>
                </a:lnTo>
                <a:lnTo>
                  <a:pt x="376531" y="234529"/>
                </a:lnTo>
                <a:lnTo>
                  <a:pt x="381569" y="190784"/>
                </a:lnTo>
                <a:lnTo>
                  <a:pt x="376531" y="147039"/>
                </a:lnTo>
                <a:lnTo>
                  <a:pt x="362178" y="106882"/>
                </a:lnTo>
                <a:lnTo>
                  <a:pt x="339656" y="71458"/>
                </a:lnTo>
                <a:lnTo>
                  <a:pt x="310111" y="41913"/>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26" name="object 26"/>
          <p:cNvSpPr txBox="1"/>
          <p:nvPr/>
        </p:nvSpPr>
        <p:spPr>
          <a:xfrm>
            <a:off x="979714" y="3471164"/>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5</a:t>
            </a:r>
            <a:endParaRPr sz="1800">
              <a:latin typeface="Arial"/>
              <a:cs typeface="Arial"/>
            </a:endParaRPr>
          </a:p>
        </p:txBody>
      </p:sp>
      <p:sp>
        <p:nvSpPr>
          <p:cNvPr id="27" name="object 27"/>
          <p:cNvSpPr/>
          <p:nvPr/>
        </p:nvSpPr>
        <p:spPr>
          <a:xfrm>
            <a:off x="4214233" y="3429000"/>
            <a:ext cx="381635" cy="381635"/>
          </a:xfrm>
          <a:custGeom>
            <a:avLst/>
            <a:gdLst/>
            <a:ahLst/>
            <a:cxnLst/>
            <a:rect l="l" t="t" r="r" b="b"/>
            <a:pathLst>
              <a:path w="381635" h="381635">
                <a:moveTo>
                  <a:pt x="190785" y="0"/>
                </a:moveTo>
                <a:lnTo>
                  <a:pt x="147040"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40" y="376531"/>
                </a:lnTo>
                <a:lnTo>
                  <a:pt x="190785" y="381570"/>
                </a:lnTo>
                <a:lnTo>
                  <a:pt x="234530" y="376531"/>
                </a:lnTo>
                <a:lnTo>
                  <a:pt x="274687" y="362178"/>
                </a:lnTo>
                <a:lnTo>
                  <a:pt x="310111" y="339656"/>
                </a:lnTo>
                <a:lnTo>
                  <a:pt x="339656" y="310111"/>
                </a:lnTo>
                <a:lnTo>
                  <a:pt x="362178" y="274687"/>
                </a:lnTo>
                <a:lnTo>
                  <a:pt x="376531" y="234529"/>
                </a:lnTo>
                <a:lnTo>
                  <a:pt x="381570" y="190784"/>
                </a:lnTo>
                <a:lnTo>
                  <a:pt x="376531" y="147039"/>
                </a:lnTo>
                <a:lnTo>
                  <a:pt x="362178" y="106882"/>
                </a:lnTo>
                <a:lnTo>
                  <a:pt x="339656" y="71458"/>
                </a:lnTo>
                <a:lnTo>
                  <a:pt x="310111" y="41913"/>
                </a:lnTo>
                <a:lnTo>
                  <a:pt x="274687" y="19391"/>
                </a:lnTo>
                <a:lnTo>
                  <a:pt x="234530" y="5038"/>
                </a:lnTo>
                <a:lnTo>
                  <a:pt x="190785" y="0"/>
                </a:lnTo>
                <a:close/>
              </a:path>
            </a:pathLst>
          </a:custGeom>
          <a:solidFill>
            <a:srgbClr val="CD9147"/>
          </a:solidFill>
        </p:spPr>
        <p:txBody>
          <a:bodyPr wrap="square" lIns="0" tIns="0" rIns="0" bIns="0" rtlCol="0"/>
          <a:lstStyle/>
          <a:p>
            <a:endParaRPr/>
          </a:p>
        </p:txBody>
      </p:sp>
      <p:sp>
        <p:nvSpPr>
          <p:cNvPr id="28" name="object 28"/>
          <p:cNvSpPr txBox="1"/>
          <p:nvPr/>
        </p:nvSpPr>
        <p:spPr>
          <a:xfrm>
            <a:off x="4328819" y="3471164"/>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6</a:t>
            </a:r>
            <a:endParaRPr sz="1800">
              <a:latin typeface="Arial"/>
              <a:cs typeface="Arial"/>
            </a:endParaRPr>
          </a:p>
        </p:txBody>
      </p:sp>
      <p:sp>
        <p:nvSpPr>
          <p:cNvPr id="29" name="object 29"/>
          <p:cNvSpPr/>
          <p:nvPr/>
        </p:nvSpPr>
        <p:spPr>
          <a:xfrm>
            <a:off x="7596197" y="3429000"/>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29" y="376531"/>
                </a:lnTo>
                <a:lnTo>
                  <a:pt x="274687" y="362178"/>
                </a:lnTo>
                <a:lnTo>
                  <a:pt x="310111" y="339656"/>
                </a:lnTo>
                <a:lnTo>
                  <a:pt x="339656" y="310111"/>
                </a:lnTo>
                <a:lnTo>
                  <a:pt x="362178" y="274687"/>
                </a:lnTo>
                <a:lnTo>
                  <a:pt x="376531" y="234529"/>
                </a:lnTo>
                <a:lnTo>
                  <a:pt x="381570" y="190784"/>
                </a:lnTo>
                <a:lnTo>
                  <a:pt x="376531" y="147039"/>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0" name="object 30"/>
          <p:cNvSpPr txBox="1"/>
          <p:nvPr/>
        </p:nvSpPr>
        <p:spPr>
          <a:xfrm>
            <a:off x="7710783" y="3471164"/>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7</a:t>
            </a:r>
            <a:endParaRPr sz="1800">
              <a:latin typeface="Arial"/>
              <a:cs typeface="Arial"/>
            </a:endParaRPr>
          </a:p>
        </p:txBody>
      </p:sp>
      <p:sp>
        <p:nvSpPr>
          <p:cNvPr id="31" name="object 3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32" name="object 32"/>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31</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dirty="0">
                <a:solidFill>
                  <a:srgbClr val="BC8642"/>
                </a:solidFill>
              </a:rPr>
              <a:t>FEMALE</a:t>
            </a:r>
            <a:r>
              <a:rPr sz="3600" spc="-55" dirty="0">
                <a:solidFill>
                  <a:srgbClr val="BC8642"/>
                </a:solidFill>
              </a:rPr>
              <a:t> </a:t>
            </a:r>
            <a:r>
              <a:rPr sz="3600" dirty="0">
                <a:solidFill>
                  <a:srgbClr val="000000"/>
                </a:solidFill>
              </a:rPr>
              <a:t>FOLEY</a:t>
            </a:r>
            <a:r>
              <a:rPr sz="3600" spc="-45" dirty="0">
                <a:solidFill>
                  <a:srgbClr val="000000"/>
                </a:solidFill>
              </a:rPr>
              <a:t> </a:t>
            </a:r>
            <a:r>
              <a:rPr sz="3600" spc="-5" dirty="0">
                <a:solidFill>
                  <a:srgbClr val="000000"/>
                </a:solidFill>
              </a:rPr>
              <a:t>CATHETERIZATION</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grpSp>
        <p:nvGrpSpPr>
          <p:cNvPr id="4" name="object 4"/>
          <p:cNvGrpSpPr/>
          <p:nvPr/>
        </p:nvGrpSpPr>
        <p:grpSpPr>
          <a:xfrm>
            <a:off x="493776" y="1432560"/>
            <a:ext cx="11336020" cy="5055235"/>
            <a:chOff x="493776" y="1432560"/>
            <a:chExt cx="11336020" cy="5055235"/>
          </a:xfrm>
        </p:grpSpPr>
        <p:pic>
          <p:nvPicPr>
            <p:cNvPr id="5" name="object 5"/>
            <p:cNvPicPr/>
            <p:nvPr/>
          </p:nvPicPr>
          <p:blipFill>
            <a:blip r:embed="rId3" cstate="print"/>
            <a:stretch>
              <a:fillRect/>
            </a:stretch>
          </p:blipFill>
          <p:spPr>
            <a:xfrm>
              <a:off x="493776" y="1432560"/>
              <a:ext cx="11335512" cy="2392680"/>
            </a:xfrm>
            <a:prstGeom prst="rect">
              <a:avLst/>
            </a:prstGeom>
          </p:spPr>
        </p:pic>
        <p:sp>
          <p:nvSpPr>
            <p:cNvPr id="6" name="object 6"/>
            <p:cNvSpPr/>
            <p:nvPr/>
          </p:nvSpPr>
          <p:spPr>
            <a:xfrm>
              <a:off x="559204" y="1446240"/>
              <a:ext cx="11203940" cy="2263140"/>
            </a:xfrm>
            <a:custGeom>
              <a:avLst/>
              <a:gdLst/>
              <a:ahLst/>
              <a:cxnLst/>
              <a:rect l="l" t="t" r="r" b="b"/>
              <a:pathLst>
                <a:path w="11203940" h="2263140">
                  <a:moveTo>
                    <a:pt x="10977535" y="0"/>
                  </a:moveTo>
                  <a:lnTo>
                    <a:pt x="226281" y="0"/>
                  </a:lnTo>
                  <a:lnTo>
                    <a:pt x="180678" y="4597"/>
                  </a:lnTo>
                  <a:lnTo>
                    <a:pt x="138202" y="17782"/>
                  </a:lnTo>
                  <a:lnTo>
                    <a:pt x="99765" y="38645"/>
                  </a:lnTo>
                  <a:lnTo>
                    <a:pt x="66276" y="66276"/>
                  </a:lnTo>
                  <a:lnTo>
                    <a:pt x="38645" y="99765"/>
                  </a:lnTo>
                  <a:lnTo>
                    <a:pt x="17782" y="138203"/>
                  </a:lnTo>
                  <a:lnTo>
                    <a:pt x="4597" y="180678"/>
                  </a:lnTo>
                  <a:lnTo>
                    <a:pt x="0" y="226282"/>
                  </a:lnTo>
                  <a:lnTo>
                    <a:pt x="0" y="2036508"/>
                  </a:lnTo>
                  <a:lnTo>
                    <a:pt x="4597" y="2082112"/>
                  </a:lnTo>
                  <a:lnTo>
                    <a:pt x="17782" y="2124588"/>
                  </a:lnTo>
                  <a:lnTo>
                    <a:pt x="38645" y="2163025"/>
                  </a:lnTo>
                  <a:lnTo>
                    <a:pt x="66276" y="2196515"/>
                  </a:lnTo>
                  <a:lnTo>
                    <a:pt x="99765" y="2224146"/>
                  </a:lnTo>
                  <a:lnTo>
                    <a:pt x="138202" y="2245009"/>
                  </a:lnTo>
                  <a:lnTo>
                    <a:pt x="180678" y="2258194"/>
                  </a:lnTo>
                  <a:lnTo>
                    <a:pt x="226281" y="2262792"/>
                  </a:lnTo>
                  <a:lnTo>
                    <a:pt x="10977535" y="2262792"/>
                  </a:lnTo>
                  <a:lnTo>
                    <a:pt x="11023139" y="2258194"/>
                  </a:lnTo>
                  <a:lnTo>
                    <a:pt x="11065615" y="2245009"/>
                  </a:lnTo>
                  <a:lnTo>
                    <a:pt x="11104052" y="2224146"/>
                  </a:lnTo>
                  <a:lnTo>
                    <a:pt x="11137541" y="2196515"/>
                  </a:lnTo>
                  <a:lnTo>
                    <a:pt x="11165172" y="2163025"/>
                  </a:lnTo>
                  <a:lnTo>
                    <a:pt x="11186035" y="2124588"/>
                  </a:lnTo>
                  <a:lnTo>
                    <a:pt x="11199220" y="2082112"/>
                  </a:lnTo>
                  <a:lnTo>
                    <a:pt x="11203817" y="2036508"/>
                  </a:lnTo>
                  <a:lnTo>
                    <a:pt x="11203817" y="226282"/>
                  </a:lnTo>
                  <a:lnTo>
                    <a:pt x="11199220" y="180678"/>
                  </a:lnTo>
                  <a:lnTo>
                    <a:pt x="11186035" y="138203"/>
                  </a:lnTo>
                  <a:lnTo>
                    <a:pt x="11165172" y="99765"/>
                  </a:lnTo>
                  <a:lnTo>
                    <a:pt x="11137541" y="66276"/>
                  </a:lnTo>
                  <a:lnTo>
                    <a:pt x="11104052" y="38645"/>
                  </a:lnTo>
                  <a:lnTo>
                    <a:pt x="11065615" y="17782"/>
                  </a:lnTo>
                  <a:lnTo>
                    <a:pt x="11023139" y="4597"/>
                  </a:lnTo>
                  <a:lnTo>
                    <a:pt x="10977535" y="0"/>
                  </a:lnTo>
                  <a:close/>
                </a:path>
              </a:pathLst>
            </a:custGeom>
            <a:solidFill>
              <a:srgbClr val="FFFFFF">
                <a:alpha val="90199"/>
              </a:srgbClr>
            </a:solidFill>
          </p:spPr>
          <p:txBody>
            <a:bodyPr wrap="square" lIns="0" tIns="0" rIns="0" bIns="0" rtlCol="0"/>
            <a:lstStyle/>
            <a:p>
              <a:endParaRPr/>
            </a:p>
          </p:txBody>
        </p:sp>
        <p:sp>
          <p:nvSpPr>
            <p:cNvPr id="7" name="object 7"/>
            <p:cNvSpPr/>
            <p:nvPr/>
          </p:nvSpPr>
          <p:spPr>
            <a:xfrm>
              <a:off x="559204" y="1446240"/>
              <a:ext cx="11203940" cy="2263140"/>
            </a:xfrm>
            <a:custGeom>
              <a:avLst/>
              <a:gdLst/>
              <a:ahLst/>
              <a:cxnLst/>
              <a:rect l="l" t="t" r="r" b="b"/>
              <a:pathLst>
                <a:path w="11203940" h="2263140">
                  <a:moveTo>
                    <a:pt x="0" y="226282"/>
                  </a:moveTo>
                  <a:lnTo>
                    <a:pt x="4597" y="180679"/>
                  </a:lnTo>
                  <a:lnTo>
                    <a:pt x="17782" y="138203"/>
                  </a:lnTo>
                  <a:lnTo>
                    <a:pt x="38645" y="99765"/>
                  </a:lnTo>
                  <a:lnTo>
                    <a:pt x="66276" y="66276"/>
                  </a:lnTo>
                  <a:lnTo>
                    <a:pt x="99765" y="38645"/>
                  </a:lnTo>
                  <a:lnTo>
                    <a:pt x="138202" y="17782"/>
                  </a:lnTo>
                  <a:lnTo>
                    <a:pt x="180678" y="4597"/>
                  </a:lnTo>
                  <a:lnTo>
                    <a:pt x="226281" y="0"/>
                  </a:lnTo>
                  <a:lnTo>
                    <a:pt x="10977536" y="0"/>
                  </a:lnTo>
                  <a:lnTo>
                    <a:pt x="11023140" y="4597"/>
                  </a:lnTo>
                  <a:lnTo>
                    <a:pt x="11065615" y="17782"/>
                  </a:lnTo>
                  <a:lnTo>
                    <a:pt x="11104052" y="38645"/>
                  </a:lnTo>
                  <a:lnTo>
                    <a:pt x="11137542" y="66276"/>
                  </a:lnTo>
                  <a:lnTo>
                    <a:pt x="11165172" y="99765"/>
                  </a:lnTo>
                  <a:lnTo>
                    <a:pt x="11186035" y="138203"/>
                  </a:lnTo>
                  <a:lnTo>
                    <a:pt x="11199220" y="180679"/>
                  </a:lnTo>
                  <a:lnTo>
                    <a:pt x="11203818" y="226282"/>
                  </a:lnTo>
                  <a:lnTo>
                    <a:pt x="11203818" y="2036509"/>
                  </a:lnTo>
                  <a:lnTo>
                    <a:pt x="11199220" y="2082113"/>
                  </a:lnTo>
                  <a:lnTo>
                    <a:pt x="11186035" y="2124588"/>
                  </a:lnTo>
                  <a:lnTo>
                    <a:pt x="11165172" y="2163026"/>
                  </a:lnTo>
                  <a:lnTo>
                    <a:pt x="11137542" y="2196515"/>
                  </a:lnTo>
                  <a:lnTo>
                    <a:pt x="11104052" y="2224146"/>
                  </a:lnTo>
                  <a:lnTo>
                    <a:pt x="11065615" y="2245009"/>
                  </a:lnTo>
                  <a:lnTo>
                    <a:pt x="11023140" y="2258194"/>
                  </a:lnTo>
                  <a:lnTo>
                    <a:pt x="10977536" y="2262792"/>
                  </a:lnTo>
                  <a:lnTo>
                    <a:pt x="226281" y="2262792"/>
                  </a:lnTo>
                  <a:lnTo>
                    <a:pt x="180678" y="2258194"/>
                  </a:lnTo>
                  <a:lnTo>
                    <a:pt x="138202" y="2245009"/>
                  </a:lnTo>
                  <a:lnTo>
                    <a:pt x="99765" y="2224146"/>
                  </a:lnTo>
                  <a:lnTo>
                    <a:pt x="66276" y="2196515"/>
                  </a:lnTo>
                  <a:lnTo>
                    <a:pt x="38645" y="2163026"/>
                  </a:lnTo>
                  <a:lnTo>
                    <a:pt x="17782" y="2124588"/>
                  </a:lnTo>
                  <a:lnTo>
                    <a:pt x="4597" y="2082113"/>
                  </a:lnTo>
                  <a:lnTo>
                    <a:pt x="0" y="2036509"/>
                  </a:lnTo>
                  <a:lnTo>
                    <a:pt x="0" y="226282"/>
                  </a:lnTo>
                  <a:close/>
                </a:path>
              </a:pathLst>
            </a:custGeom>
            <a:ln w="25400">
              <a:solidFill>
                <a:srgbClr val="BC8642"/>
              </a:solidFill>
            </a:ln>
          </p:spPr>
          <p:txBody>
            <a:bodyPr wrap="square" lIns="0" tIns="0" rIns="0" bIns="0" rtlCol="0"/>
            <a:lstStyle/>
            <a:p>
              <a:endParaRPr/>
            </a:p>
          </p:txBody>
        </p:sp>
        <p:pic>
          <p:nvPicPr>
            <p:cNvPr id="8" name="object 8"/>
            <p:cNvPicPr/>
            <p:nvPr/>
          </p:nvPicPr>
          <p:blipFill>
            <a:blip r:embed="rId4" cstate="print"/>
            <a:stretch>
              <a:fillRect/>
            </a:stretch>
          </p:blipFill>
          <p:spPr>
            <a:xfrm>
              <a:off x="903229" y="1747945"/>
              <a:ext cx="3195373" cy="1659380"/>
            </a:xfrm>
            <a:prstGeom prst="rect">
              <a:avLst/>
            </a:prstGeom>
          </p:spPr>
        </p:pic>
        <p:sp>
          <p:nvSpPr>
            <p:cNvPr id="9" name="object 9"/>
            <p:cNvSpPr/>
            <p:nvPr/>
          </p:nvSpPr>
          <p:spPr>
            <a:xfrm>
              <a:off x="896567" y="1747945"/>
              <a:ext cx="3204210" cy="1659889"/>
            </a:xfrm>
            <a:custGeom>
              <a:avLst/>
              <a:gdLst/>
              <a:ahLst/>
              <a:cxnLst/>
              <a:rect l="l" t="t" r="r" b="b"/>
              <a:pathLst>
                <a:path w="3204210" h="1659889">
                  <a:moveTo>
                    <a:pt x="0" y="165938"/>
                  </a:moveTo>
                  <a:lnTo>
                    <a:pt x="5927" y="121825"/>
                  </a:lnTo>
                  <a:lnTo>
                    <a:pt x="22655" y="82185"/>
                  </a:lnTo>
                  <a:lnTo>
                    <a:pt x="48602" y="48602"/>
                  </a:lnTo>
                  <a:lnTo>
                    <a:pt x="82185" y="22655"/>
                  </a:lnTo>
                  <a:lnTo>
                    <a:pt x="121825" y="5927"/>
                  </a:lnTo>
                  <a:lnTo>
                    <a:pt x="165938" y="0"/>
                  </a:lnTo>
                  <a:lnTo>
                    <a:pt x="3037763" y="0"/>
                  </a:lnTo>
                  <a:lnTo>
                    <a:pt x="3081875" y="5927"/>
                  </a:lnTo>
                  <a:lnTo>
                    <a:pt x="3121515" y="22655"/>
                  </a:lnTo>
                  <a:lnTo>
                    <a:pt x="3155098" y="48602"/>
                  </a:lnTo>
                  <a:lnTo>
                    <a:pt x="3181045" y="82185"/>
                  </a:lnTo>
                  <a:lnTo>
                    <a:pt x="3197773" y="121825"/>
                  </a:lnTo>
                  <a:lnTo>
                    <a:pt x="3203701" y="165938"/>
                  </a:lnTo>
                  <a:lnTo>
                    <a:pt x="3203701" y="1493443"/>
                  </a:lnTo>
                  <a:lnTo>
                    <a:pt x="3197773" y="1537555"/>
                  </a:lnTo>
                  <a:lnTo>
                    <a:pt x="3181045" y="1577195"/>
                  </a:lnTo>
                  <a:lnTo>
                    <a:pt x="3155098" y="1610778"/>
                  </a:lnTo>
                  <a:lnTo>
                    <a:pt x="3121515" y="1636725"/>
                  </a:lnTo>
                  <a:lnTo>
                    <a:pt x="3081875" y="1653453"/>
                  </a:lnTo>
                  <a:lnTo>
                    <a:pt x="3037763" y="1659381"/>
                  </a:lnTo>
                  <a:lnTo>
                    <a:pt x="165938" y="1659381"/>
                  </a:lnTo>
                  <a:lnTo>
                    <a:pt x="121825" y="1653453"/>
                  </a:lnTo>
                  <a:lnTo>
                    <a:pt x="82185" y="1636725"/>
                  </a:lnTo>
                  <a:lnTo>
                    <a:pt x="48602" y="1610778"/>
                  </a:lnTo>
                  <a:lnTo>
                    <a:pt x="22655" y="1577195"/>
                  </a:lnTo>
                  <a:lnTo>
                    <a:pt x="5927" y="1537555"/>
                  </a:lnTo>
                  <a:lnTo>
                    <a:pt x="0" y="1493443"/>
                  </a:lnTo>
                  <a:lnTo>
                    <a:pt x="0" y="165938"/>
                  </a:lnTo>
                  <a:close/>
                </a:path>
              </a:pathLst>
            </a:custGeom>
            <a:ln w="25400">
              <a:solidFill>
                <a:srgbClr val="BC8642"/>
              </a:solidFill>
            </a:ln>
          </p:spPr>
          <p:txBody>
            <a:bodyPr wrap="square" lIns="0" tIns="0" rIns="0" bIns="0" rtlCol="0"/>
            <a:lstStyle/>
            <a:p>
              <a:endParaRPr/>
            </a:p>
          </p:txBody>
        </p:sp>
        <p:sp>
          <p:nvSpPr>
            <p:cNvPr id="10" name="object 10"/>
            <p:cNvSpPr/>
            <p:nvPr/>
          </p:nvSpPr>
          <p:spPr>
            <a:xfrm>
              <a:off x="896566" y="3709032"/>
              <a:ext cx="3204210" cy="2766060"/>
            </a:xfrm>
            <a:custGeom>
              <a:avLst/>
              <a:gdLst/>
              <a:ahLst/>
              <a:cxnLst/>
              <a:rect l="l" t="t" r="r" b="b"/>
              <a:pathLst>
                <a:path w="3204210" h="2766060">
                  <a:moveTo>
                    <a:pt x="3203700" y="0"/>
                  </a:moveTo>
                  <a:lnTo>
                    <a:pt x="0" y="0"/>
                  </a:lnTo>
                  <a:lnTo>
                    <a:pt x="0" y="2475241"/>
                  </a:lnTo>
                  <a:lnTo>
                    <a:pt x="3800" y="2522344"/>
                  </a:lnTo>
                  <a:lnTo>
                    <a:pt x="14804" y="2567027"/>
                  </a:lnTo>
                  <a:lnTo>
                    <a:pt x="32413" y="2608693"/>
                  </a:lnTo>
                  <a:lnTo>
                    <a:pt x="56029" y="2646743"/>
                  </a:lnTo>
                  <a:lnTo>
                    <a:pt x="85054" y="2680580"/>
                  </a:lnTo>
                  <a:lnTo>
                    <a:pt x="118890" y="2709605"/>
                  </a:lnTo>
                  <a:lnTo>
                    <a:pt x="156940" y="2733221"/>
                  </a:lnTo>
                  <a:lnTo>
                    <a:pt x="198606" y="2750830"/>
                  </a:lnTo>
                  <a:lnTo>
                    <a:pt x="243289" y="2761833"/>
                  </a:lnTo>
                  <a:lnTo>
                    <a:pt x="290393" y="2765634"/>
                  </a:lnTo>
                  <a:lnTo>
                    <a:pt x="2913307" y="2765634"/>
                  </a:lnTo>
                  <a:lnTo>
                    <a:pt x="2960410" y="2761833"/>
                  </a:lnTo>
                  <a:lnTo>
                    <a:pt x="3005094" y="2750830"/>
                  </a:lnTo>
                  <a:lnTo>
                    <a:pt x="3046760" y="2733221"/>
                  </a:lnTo>
                  <a:lnTo>
                    <a:pt x="3084810" y="2709605"/>
                  </a:lnTo>
                  <a:lnTo>
                    <a:pt x="3118646" y="2680580"/>
                  </a:lnTo>
                  <a:lnTo>
                    <a:pt x="3147671" y="2646743"/>
                  </a:lnTo>
                  <a:lnTo>
                    <a:pt x="3171287" y="2608693"/>
                  </a:lnTo>
                  <a:lnTo>
                    <a:pt x="3188896" y="2567027"/>
                  </a:lnTo>
                  <a:lnTo>
                    <a:pt x="3199899" y="2522344"/>
                  </a:lnTo>
                  <a:lnTo>
                    <a:pt x="3203700" y="2475241"/>
                  </a:lnTo>
                  <a:lnTo>
                    <a:pt x="3203700" y="0"/>
                  </a:lnTo>
                  <a:close/>
                </a:path>
              </a:pathLst>
            </a:custGeom>
            <a:solidFill>
              <a:srgbClr val="FFFFFF"/>
            </a:solidFill>
          </p:spPr>
          <p:txBody>
            <a:bodyPr wrap="square" lIns="0" tIns="0" rIns="0" bIns="0" rtlCol="0"/>
            <a:lstStyle/>
            <a:p>
              <a:endParaRPr/>
            </a:p>
          </p:txBody>
        </p:sp>
        <p:sp>
          <p:nvSpPr>
            <p:cNvPr id="11" name="object 11"/>
            <p:cNvSpPr/>
            <p:nvPr/>
          </p:nvSpPr>
          <p:spPr>
            <a:xfrm>
              <a:off x="896566" y="3709031"/>
              <a:ext cx="3204210" cy="2766060"/>
            </a:xfrm>
            <a:custGeom>
              <a:avLst/>
              <a:gdLst/>
              <a:ahLst/>
              <a:cxnLst/>
              <a:rect l="l" t="t" r="r" b="b"/>
              <a:pathLst>
                <a:path w="3204210" h="2766060">
                  <a:moveTo>
                    <a:pt x="2913307" y="2765635"/>
                  </a:moveTo>
                  <a:lnTo>
                    <a:pt x="290393" y="2765635"/>
                  </a:lnTo>
                  <a:lnTo>
                    <a:pt x="243289" y="2761834"/>
                  </a:lnTo>
                  <a:lnTo>
                    <a:pt x="198606" y="2750830"/>
                  </a:lnTo>
                  <a:lnTo>
                    <a:pt x="156940" y="2733221"/>
                  </a:lnTo>
                  <a:lnTo>
                    <a:pt x="118890" y="2709605"/>
                  </a:lnTo>
                  <a:lnTo>
                    <a:pt x="85054" y="2680580"/>
                  </a:lnTo>
                  <a:lnTo>
                    <a:pt x="56028" y="2646744"/>
                  </a:lnTo>
                  <a:lnTo>
                    <a:pt x="32413" y="2608694"/>
                  </a:lnTo>
                  <a:lnTo>
                    <a:pt x="14804" y="2567028"/>
                  </a:lnTo>
                  <a:lnTo>
                    <a:pt x="3800" y="2522345"/>
                  </a:lnTo>
                  <a:lnTo>
                    <a:pt x="0" y="2475241"/>
                  </a:lnTo>
                  <a:lnTo>
                    <a:pt x="0" y="0"/>
                  </a:lnTo>
                  <a:lnTo>
                    <a:pt x="3203701" y="0"/>
                  </a:lnTo>
                  <a:lnTo>
                    <a:pt x="3203701" y="2475241"/>
                  </a:lnTo>
                  <a:lnTo>
                    <a:pt x="3199900" y="2522345"/>
                  </a:lnTo>
                  <a:lnTo>
                    <a:pt x="3188896" y="2567028"/>
                  </a:lnTo>
                  <a:lnTo>
                    <a:pt x="3171287" y="2608694"/>
                  </a:lnTo>
                  <a:lnTo>
                    <a:pt x="3147671" y="2646744"/>
                  </a:lnTo>
                  <a:lnTo>
                    <a:pt x="3118646" y="2680580"/>
                  </a:lnTo>
                  <a:lnTo>
                    <a:pt x="3084810" y="2709605"/>
                  </a:lnTo>
                  <a:lnTo>
                    <a:pt x="3046760" y="2733221"/>
                  </a:lnTo>
                  <a:lnTo>
                    <a:pt x="3005094" y="2750830"/>
                  </a:lnTo>
                  <a:lnTo>
                    <a:pt x="2960411" y="2761834"/>
                  </a:lnTo>
                  <a:lnTo>
                    <a:pt x="2913307" y="2765635"/>
                  </a:lnTo>
                  <a:close/>
                </a:path>
              </a:pathLst>
            </a:custGeom>
            <a:ln w="25400">
              <a:solidFill>
                <a:srgbClr val="BC8642"/>
              </a:solidFill>
            </a:ln>
          </p:spPr>
          <p:txBody>
            <a:bodyPr wrap="square" lIns="0" tIns="0" rIns="0" bIns="0" rtlCol="0"/>
            <a:lstStyle/>
            <a:p>
              <a:endParaRPr/>
            </a:p>
          </p:txBody>
        </p:sp>
      </p:grpSp>
      <p:sp>
        <p:nvSpPr>
          <p:cNvPr id="12" name="object 12"/>
          <p:cNvSpPr txBox="1"/>
          <p:nvPr/>
        </p:nvSpPr>
        <p:spPr>
          <a:xfrm>
            <a:off x="1060359" y="3765295"/>
            <a:ext cx="2961005" cy="2513330"/>
          </a:xfrm>
          <a:prstGeom prst="rect">
            <a:avLst/>
          </a:prstGeom>
        </p:spPr>
        <p:txBody>
          <a:bodyPr vert="horz" wrap="square" lIns="0" tIns="39370" rIns="0" bIns="0" rtlCol="0">
            <a:spAutoFit/>
          </a:bodyPr>
          <a:lstStyle/>
          <a:p>
            <a:pPr marL="12700" marR="92710">
              <a:lnSpc>
                <a:spcPts val="1610"/>
              </a:lnSpc>
              <a:spcBef>
                <a:spcPts val="310"/>
              </a:spcBef>
            </a:pPr>
            <a:r>
              <a:rPr sz="1500" b="1" spc="-5" dirty="0">
                <a:latin typeface="Arial"/>
                <a:cs typeface="Arial"/>
              </a:rPr>
              <a:t>POSITION </a:t>
            </a:r>
            <a:r>
              <a:rPr sz="1500" spc="-5" dirty="0">
                <a:latin typeface="Arial MT"/>
                <a:cs typeface="Arial MT"/>
              </a:rPr>
              <a:t>the first drape (plastic- </a:t>
            </a:r>
            <a:r>
              <a:rPr sz="1500" spc="-405" dirty="0">
                <a:latin typeface="Arial MT"/>
                <a:cs typeface="Arial MT"/>
              </a:rPr>
              <a:t> </a:t>
            </a:r>
            <a:r>
              <a:rPr sz="1500" spc="-5" dirty="0">
                <a:latin typeface="Arial MT"/>
                <a:cs typeface="Arial MT"/>
              </a:rPr>
              <a:t>coated).</a:t>
            </a:r>
            <a:endParaRPr sz="1500">
              <a:latin typeface="Arial MT"/>
              <a:cs typeface="Arial MT"/>
            </a:endParaRPr>
          </a:p>
          <a:p>
            <a:pPr marL="12700" marR="469900">
              <a:lnSpc>
                <a:spcPts val="1390"/>
              </a:lnSpc>
              <a:spcBef>
                <a:spcPts val="655"/>
              </a:spcBef>
              <a:buFont typeface="Arial"/>
              <a:buAutoNum type="alphaLcParenBoth"/>
              <a:tabLst>
                <a:tab pos="279400" algn="l"/>
              </a:tabLst>
            </a:pPr>
            <a:r>
              <a:rPr sz="1400" spc="-5" dirty="0">
                <a:latin typeface="Arial MT"/>
                <a:cs typeface="Arial MT"/>
              </a:rPr>
              <a:t>Aseptically remove and fully </a:t>
            </a:r>
            <a:r>
              <a:rPr sz="1400" spc="-375" dirty="0">
                <a:latin typeface="Arial MT"/>
                <a:cs typeface="Arial MT"/>
              </a:rPr>
              <a:t> </a:t>
            </a:r>
            <a:r>
              <a:rPr sz="1400" spc="-5" dirty="0">
                <a:latin typeface="Arial MT"/>
                <a:cs typeface="Arial MT"/>
              </a:rPr>
              <a:t>unfold the first</a:t>
            </a:r>
            <a:r>
              <a:rPr sz="1400" dirty="0">
                <a:latin typeface="Arial MT"/>
                <a:cs typeface="Arial MT"/>
              </a:rPr>
              <a:t> </a:t>
            </a:r>
            <a:r>
              <a:rPr sz="1400" spc="-5" dirty="0">
                <a:latin typeface="Arial MT"/>
                <a:cs typeface="Arial MT"/>
              </a:rPr>
              <a:t>drape.</a:t>
            </a:r>
            <a:endParaRPr sz="1400">
              <a:latin typeface="Arial MT"/>
              <a:cs typeface="Arial MT"/>
            </a:endParaRPr>
          </a:p>
          <a:p>
            <a:pPr marL="12700" marR="5080">
              <a:lnSpc>
                <a:spcPct val="87100"/>
              </a:lnSpc>
              <a:spcBef>
                <a:spcPts val="555"/>
              </a:spcBef>
              <a:buFont typeface="Arial"/>
              <a:buAutoNum type="alphaLcParenBoth"/>
              <a:tabLst>
                <a:tab pos="289560" algn="l"/>
              </a:tabLst>
            </a:pPr>
            <a:r>
              <a:rPr sz="1400" spc="-5" dirty="0">
                <a:latin typeface="Arial MT"/>
                <a:cs typeface="Arial MT"/>
              </a:rPr>
              <a:t>Grasp the drape at the top edge </a:t>
            </a:r>
            <a:r>
              <a:rPr sz="1400" dirty="0">
                <a:latin typeface="Arial MT"/>
                <a:cs typeface="Arial MT"/>
              </a:rPr>
              <a:t> </a:t>
            </a:r>
            <a:r>
              <a:rPr sz="1400" spc="-5" dirty="0">
                <a:latin typeface="Arial MT"/>
                <a:cs typeface="Arial MT"/>
              </a:rPr>
              <a:t>(plastic side away) and</a:t>
            </a:r>
            <a:r>
              <a:rPr sz="1400" dirty="0">
                <a:latin typeface="Arial MT"/>
                <a:cs typeface="Arial MT"/>
              </a:rPr>
              <a:t> </a:t>
            </a:r>
            <a:r>
              <a:rPr sz="1400" spc="-5" dirty="0">
                <a:latin typeface="Arial MT"/>
                <a:cs typeface="Arial MT"/>
              </a:rPr>
              <a:t>fold the top</a:t>
            </a:r>
            <a:r>
              <a:rPr sz="1400" dirty="0">
                <a:latin typeface="Arial MT"/>
                <a:cs typeface="Arial MT"/>
              </a:rPr>
              <a:t> </a:t>
            </a:r>
            <a:r>
              <a:rPr sz="1400" spc="-5" dirty="0">
                <a:latin typeface="Arial MT"/>
                <a:cs typeface="Arial MT"/>
              </a:rPr>
              <a:t>of </a:t>
            </a:r>
            <a:r>
              <a:rPr sz="1400" spc="-375" dirty="0">
                <a:latin typeface="Arial MT"/>
                <a:cs typeface="Arial MT"/>
              </a:rPr>
              <a:t> </a:t>
            </a:r>
            <a:r>
              <a:rPr sz="1400" spc="-5" dirty="0">
                <a:latin typeface="Arial MT"/>
                <a:cs typeface="Arial MT"/>
              </a:rPr>
              <a:t>the drape over</a:t>
            </a:r>
            <a:r>
              <a:rPr sz="1400" spc="-10" dirty="0">
                <a:latin typeface="Arial MT"/>
                <a:cs typeface="Arial MT"/>
              </a:rPr>
              <a:t> </a:t>
            </a:r>
            <a:r>
              <a:rPr sz="1400" spc="-5" dirty="0">
                <a:latin typeface="Arial MT"/>
                <a:cs typeface="Arial MT"/>
              </a:rPr>
              <a:t>the gloved</a:t>
            </a:r>
            <a:r>
              <a:rPr sz="1400" dirty="0">
                <a:latin typeface="Arial MT"/>
                <a:cs typeface="Arial MT"/>
              </a:rPr>
              <a:t> </a:t>
            </a:r>
            <a:r>
              <a:rPr sz="1400" spc="-5" dirty="0">
                <a:latin typeface="Arial MT"/>
                <a:cs typeface="Arial MT"/>
              </a:rPr>
              <a:t>hands </a:t>
            </a:r>
            <a:r>
              <a:rPr sz="1400" dirty="0">
                <a:latin typeface="Arial MT"/>
                <a:cs typeface="Arial MT"/>
              </a:rPr>
              <a:t>to </a:t>
            </a:r>
            <a:r>
              <a:rPr sz="1400" spc="5" dirty="0">
                <a:latin typeface="Arial MT"/>
                <a:cs typeface="Arial MT"/>
              </a:rPr>
              <a:t> </a:t>
            </a:r>
            <a:r>
              <a:rPr sz="1400" spc="-5" dirty="0">
                <a:latin typeface="Arial MT"/>
                <a:cs typeface="Arial MT"/>
              </a:rPr>
              <a:t>make </a:t>
            </a:r>
            <a:r>
              <a:rPr sz="1400" dirty="0">
                <a:latin typeface="Arial MT"/>
                <a:cs typeface="Arial MT"/>
              </a:rPr>
              <a:t>a </a:t>
            </a:r>
            <a:r>
              <a:rPr sz="1400" spc="-10" dirty="0">
                <a:latin typeface="Arial MT"/>
                <a:cs typeface="Arial MT"/>
              </a:rPr>
              <a:t>cuff.</a:t>
            </a:r>
            <a:endParaRPr sz="1400">
              <a:latin typeface="Arial MT"/>
              <a:cs typeface="Arial MT"/>
            </a:endParaRPr>
          </a:p>
          <a:p>
            <a:pPr marL="12700" marR="120014">
              <a:lnSpc>
                <a:spcPct val="85700"/>
              </a:lnSpc>
              <a:spcBef>
                <a:spcPts val="550"/>
              </a:spcBef>
              <a:buFont typeface="Arial"/>
              <a:buAutoNum type="alphaLcParenBoth"/>
              <a:tabLst>
                <a:tab pos="279400" algn="l"/>
              </a:tabLst>
            </a:pPr>
            <a:r>
              <a:rPr sz="1400" spc="-5" dirty="0">
                <a:latin typeface="Arial MT"/>
                <a:cs typeface="Arial MT"/>
              </a:rPr>
              <a:t>Place the drape, plastic side </a:t>
            </a:r>
            <a:r>
              <a:rPr sz="1400" dirty="0">
                <a:latin typeface="Arial MT"/>
                <a:cs typeface="Arial MT"/>
              </a:rPr>
              <a:t> </a:t>
            </a:r>
            <a:r>
              <a:rPr sz="1400" spc="-5" dirty="0">
                <a:latin typeface="Arial MT"/>
                <a:cs typeface="Arial MT"/>
              </a:rPr>
              <a:t>down, on </a:t>
            </a:r>
            <a:r>
              <a:rPr sz="1400" dirty="0">
                <a:latin typeface="Arial MT"/>
                <a:cs typeface="Arial MT"/>
              </a:rPr>
              <a:t>the </a:t>
            </a:r>
            <a:r>
              <a:rPr sz="1400" spc="-5" dirty="0">
                <a:latin typeface="Arial MT"/>
                <a:cs typeface="Arial MT"/>
              </a:rPr>
              <a:t>bed between </a:t>
            </a:r>
            <a:r>
              <a:rPr sz="1400" dirty="0">
                <a:latin typeface="Arial MT"/>
                <a:cs typeface="Arial MT"/>
              </a:rPr>
              <a:t>the </a:t>
            </a:r>
            <a:r>
              <a:rPr sz="1400" spc="5" dirty="0">
                <a:latin typeface="Arial MT"/>
                <a:cs typeface="Arial MT"/>
              </a:rPr>
              <a:t> </a:t>
            </a:r>
            <a:r>
              <a:rPr sz="1400" spc="-5" dirty="0">
                <a:latin typeface="Arial MT"/>
                <a:cs typeface="Arial MT"/>
              </a:rPr>
              <a:t>casualty’s</a:t>
            </a:r>
            <a:r>
              <a:rPr sz="1400" spc="-10" dirty="0">
                <a:latin typeface="Arial MT"/>
                <a:cs typeface="Arial MT"/>
              </a:rPr>
              <a:t> </a:t>
            </a:r>
            <a:r>
              <a:rPr sz="1400" spc="-5" dirty="0">
                <a:latin typeface="Arial MT"/>
                <a:cs typeface="Arial MT"/>
              </a:rPr>
              <a:t>legs. Slip the </a:t>
            </a:r>
            <a:r>
              <a:rPr sz="1400" spc="-10" dirty="0">
                <a:latin typeface="Arial MT"/>
                <a:cs typeface="Arial MT"/>
              </a:rPr>
              <a:t>cuffed</a:t>
            </a:r>
            <a:r>
              <a:rPr sz="1400" spc="-5" dirty="0">
                <a:latin typeface="Arial MT"/>
                <a:cs typeface="Arial MT"/>
              </a:rPr>
              <a:t> edge </a:t>
            </a:r>
            <a:r>
              <a:rPr sz="1400" spc="-375" dirty="0">
                <a:latin typeface="Arial MT"/>
                <a:cs typeface="Arial MT"/>
              </a:rPr>
              <a:t> </a:t>
            </a:r>
            <a:r>
              <a:rPr sz="1400" spc="-5" dirty="0">
                <a:latin typeface="Arial MT"/>
                <a:cs typeface="Arial MT"/>
              </a:rPr>
              <a:t>under</a:t>
            </a:r>
            <a:r>
              <a:rPr sz="1400" spc="-10" dirty="0">
                <a:latin typeface="Arial MT"/>
                <a:cs typeface="Arial MT"/>
              </a:rPr>
              <a:t> </a:t>
            </a:r>
            <a:r>
              <a:rPr sz="1400" spc="-5" dirty="0">
                <a:latin typeface="Arial MT"/>
                <a:cs typeface="Arial MT"/>
              </a:rPr>
              <a:t>the casualty’s buttocks.</a:t>
            </a:r>
            <a:endParaRPr sz="1400">
              <a:latin typeface="Arial MT"/>
              <a:cs typeface="Arial MT"/>
            </a:endParaRPr>
          </a:p>
        </p:txBody>
      </p:sp>
      <p:grpSp>
        <p:nvGrpSpPr>
          <p:cNvPr id="13" name="object 13"/>
          <p:cNvGrpSpPr/>
          <p:nvPr/>
        </p:nvGrpSpPr>
        <p:grpSpPr>
          <a:xfrm>
            <a:off x="4407937" y="1735245"/>
            <a:ext cx="3229610" cy="4752340"/>
            <a:chOff x="4407937" y="1735245"/>
            <a:chExt cx="3229610" cy="4752340"/>
          </a:xfrm>
        </p:grpSpPr>
        <p:pic>
          <p:nvPicPr>
            <p:cNvPr id="14" name="object 14"/>
            <p:cNvPicPr/>
            <p:nvPr/>
          </p:nvPicPr>
          <p:blipFill>
            <a:blip r:embed="rId5" cstate="print"/>
            <a:stretch>
              <a:fillRect/>
            </a:stretch>
          </p:blipFill>
          <p:spPr>
            <a:xfrm>
              <a:off x="4609998" y="1747945"/>
              <a:ext cx="2966989" cy="1659380"/>
            </a:xfrm>
            <a:prstGeom prst="rect">
              <a:avLst/>
            </a:prstGeom>
          </p:spPr>
        </p:pic>
        <p:sp>
          <p:nvSpPr>
            <p:cNvPr id="15" name="object 15"/>
            <p:cNvSpPr/>
            <p:nvPr/>
          </p:nvSpPr>
          <p:spPr>
            <a:xfrm>
              <a:off x="4420637" y="1747945"/>
              <a:ext cx="3204210" cy="1659889"/>
            </a:xfrm>
            <a:custGeom>
              <a:avLst/>
              <a:gdLst/>
              <a:ahLst/>
              <a:cxnLst/>
              <a:rect l="l" t="t" r="r" b="b"/>
              <a:pathLst>
                <a:path w="3204209" h="1659889">
                  <a:moveTo>
                    <a:pt x="0" y="165938"/>
                  </a:moveTo>
                  <a:lnTo>
                    <a:pt x="5927" y="121825"/>
                  </a:lnTo>
                  <a:lnTo>
                    <a:pt x="22655" y="82185"/>
                  </a:lnTo>
                  <a:lnTo>
                    <a:pt x="48602" y="48602"/>
                  </a:lnTo>
                  <a:lnTo>
                    <a:pt x="82185" y="22655"/>
                  </a:lnTo>
                  <a:lnTo>
                    <a:pt x="121825" y="5927"/>
                  </a:lnTo>
                  <a:lnTo>
                    <a:pt x="165938" y="0"/>
                  </a:lnTo>
                  <a:lnTo>
                    <a:pt x="3037763" y="0"/>
                  </a:lnTo>
                  <a:lnTo>
                    <a:pt x="3081875" y="5927"/>
                  </a:lnTo>
                  <a:lnTo>
                    <a:pt x="3121515" y="22655"/>
                  </a:lnTo>
                  <a:lnTo>
                    <a:pt x="3155098" y="48602"/>
                  </a:lnTo>
                  <a:lnTo>
                    <a:pt x="3181045" y="82185"/>
                  </a:lnTo>
                  <a:lnTo>
                    <a:pt x="3197773" y="121825"/>
                  </a:lnTo>
                  <a:lnTo>
                    <a:pt x="3203701" y="165938"/>
                  </a:lnTo>
                  <a:lnTo>
                    <a:pt x="3203701" y="1493443"/>
                  </a:lnTo>
                  <a:lnTo>
                    <a:pt x="3197773" y="1537555"/>
                  </a:lnTo>
                  <a:lnTo>
                    <a:pt x="3181045" y="1577195"/>
                  </a:lnTo>
                  <a:lnTo>
                    <a:pt x="3155098" y="1610778"/>
                  </a:lnTo>
                  <a:lnTo>
                    <a:pt x="3121515" y="1636725"/>
                  </a:lnTo>
                  <a:lnTo>
                    <a:pt x="3081875" y="1653453"/>
                  </a:lnTo>
                  <a:lnTo>
                    <a:pt x="3037763" y="1659381"/>
                  </a:lnTo>
                  <a:lnTo>
                    <a:pt x="165938" y="1659381"/>
                  </a:lnTo>
                  <a:lnTo>
                    <a:pt x="121825" y="1653453"/>
                  </a:lnTo>
                  <a:lnTo>
                    <a:pt x="82185" y="1636725"/>
                  </a:lnTo>
                  <a:lnTo>
                    <a:pt x="48602" y="1610778"/>
                  </a:lnTo>
                  <a:lnTo>
                    <a:pt x="22655" y="1577195"/>
                  </a:lnTo>
                  <a:lnTo>
                    <a:pt x="5927" y="1537555"/>
                  </a:lnTo>
                  <a:lnTo>
                    <a:pt x="0" y="1493443"/>
                  </a:lnTo>
                  <a:lnTo>
                    <a:pt x="0" y="165938"/>
                  </a:lnTo>
                  <a:close/>
                </a:path>
              </a:pathLst>
            </a:custGeom>
            <a:ln w="25400">
              <a:solidFill>
                <a:srgbClr val="BC8642"/>
              </a:solidFill>
            </a:ln>
          </p:spPr>
          <p:txBody>
            <a:bodyPr wrap="square" lIns="0" tIns="0" rIns="0" bIns="0" rtlCol="0"/>
            <a:lstStyle/>
            <a:p>
              <a:endParaRPr/>
            </a:p>
          </p:txBody>
        </p:sp>
        <p:sp>
          <p:nvSpPr>
            <p:cNvPr id="16" name="object 16"/>
            <p:cNvSpPr/>
            <p:nvPr/>
          </p:nvSpPr>
          <p:spPr>
            <a:xfrm>
              <a:off x="4420637" y="3709032"/>
              <a:ext cx="3204210" cy="2766060"/>
            </a:xfrm>
            <a:custGeom>
              <a:avLst/>
              <a:gdLst/>
              <a:ahLst/>
              <a:cxnLst/>
              <a:rect l="l" t="t" r="r" b="b"/>
              <a:pathLst>
                <a:path w="3204209" h="2766060">
                  <a:moveTo>
                    <a:pt x="3203700" y="0"/>
                  </a:moveTo>
                  <a:lnTo>
                    <a:pt x="0" y="0"/>
                  </a:lnTo>
                  <a:lnTo>
                    <a:pt x="0" y="2475241"/>
                  </a:lnTo>
                  <a:lnTo>
                    <a:pt x="3800" y="2522344"/>
                  </a:lnTo>
                  <a:lnTo>
                    <a:pt x="14804" y="2567027"/>
                  </a:lnTo>
                  <a:lnTo>
                    <a:pt x="32413" y="2608693"/>
                  </a:lnTo>
                  <a:lnTo>
                    <a:pt x="56029" y="2646743"/>
                  </a:lnTo>
                  <a:lnTo>
                    <a:pt x="85054" y="2680580"/>
                  </a:lnTo>
                  <a:lnTo>
                    <a:pt x="118890" y="2709605"/>
                  </a:lnTo>
                  <a:lnTo>
                    <a:pt x="156940" y="2733221"/>
                  </a:lnTo>
                  <a:lnTo>
                    <a:pt x="198606" y="2750830"/>
                  </a:lnTo>
                  <a:lnTo>
                    <a:pt x="243289" y="2761833"/>
                  </a:lnTo>
                  <a:lnTo>
                    <a:pt x="290393" y="2765634"/>
                  </a:lnTo>
                  <a:lnTo>
                    <a:pt x="2913307" y="2765634"/>
                  </a:lnTo>
                  <a:lnTo>
                    <a:pt x="2960411" y="2761833"/>
                  </a:lnTo>
                  <a:lnTo>
                    <a:pt x="3005094" y="2750830"/>
                  </a:lnTo>
                  <a:lnTo>
                    <a:pt x="3046760" y="2733221"/>
                  </a:lnTo>
                  <a:lnTo>
                    <a:pt x="3084810" y="2709605"/>
                  </a:lnTo>
                  <a:lnTo>
                    <a:pt x="3118646" y="2680580"/>
                  </a:lnTo>
                  <a:lnTo>
                    <a:pt x="3147671" y="2646743"/>
                  </a:lnTo>
                  <a:lnTo>
                    <a:pt x="3171287" y="2608693"/>
                  </a:lnTo>
                  <a:lnTo>
                    <a:pt x="3188896" y="2567027"/>
                  </a:lnTo>
                  <a:lnTo>
                    <a:pt x="3199900" y="2522344"/>
                  </a:lnTo>
                  <a:lnTo>
                    <a:pt x="3203700" y="2475241"/>
                  </a:lnTo>
                  <a:lnTo>
                    <a:pt x="3203700" y="0"/>
                  </a:lnTo>
                  <a:close/>
                </a:path>
              </a:pathLst>
            </a:custGeom>
            <a:solidFill>
              <a:srgbClr val="FFFFFF"/>
            </a:solidFill>
          </p:spPr>
          <p:txBody>
            <a:bodyPr wrap="square" lIns="0" tIns="0" rIns="0" bIns="0" rtlCol="0"/>
            <a:lstStyle/>
            <a:p>
              <a:endParaRPr/>
            </a:p>
          </p:txBody>
        </p:sp>
        <p:sp>
          <p:nvSpPr>
            <p:cNvPr id="17" name="object 17"/>
            <p:cNvSpPr/>
            <p:nvPr/>
          </p:nvSpPr>
          <p:spPr>
            <a:xfrm>
              <a:off x="4420637" y="3709031"/>
              <a:ext cx="3204210" cy="2766060"/>
            </a:xfrm>
            <a:custGeom>
              <a:avLst/>
              <a:gdLst/>
              <a:ahLst/>
              <a:cxnLst/>
              <a:rect l="l" t="t" r="r" b="b"/>
              <a:pathLst>
                <a:path w="3204209" h="2766060">
                  <a:moveTo>
                    <a:pt x="2913307" y="2765635"/>
                  </a:moveTo>
                  <a:lnTo>
                    <a:pt x="290393" y="2765635"/>
                  </a:lnTo>
                  <a:lnTo>
                    <a:pt x="243289" y="2761834"/>
                  </a:lnTo>
                  <a:lnTo>
                    <a:pt x="198606" y="2750830"/>
                  </a:lnTo>
                  <a:lnTo>
                    <a:pt x="156940" y="2733221"/>
                  </a:lnTo>
                  <a:lnTo>
                    <a:pt x="118890" y="2709605"/>
                  </a:lnTo>
                  <a:lnTo>
                    <a:pt x="85054" y="2680580"/>
                  </a:lnTo>
                  <a:lnTo>
                    <a:pt x="56028" y="2646744"/>
                  </a:lnTo>
                  <a:lnTo>
                    <a:pt x="32413" y="2608694"/>
                  </a:lnTo>
                  <a:lnTo>
                    <a:pt x="14804" y="2567028"/>
                  </a:lnTo>
                  <a:lnTo>
                    <a:pt x="3800" y="2522345"/>
                  </a:lnTo>
                  <a:lnTo>
                    <a:pt x="0" y="2475241"/>
                  </a:lnTo>
                  <a:lnTo>
                    <a:pt x="0" y="0"/>
                  </a:lnTo>
                  <a:lnTo>
                    <a:pt x="3203701" y="0"/>
                  </a:lnTo>
                  <a:lnTo>
                    <a:pt x="3203701" y="2475241"/>
                  </a:lnTo>
                  <a:lnTo>
                    <a:pt x="3199900" y="2522345"/>
                  </a:lnTo>
                  <a:lnTo>
                    <a:pt x="3188896" y="2567028"/>
                  </a:lnTo>
                  <a:lnTo>
                    <a:pt x="3171287" y="2608694"/>
                  </a:lnTo>
                  <a:lnTo>
                    <a:pt x="3147671" y="2646744"/>
                  </a:lnTo>
                  <a:lnTo>
                    <a:pt x="3118646" y="2680580"/>
                  </a:lnTo>
                  <a:lnTo>
                    <a:pt x="3084810" y="2709605"/>
                  </a:lnTo>
                  <a:lnTo>
                    <a:pt x="3046760" y="2733221"/>
                  </a:lnTo>
                  <a:lnTo>
                    <a:pt x="3005094" y="2750830"/>
                  </a:lnTo>
                  <a:lnTo>
                    <a:pt x="2960411" y="2761834"/>
                  </a:lnTo>
                  <a:lnTo>
                    <a:pt x="2913307" y="2765635"/>
                  </a:lnTo>
                  <a:close/>
                </a:path>
              </a:pathLst>
            </a:custGeom>
            <a:ln w="25400">
              <a:solidFill>
                <a:srgbClr val="BC8642"/>
              </a:solidFill>
            </a:ln>
          </p:spPr>
          <p:txBody>
            <a:bodyPr wrap="square" lIns="0" tIns="0" rIns="0" bIns="0" rtlCol="0"/>
            <a:lstStyle/>
            <a:p>
              <a:endParaRPr/>
            </a:p>
          </p:txBody>
        </p:sp>
      </p:grpSp>
      <p:sp>
        <p:nvSpPr>
          <p:cNvPr id="18" name="object 18"/>
          <p:cNvSpPr txBox="1"/>
          <p:nvPr/>
        </p:nvSpPr>
        <p:spPr>
          <a:xfrm>
            <a:off x="4584430" y="3750055"/>
            <a:ext cx="2950845" cy="1522730"/>
          </a:xfrm>
          <a:prstGeom prst="rect">
            <a:avLst/>
          </a:prstGeom>
        </p:spPr>
        <p:txBody>
          <a:bodyPr vert="horz" wrap="square" lIns="0" tIns="39370" rIns="0" bIns="0" rtlCol="0">
            <a:spAutoFit/>
          </a:bodyPr>
          <a:lstStyle/>
          <a:p>
            <a:pPr marL="12700" marR="495300">
              <a:lnSpc>
                <a:spcPts val="1610"/>
              </a:lnSpc>
              <a:spcBef>
                <a:spcPts val="310"/>
              </a:spcBef>
            </a:pPr>
            <a:r>
              <a:rPr sz="1500" b="1" spc="-5" dirty="0">
                <a:latin typeface="Arial"/>
                <a:cs typeface="Arial"/>
              </a:rPr>
              <a:t>POSITION</a:t>
            </a:r>
            <a:r>
              <a:rPr sz="1500" b="1" spc="-25" dirty="0">
                <a:latin typeface="Arial"/>
                <a:cs typeface="Arial"/>
              </a:rPr>
              <a:t> </a:t>
            </a:r>
            <a:r>
              <a:rPr sz="1500" spc="-5" dirty="0">
                <a:latin typeface="Arial MT"/>
                <a:cs typeface="Arial MT"/>
              </a:rPr>
              <a:t>the</a:t>
            </a:r>
            <a:r>
              <a:rPr sz="1500" spc="-30" dirty="0">
                <a:latin typeface="Arial MT"/>
                <a:cs typeface="Arial MT"/>
              </a:rPr>
              <a:t> </a:t>
            </a:r>
            <a:r>
              <a:rPr sz="1500" dirty="0">
                <a:latin typeface="Arial MT"/>
                <a:cs typeface="Arial MT"/>
              </a:rPr>
              <a:t>second</a:t>
            </a:r>
            <a:r>
              <a:rPr sz="1500" spc="-30" dirty="0">
                <a:latin typeface="Arial MT"/>
                <a:cs typeface="Arial MT"/>
              </a:rPr>
              <a:t> </a:t>
            </a:r>
            <a:r>
              <a:rPr sz="1500" spc="-5" dirty="0">
                <a:latin typeface="Arial MT"/>
                <a:cs typeface="Arial MT"/>
              </a:rPr>
              <a:t>drape </a:t>
            </a:r>
            <a:r>
              <a:rPr sz="1500" spc="-400" dirty="0">
                <a:latin typeface="Arial MT"/>
                <a:cs typeface="Arial MT"/>
              </a:rPr>
              <a:t> </a:t>
            </a:r>
            <a:r>
              <a:rPr sz="1500" spc="-5" dirty="0">
                <a:latin typeface="Arial MT"/>
                <a:cs typeface="Arial MT"/>
              </a:rPr>
              <a:t>(fenestrated).</a:t>
            </a:r>
            <a:endParaRPr sz="1500">
              <a:latin typeface="Arial MT"/>
              <a:cs typeface="Arial MT"/>
            </a:endParaRPr>
          </a:p>
          <a:p>
            <a:pPr marL="12700" marR="360680">
              <a:lnSpc>
                <a:spcPts val="1390"/>
              </a:lnSpc>
              <a:spcBef>
                <a:spcPts val="655"/>
              </a:spcBef>
              <a:buFont typeface="Arial"/>
              <a:buAutoNum type="alphaLcParenBoth"/>
              <a:tabLst>
                <a:tab pos="279400" algn="l"/>
              </a:tabLst>
            </a:pPr>
            <a:r>
              <a:rPr sz="1400" spc="-5" dirty="0">
                <a:latin typeface="Arial MT"/>
                <a:cs typeface="Arial MT"/>
              </a:rPr>
              <a:t>Aseptically removed and fully </a:t>
            </a:r>
            <a:r>
              <a:rPr sz="1400" spc="-375" dirty="0">
                <a:latin typeface="Arial MT"/>
                <a:cs typeface="Arial MT"/>
              </a:rPr>
              <a:t> </a:t>
            </a:r>
            <a:r>
              <a:rPr sz="1400" spc="-5" dirty="0">
                <a:latin typeface="Arial MT"/>
                <a:cs typeface="Arial MT"/>
              </a:rPr>
              <a:t>unfold the second</a:t>
            </a:r>
            <a:r>
              <a:rPr sz="1400" dirty="0">
                <a:latin typeface="Arial MT"/>
                <a:cs typeface="Arial MT"/>
              </a:rPr>
              <a:t> </a:t>
            </a:r>
            <a:r>
              <a:rPr sz="1400" spc="-5" dirty="0">
                <a:latin typeface="Arial MT"/>
                <a:cs typeface="Arial MT"/>
              </a:rPr>
              <a:t>drape.</a:t>
            </a:r>
            <a:endParaRPr sz="1400">
              <a:latin typeface="Arial MT"/>
              <a:cs typeface="Arial MT"/>
            </a:endParaRPr>
          </a:p>
          <a:p>
            <a:pPr marL="12700" marR="5080">
              <a:lnSpc>
                <a:spcPct val="86400"/>
              </a:lnSpc>
              <a:spcBef>
                <a:spcPts val="565"/>
              </a:spcBef>
              <a:buFont typeface="Arial"/>
              <a:buAutoNum type="alphaLcParenBoth"/>
              <a:tabLst>
                <a:tab pos="289560" algn="l"/>
              </a:tabLst>
            </a:pPr>
            <a:r>
              <a:rPr sz="1400" spc="-5" dirty="0">
                <a:latin typeface="Arial MT"/>
                <a:cs typeface="Arial MT"/>
              </a:rPr>
              <a:t>Place the drape over the genitalia </a:t>
            </a:r>
            <a:r>
              <a:rPr sz="1400" spc="-375" dirty="0">
                <a:latin typeface="Arial MT"/>
                <a:cs typeface="Arial MT"/>
              </a:rPr>
              <a:t> </a:t>
            </a:r>
            <a:r>
              <a:rPr sz="1400" spc="-5" dirty="0">
                <a:latin typeface="Arial MT"/>
                <a:cs typeface="Arial MT"/>
              </a:rPr>
              <a:t>ensuring the window exposes</a:t>
            </a:r>
            <a:r>
              <a:rPr sz="1400" dirty="0">
                <a:latin typeface="Arial MT"/>
                <a:cs typeface="Arial MT"/>
              </a:rPr>
              <a:t> </a:t>
            </a:r>
            <a:r>
              <a:rPr sz="1400" spc="-5" dirty="0">
                <a:latin typeface="Arial MT"/>
                <a:cs typeface="Arial MT"/>
              </a:rPr>
              <a:t>the </a:t>
            </a:r>
            <a:r>
              <a:rPr sz="1400" dirty="0">
                <a:latin typeface="Arial MT"/>
                <a:cs typeface="Arial MT"/>
              </a:rPr>
              <a:t> </a:t>
            </a:r>
            <a:r>
              <a:rPr sz="1400" spc="-5" dirty="0">
                <a:latin typeface="Arial MT"/>
                <a:cs typeface="Arial MT"/>
              </a:rPr>
              <a:t>labia.</a:t>
            </a:r>
            <a:endParaRPr sz="1400">
              <a:latin typeface="Arial MT"/>
              <a:cs typeface="Arial MT"/>
            </a:endParaRPr>
          </a:p>
        </p:txBody>
      </p:sp>
      <p:grpSp>
        <p:nvGrpSpPr>
          <p:cNvPr id="19" name="object 19"/>
          <p:cNvGrpSpPr/>
          <p:nvPr/>
        </p:nvGrpSpPr>
        <p:grpSpPr>
          <a:xfrm>
            <a:off x="8011908" y="1735245"/>
            <a:ext cx="3506470" cy="4752340"/>
            <a:chOff x="8011908" y="1735245"/>
            <a:chExt cx="3506470" cy="4752340"/>
          </a:xfrm>
        </p:grpSpPr>
        <p:sp>
          <p:nvSpPr>
            <p:cNvPr id="20" name="object 20"/>
            <p:cNvSpPr/>
            <p:nvPr/>
          </p:nvSpPr>
          <p:spPr>
            <a:xfrm>
              <a:off x="8130683" y="1747945"/>
              <a:ext cx="142240" cy="1659889"/>
            </a:xfrm>
            <a:custGeom>
              <a:avLst/>
              <a:gdLst/>
              <a:ahLst/>
              <a:cxnLst/>
              <a:rect l="l" t="t" r="r" b="b"/>
              <a:pathLst>
                <a:path w="142240" h="1659889">
                  <a:moveTo>
                    <a:pt x="142008" y="0"/>
                  </a:moveTo>
                  <a:lnTo>
                    <a:pt x="118587" y="0"/>
                  </a:lnTo>
                  <a:lnTo>
                    <a:pt x="74474" y="5927"/>
                  </a:lnTo>
                  <a:lnTo>
                    <a:pt x="34835" y="22655"/>
                  </a:lnTo>
                  <a:lnTo>
                    <a:pt x="1251" y="48601"/>
                  </a:lnTo>
                  <a:lnTo>
                    <a:pt x="0" y="50222"/>
                  </a:lnTo>
                  <a:lnTo>
                    <a:pt x="0" y="1609158"/>
                  </a:lnTo>
                  <a:lnTo>
                    <a:pt x="1251" y="1610778"/>
                  </a:lnTo>
                  <a:lnTo>
                    <a:pt x="34835" y="1636725"/>
                  </a:lnTo>
                  <a:lnTo>
                    <a:pt x="74474" y="1653453"/>
                  </a:lnTo>
                  <a:lnTo>
                    <a:pt x="118587" y="1659380"/>
                  </a:lnTo>
                  <a:lnTo>
                    <a:pt x="142008" y="1659380"/>
                  </a:lnTo>
                  <a:lnTo>
                    <a:pt x="142008" y="0"/>
                  </a:lnTo>
                  <a:close/>
                </a:path>
              </a:pathLst>
            </a:custGeom>
            <a:solidFill>
              <a:srgbClr val="FEFEFE"/>
            </a:solidFill>
          </p:spPr>
          <p:txBody>
            <a:bodyPr wrap="square" lIns="0" tIns="0" rIns="0" bIns="0" rtlCol="0"/>
            <a:lstStyle/>
            <a:p>
              <a:endParaRPr/>
            </a:p>
          </p:txBody>
        </p:sp>
        <p:pic>
          <p:nvPicPr>
            <p:cNvPr id="21" name="object 21"/>
            <p:cNvPicPr/>
            <p:nvPr/>
          </p:nvPicPr>
          <p:blipFill>
            <a:blip r:embed="rId6" cstate="print"/>
            <a:stretch>
              <a:fillRect/>
            </a:stretch>
          </p:blipFill>
          <p:spPr>
            <a:xfrm>
              <a:off x="8272692" y="1747945"/>
              <a:ext cx="2966990" cy="1659380"/>
            </a:xfrm>
            <a:prstGeom prst="rect">
              <a:avLst/>
            </a:prstGeom>
          </p:spPr>
        </p:pic>
        <p:sp>
          <p:nvSpPr>
            <p:cNvPr id="22" name="object 22"/>
            <p:cNvSpPr/>
            <p:nvPr/>
          </p:nvSpPr>
          <p:spPr>
            <a:xfrm>
              <a:off x="8083333" y="1747945"/>
              <a:ext cx="3204210" cy="1659889"/>
            </a:xfrm>
            <a:custGeom>
              <a:avLst/>
              <a:gdLst/>
              <a:ahLst/>
              <a:cxnLst/>
              <a:rect l="l" t="t" r="r" b="b"/>
              <a:pathLst>
                <a:path w="3204209" h="1659889">
                  <a:moveTo>
                    <a:pt x="0" y="165938"/>
                  </a:moveTo>
                  <a:lnTo>
                    <a:pt x="5927" y="121825"/>
                  </a:lnTo>
                  <a:lnTo>
                    <a:pt x="22655" y="82185"/>
                  </a:lnTo>
                  <a:lnTo>
                    <a:pt x="48602" y="48602"/>
                  </a:lnTo>
                  <a:lnTo>
                    <a:pt x="82185" y="22655"/>
                  </a:lnTo>
                  <a:lnTo>
                    <a:pt x="121825" y="5927"/>
                  </a:lnTo>
                  <a:lnTo>
                    <a:pt x="165938" y="0"/>
                  </a:lnTo>
                  <a:lnTo>
                    <a:pt x="3037763" y="0"/>
                  </a:lnTo>
                  <a:lnTo>
                    <a:pt x="3081875" y="5927"/>
                  </a:lnTo>
                  <a:lnTo>
                    <a:pt x="3121515" y="22655"/>
                  </a:lnTo>
                  <a:lnTo>
                    <a:pt x="3155098" y="48602"/>
                  </a:lnTo>
                  <a:lnTo>
                    <a:pt x="3181045" y="82185"/>
                  </a:lnTo>
                  <a:lnTo>
                    <a:pt x="3197773" y="121825"/>
                  </a:lnTo>
                  <a:lnTo>
                    <a:pt x="3203701" y="165938"/>
                  </a:lnTo>
                  <a:lnTo>
                    <a:pt x="3203701" y="1493443"/>
                  </a:lnTo>
                  <a:lnTo>
                    <a:pt x="3197773" y="1537555"/>
                  </a:lnTo>
                  <a:lnTo>
                    <a:pt x="3181045" y="1577195"/>
                  </a:lnTo>
                  <a:lnTo>
                    <a:pt x="3155098" y="1610778"/>
                  </a:lnTo>
                  <a:lnTo>
                    <a:pt x="3121515" y="1636725"/>
                  </a:lnTo>
                  <a:lnTo>
                    <a:pt x="3081875" y="1653453"/>
                  </a:lnTo>
                  <a:lnTo>
                    <a:pt x="3037763" y="1659381"/>
                  </a:lnTo>
                  <a:lnTo>
                    <a:pt x="165938" y="1659381"/>
                  </a:lnTo>
                  <a:lnTo>
                    <a:pt x="121825" y="1653453"/>
                  </a:lnTo>
                  <a:lnTo>
                    <a:pt x="82185" y="1636725"/>
                  </a:lnTo>
                  <a:lnTo>
                    <a:pt x="48602" y="1610778"/>
                  </a:lnTo>
                  <a:lnTo>
                    <a:pt x="22655" y="1577195"/>
                  </a:lnTo>
                  <a:lnTo>
                    <a:pt x="5927" y="1537555"/>
                  </a:lnTo>
                  <a:lnTo>
                    <a:pt x="0" y="1493443"/>
                  </a:lnTo>
                  <a:lnTo>
                    <a:pt x="0" y="165938"/>
                  </a:lnTo>
                  <a:close/>
                </a:path>
              </a:pathLst>
            </a:custGeom>
            <a:ln w="25400">
              <a:solidFill>
                <a:srgbClr val="BC8642"/>
              </a:solidFill>
            </a:ln>
          </p:spPr>
          <p:txBody>
            <a:bodyPr wrap="square" lIns="0" tIns="0" rIns="0" bIns="0" rtlCol="0"/>
            <a:lstStyle/>
            <a:p>
              <a:endParaRPr/>
            </a:p>
          </p:txBody>
        </p:sp>
        <p:sp>
          <p:nvSpPr>
            <p:cNvPr id="23" name="object 23"/>
            <p:cNvSpPr/>
            <p:nvPr/>
          </p:nvSpPr>
          <p:spPr>
            <a:xfrm>
              <a:off x="8024609" y="3709032"/>
              <a:ext cx="3481070" cy="2766060"/>
            </a:xfrm>
            <a:custGeom>
              <a:avLst/>
              <a:gdLst/>
              <a:ahLst/>
              <a:cxnLst/>
              <a:rect l="l" t="t" r="r" b="b"/>
              <a:pathLst>
                <a:path w="3481070" h="2766060">
                  <a:moveTo>
                    <a:pt x="3480948" y="0"/>
                  </a:moveTo>
                  <a:lnTo>
                    <a:pt x="0" y="0"/>
                  </a:lnTo>
                  <a:lnTo>
                    <a:pt x="0" y="2475243"/>
                  </a:lnTo>
                  <a:lnTo>
                    <a:pt x="3800" y="2522346"/>
                  </a:lnTo>
                  <a:lnTo>
                    <a:pt x="14804" y="2567029"/>
                  </a:lnTo>
                  <a:lnTo>
                    <a:pt x="32412" y="2608694"/>
                  </a:lnTo>
                  <a:lnTo>
                    <a:pt x="56028" y="2646744"/>
                  </a:lnTo>
                  <a:lnTo>
                    <a:pt x="85053" y="2680580"/>
                  </a:lnTo>
                  <a:lnTo>
                    <a:pt x="118889" y="2709605"/>
                  </a:lnTo>
                  <a:lnTo>
                    <a:pt x="156939" y="2733221"/>
                  </a:lnTo>
                  <a:lnTo>
                    <a:pt x="198604" y="2750830"/>
                  </a:lnTo>
                  <a:lnTo>
                    <a:pt x="243287" y="2761833"/>
                  </a:lnTo>
                  <a:lnTo>
                    <a:pt x="290390" y="2765634"/>
                  </a:lnTo>
                  <a:lnTo>
                    <a:pt x="3190557" y="2765634"/>
                  </a:lnTo>
                  <a:lnTo>
                    <a:pt x="3237660" y="2761833"/>
                  </a:lnTo>
                  <a:lnTo>
                    <a:pt x="3282343" y="2750830"/>
                  </a:lnTo>
                  <a:lnTo>
                    <a:pt x="3324008" y="2733221"/>
                  </a:lnTo>
                  <a:lnTo>
                    <a:pt x="3362058" y="2709605"/>
                  </a:lnTo>
                  <a:lnTo>
                    <a:pt x="3395894" y="2680580"/>
                  </a:lnTo>
                  <a:lnTo>
                    <a:pt x="3424919" y="2646744"/>
                  </a:lnTo>
                  <a:lnTo>
                    <a:pt x="3448535" y="2608694"/>
                  </a:lnTo>
                  <a:lnTo>
                    <a:pt x="3466143" y="2567029"/>
                  </a:lnTo>
                  <a:lnTo>
                    <a:pt x="3477147" y="2522346"/>
                  </a:lnTo>
                  <a:lnTo>
                    <a:pt x="3480948" y="2475243"/>
                  </a:lnTo>
                  <a:lnTo>
                    <a:pt x="3480948" y="0"/>
                  </a:lnTo>
                  <a:close/>
                </a:path>
              </a:pathLst>
            </a:custGeom>
            <a:solidFill>
              <a:srgbClr val="FFFFFF"/>
            </a:solidFill>
          </p:spPr>
          <p:txBody>
            <a:bodyPr wrap="square" lIns="0" tIns="0" rIns="0" bIns="0" rtlCol="0"/>
            <a:lstStyle/>
            <a:p>
              <a:endParaRPr/>
            </a:p>
          </p:txBody>
        </p:sp>
        <p:sp>
          <p:nvSpPr>
            <p:cNvPr id="24" name="object 24"/>
            <p:cNvSpPr/>
            <p:nvPr/>
          </p:nvSpPr>
          <p:spPr>
            <a:xfrm>
              <a:off x="8024608" y="3709031"/>
              <a:ext cx="3481070" cy="2766060"/>
            </a:xfrm>
            <a:custGeom>
              <a:avLst/>
              <a:gdLst/>
              <a:ahLst/>
              <a:cxnLst/>
              <a:rect l="l" t="t" r="r" b="b"/>
              <a:pathLst>
                <a:path w="3481070" h="2766060">
                  <a:moveTo>
                    <a:pt x="3190557" y="2765635"/>
                  </a:moveTo>
                  <a:lnTo>
                    <a:pt x="290391" y="2765635"/>
                  </a:lnTo>
                  <a:lnTo>
                    <a:pt x="243288" y="2761834"/>
                  </a:lnTo>
                  <a:lnTo>
                    <a:pt x="198605" y="2750830"/>
                  </a:lnTo>
                  <a:lnTo>
                    <a:pt x="156939" y="2733222"/>
                  </a:lnTo>
                  <a:lnTo>
                    <a:pt x="118890" y="2709606"/>
                  </a:lnTo>
                  <a:lnTo>
                    <a:pt x="85053" y="2680581"/>
                  </a:lnTo>
                  <a:lnTo>
                    <a:pt x="56028" y="2646745"/>
                  </a:lnTo>
                  <a:lnTo>
                    <a:pt x="32413" y="2608695"/>
                  </a:lnTo>
                  <a:lnTo>
                    <a:pt x="14804" y="2567029"/>
                  </a:lnTo>
                  <a:lnTo>
                    <a:pt x="3800" y="2522346"/>
                  </a:lnTo>
                  <a:lnTo>
                    <a:pt x="0" y="2475243"/>
                  </a:lnTo>
                  <a:lnTo>
                    <a:pt x="0" y="0"/>
                  </a:lnTo>
                  <a:lnTo>
                    <a:pt x="3480949" y="0"/>
                  </a:lnTo>
                  <a:lnTo>
                    <a:pt x="3480949" y="2475243"/>
                  </a:lnTo>
                  <a:lnTo>
                    <a:pt x="3477148" y="2522346"/>
                  </a:lnTo>
                  <a:lnTo>
                    <a:pt x="3466144" y="2567029"/>
                  </a:lnTo>
                  <a:lnTo>
                    <a:pt x="3448536" y="2608695"/>
                  </a:lnTo>
                  <a:lnTo>
                    <a:pt x="3424920" y="2646745"/>
                  </a:lnTo>
                  <a:lnTo>
                    <a:pt x="3395895" y="2680581"/>
                  </a:lnTo>
                  <a:lnTo>
                    <a:pt x="3362059" y="2709606"/>
                  </a:lnTo>
                  <a:lnTo>
                    <a:pt x="3324009" y="2733222"/>
                  </a:lnTo>
                  <a:lnTo>
                    <a:pt x="3282343" y="2750830"/>
                  </a:lnTo>
                  <a:lnTo>
                    <a:pt x="3237660" y="2761834"/>
                  </a:lnTo>
                  <a:lnTo>
                    <a:pt x="3190557" y="2765635"/>
                  </a:lnTo>
                  <a:close/>
                </a:path>
              </a:pathLst>
            </a:custGeom>
            <a:ln w="25400">
              <a:solidFill>
                <a:srgbClr val="BC8642"/>
              </a:solidFill>
            </a:ln>
          </p:spPr>
          <p:txBody>
            <a:bodyPr wrap="square" lIns="0" tIns="0" rIns="0" bIns="0" rtlCol="0"/>
            <a:lstStyle/>
            <a:p>
              <a:endParaRPr/>
            </a:p>
          </p:txBody>
        </p:sp>
      </p:grpSp>
      <p:sp>
        <p:nvSpPr>
          <p:cNvPr id="25" name="object 25"/>
          <p:cNvSpPr txBox="1"/>
          <p:nvPr/>
        </p:nvSpPr>
        <p:spPr>
          <a:xfrm>
            <a:off x="8188400" y="3697260"/>
            <a:ext cx="3237865" cy="2438400"/>
          </a:xfrm>
          <a:prstGeom prst="rect">
            <a:avLst/>
          </a:prstGeom>
        </p:spPr>
        <p:txBody>
          <a:bodyPr vert="horz" wrap="square" lIns="0" tIns="65405" rIns="0" bIns="0" rtlCol="0">
            <a:spAutoFit/>
          </a:bodyPr>
          <a:lstStyle/>
          <a:p>
            <a:pPr marL="12700">
              <a:lnSpc>
                <a:spcPct val="100000"/>
              </a:lnSpc>
              <a:spcBef>
                <a:spcPts val="515"/>
              </a:spcBef>
            </a:pPr>
            <a:r>
              <a:rPr sz="1500" b="1" spc="-20" dirty="0">
                <a:latin typeface="Arial"/>
                <a:cs typeface="Arial"/>
              </a:rPr>
              <a:t>PREPARE </a:t>
            </a:r>
            <a:r>
              <a:rPr sz="1500" spc="-5" dirty="0">
                <a:latin typeface="Arial MT"/>
                <a:cs typeface="Arial MT"/>
              </a:rPr>
              <a:t>Catheterization</a:t>
            </a:r>
            <a:r>
              <a:rPr sz="1500" spc="-20" dirty="0">
                <a:latin typeface="Arial MT"/>
                <a:cs typeface="Arial MT"/>
              </a:rPr>
              <a:t> </a:t>
            </a:r>
            <a:r>
              <a:rPr sz="1500" dirty="0">
                <a:latin typeface="Arial MT"/>
                <a:cs typeface="Arial MT"/>
              </a:rPr>
              <a:t>kit</a:t>
            </a:r>
            <a:endParaRPr sz="1500">
              <a:latin typeface="Arial MT"/>
              <a:cs typeface="Arial MT"/>
            </a:endParaRPr>
          </a:p>
          <a:p>
            <a:pPr marL="12700" marR="5080">
              <a:lnSpc>
                <a:spcPct val="86400"/>
              </a:lnSpc>
              <a:spcBef>
                <a:spcPts val="615"/>
              </a:spcBef>
              <a:buFont typeface="Arial"/>
              <a:buAutoNum type="alphaLcParenBoth"/>
              <a:tabLst>
                <a:tab pos="279400" algn="l"/>
              </a:tabLst>
            </a:pPr>
            <a:r>
              <a:rPr sz="1400" spc="-5" dirty="0">
                <a:latin typeface="Arial MT"/>
                <a:cs typeface="Arial MT"/>
              </a:rPr>
              <a:t>Open the package of sterile lubricant, </a:t>
            </a:r>
            <a:r>
              <a:rPr sz="1400" spc="-375" dirty="0">
                <a:latin typeface="Arial MT"/>
                <a:cs typeface="Arial MT"/>
              </a:rPr>
              <a:t> </a:t>
            </a:r>
            <a:r>
              <a:rPr sz="1400" spc="-5" dirty="0">
                <a:latin typeface="Arial MT"/>
                <a:cs typeface="Arial MT"/>
              </a:rPr>
              <a:t>and squeeze</a:t>
            </a:r>
            <a:r>
              <a:rPr sz="1400" dirty="0">
                <a:latin typeface="Arial MT"/>
                <a:cs typeface="Arial MT"/>
              </a:rPr>
              <a:t> </a:t>
            </a:r>
            <a:r>
              <a:rPr sz="1400" spc="-5" dirty="0">
                <a:latin typeface="Arial MT"/>
                <a:cs typeface="Arial MT"/>
              </a:rPr>
              <a:t>it into</a:t>
            </a:r>
            <a:r>
              <a:rPr sz="1400" dirty="0">
                <a:latin typeface="Arial MT"/>
                <a:cs typeface="Arial MT"/>
              </a:rPr>
              <a:t> a </a:t>
            </a:r>
            <a:r>
              <a:rPr sz="1400" spc="-5" dirty="0">
                <a:latin typeface="Arial MT"/>
                <a:cs typeface="Arial MT"/>
              </a:rPr>
              <a:t>corner</a:t>
            </a:r>
            <a:r>
              <a:rPr sz="1400" spc="-10" dirty="0">
                <a:latin typeface="Arial MT"/>
                <a:cs typeface="Arial MT"/>
              </a:rPr>
              <a:t> </a:t>
            </a:r>
            <a:r>
              <a:rPr sz="1400" spc="-5" dirty="0">
                <a:latin typeface="Arial MT"/>
                <a:cs typeface="Arial MT"/>
              </a:rPr>
              <a:t>of</a:t>
            </a:r>
            <a:r>
              <a:rPr sz="1400" dirty="0">
                <a:latin typeface="Arial MT"/>
                <a:cs typeface="Arial MT"/>
              </a:rPr>
              <a:t> </a:t>
            </a:r>
            <a:r>
              <a:rPr sz="1400" spc="-5" dirty="0">
                <a:latin typeface="Arial MT"/>
                <a:cs typeface="Arial MT"/>
              </a:rPr>
              <a:t>the </a:t>
            </a:r>
            <a:r>
              <a:rPr sz="1400" dirty="0">
                <a:latin typeface="Arial MT"/>
                <a:cs typeface="Arial MT"/>
              </a:rPr>
              <a:t> </a:t>
            </a:r>
            <a:r>
              <a:rPr sz="1400" spc="-5" dirty="0">
                <a:latin typeface="Arial MT"/>
                <a:cs typeface="Arial MT"/>
              </a:rPr>
              <a:t>compartment in which it was</a:t>
            </a:r>
            <a:r>
              <a:rPr sz="1400" dirty="0">
                <a:latin typeface="Arial MT"/>
                <a:cs typeface="Arial MT"/>
              </a:rPr>
              <a:t> </a:t>
            </a:r>
            <a:r>
              <a:rPr sz="1400" spc="-5" dirty="0">
                <a:latin typeface="Arial MT"/>
                <a:cs typeface="Arial MT"/>
              </a:rPr>
              <a:t>stored in.</a:t>
            </a:r>
            <a:endParaRPr sz="1400">
              <a:latin typeface="Arial MT"/>
              <a:cs typeface="Arial MT"/>
            </a:endParaRPr>
          </a:p>
          <a:p>
            <a:pPr marL="12700" marR="24130">
              <a:lnSpc>
                <a:spcPts val="1490"/>
              </a:lnSpc>
              <a:spcBef>
                <a:spcPts val="545"/>
              </a:spcBef>
              <a:buFont typeface="Arial"/>
              <a:buAutoNum type="alphaLcParenBoth"/>
              <a:tabLst>
                <a:tab pos="289560" algn="l"/>
              </a:tabLst>
            </a:pPr>
            <a:r>
              <a:rPr sz="1400" spc="-5" dirty="0">
                <a:latin typeface="Arial MT"/>
                <a:cs typeface="Arial MT"/>
              </a:rPr>
              <a:t>Open the</a:t>
            </a:r>
            <a:r>
              <a:rPr sz="1400" dirty="0">
                <a:latin typeface="Arial MT"/>
                <a:cs typeface="Arial MT"/>
              </a:rPr>
              <a:t> </a:t>
            </a:r>
            <a:r>
              <a:rPr sz="1400" spc="-5" dirty="0">
                <a:latin typeface="Arial MT"/>
                <a:cs typeface="Arial MT"/>
              </a:rPr>
              <a:t>package of</a:t>
            </a:r>
            <a:r>
              <a:rPr sz="1400" dirty="0">
                <a:latin typeface="Arial MT"/>
                <a:cs typeface="Arial MT"/>
              </a:rPr>
              <a:t> </a:t>
            </a:r>
            <a:r>
              <a:rPr sz="1400" spc="-5" dirty="0">
                <a:latin typeface="Arial MT"/>
                <a:cs typeface="Arial MT"/>
              </a:rPr>
              <a:t>antiseptic </a:t>
            </a:r>
            <a:r>
              <a:rPr sz="1400" dirty="0">
                <a:latin typeface="Arial MT"/>
                <a:cs typeface="Arial MT"/>
              </a:rPr>
              <a:t> </a:t>
            </a:r>
            <a:r>
              <a:rPr sz="1400" spc="-5" dirty="0">
                <a:latin typeface="Arial MT"/>
                <a:cs typeface="Arial MT"/>
              </a:rPr>
              <a:t>solution and</a:t>
            </a:r>
            <a:r>
              <a:rPr sz="1400" dirty="0">
                <a:latin typeface="Arial MT"/>
                <a:cs typeface="Arial MT"/>
              </a:rPr>
              <a:t> </a:t>
            </a:r>
            <a:r>
              <a:rPr sz="1400" spc="-5" dirty="0">
                <a:latin typeface="Arial MT"/>
                <a:cs typeface="Arial MT"/>
              </a:rPr>
              <a:t>pour it</a:t>
            </a:r>
            <a:r>
              <a:rPr sz="1400" dirty="0">
                <a:latin typeface="Arial MT"/>
                <a:cs typeface="Arial MT"/>
              </a:rPr>
              <a:t> </a:t>
            </a:r>
            <a:r>
              <a:rPr sz="1400" spc="-5" dirty="0">
                <a:latin typeface="Arial MT"/>
                <a:cs typeface="Arial MT"/>
              </a:rPr>
              <a:t>over the</a:t>
            </a:r>
            <a:r>
              <a:rPr sz="1400" dirty="0">
                <a:latin typeface="Arial MT"/>
                <a:cs typeface="Arial MT"/>
              </a:rPr>
              <a:t> </a:t>
            </a:r>
            <a:r>
              <a:rPr sz="1400" spc="-5" dirty="0">
                <a:latin typeface="Arial MT"/>
                <a:cs typeface="Arial MT"/>
              </a:rPr>
              <a:t>cotton</a:t>
            </a:r>
            <a:r>
              <a:rPr sz="1400" dirty="0">
                <a:latin typeface="Arial MT"/>
                <a:cs typeface="Arial MT"/>
              </a:rPr>
              <a:t> </a:t>
            </a:r>
            <a:r>
              <a:rPr sz="1400" spc="-5" dirty="0">
                <a:latin typeface="Arial MT"/>
                <a:cs typeface="Arial MT"/>
              </a:rPr>
              <a:t>balls.</a:t>
            </a:r>
            <a:endParaRPr sz="1400">
              <a:latin typeface="Arial MT"/>
              <a:cs typeface="Arial MT"/>
            </a:endParaRPr>
          </a:p>
          <a:p>
            <a:pPr marL="12700" marR="252095">
              <a:lnSpc>
                <a:spcPts val="1420"/>
              </a:lnSpc>
              <a:spcBef>
                <a:spcPts val="555"/>
              </a:spcBef>
              <a:buFont typeface="Arial"/>
              <a:buAutoNum type="alphaLcParenBoth"/>
              <a:tabLst>
                <a:tab pos="279400" algn="l"/>
              </a:tabLst>
            </a:pPr>
            <a:r>
              <a:rPr sz="1400" spc="-5" dirty="0">
                <a:latin typeface="Arial MT"/>
                <a:cs typeface="Arial MT"/>
              </a:rPr>
              <a:t>Remove the plastic </a:t>
            </a:r>
            <a:r>
              <a:rPr sz="1400" dirty="0">
                <a:latin typeface="Arial MT"/>
                <a:cs typeface="Arial MT"/>
              </a:rPr>
              <a:t>cover </a:t>
            </a:r>
            <a:r>
              <a:rPr sz="1400" spc="-5" dirty="0">
                <a:latin typeface="Arial MT"/>
                <a:cs typeface="Arial MT"/>
              </a:rPr>
              <a:t>from the </a:t>
            </a:r>
            <a:r>
              <a:rPr sz="1400" spc="-375" dirty="0">
                <a:latin typeface="Arial MT"/>
                <a:cs typeface="Arial MT"/>
              </a:rPr>
              <a:t> </a:t>
            </a:r>
            <a:r>
              <a:rPr sz="1400" spc="-5" dirty="0">
                <a:latin typeface="Arial MT"/>
                <a:cs typeface="Arial MT"/>
              </a:rPr>
              <a:t>catheter</a:t>
            </a:r>
            <a:r>
              <a:rPr sz="1400" spc="-10" dirty="0">
                <a:latin typeface="Arial MT"/>
                <a:cs typeface="Arial MT"/>
              </a:rPr>
              <a:t> </a:t>
            </a:r>
            <a:r>
              <a:rPr sz="1400" spc="-5" dirty="0">
                <a:latin typeface="Arial MT"/>
                <a:cs typeface="Arial MT"/>
              </a:rPr>
              <a:t>and tubing</a:t>
            </a:r>
            <a:r>
              <a:rPr sz="1400" dirty="0">
                <a:latin typeface="Arial MT"/>
                <a:cs typeface="Arial MT"/>
              </a:rPr>
              <a:t> </a:t>
            </a:r>
            <a:r>
              <a:rPr sz="1400" spc="-5" dirty="0">
                <a:latin typeface="Arial MT"/>
                <a:cs typeface="Arial MT"/>
              </a:rPr>
              <a:t>(if included).</a:t>
            </a:r>
            <a:endParaRPr sz="1400">
              <a:latin typeface="Arial MT"/>
              <a:cs typeface="Arial MT"/>
            </a:endParaRPr>
          </a:p>
          <a:p>
            <a:pPr marL="12700" marR="64135">
              <a:lnSpc>
                <a:spcPct val="86400"/>
              </a:lnSpc>
              <a:spcBef>
                <a:spcPts val="535"/>
              </a:spcBef>
            </a:pPr>
            <a:r>
              <a:rPr sz="1400" b="1" spc="-5" dirty="0">
                <a:solidFill>
                  <a:srgbClr val="921728"/>
                </a:solidFill>
                <a:latin typeface="Arial"/>
                <a:cs typeface="Arial"/>
              </a:rPr>
              <a:t>NOTE: </a:t>
            </a:r>
            <a:r>
              <a:rPr sz="1400" spc="-5" dirty="0">
                <a:latin typeface="Arial MT"/>
                <a:cs typeface="Arial MT"/>
              </a:rPr>
              <a:t>Preparation of catheterization </a:t>
            </a:r>
            <a:r>
              <a:rPr sz="1400" dirty="0">
                <a:latin typeface="Arial MT"/>
                <a:cs typeface="Arial MT"/>
              </a:rPr>
              <a:t>kit </a:t>
            </a:r>
            <a:r>
              <a:rPr sz="1400" spc="-375" dirty="0">
                <a:latin typeface="Arial MT"/>
                <a:cs typeface="Arial MT"/>
              </a:rPr>
              <a:t> </a:t>
            </a:r>
            <a:r>
              <a:rPr sz="1400" spc="-5" dirty="0">
                <a:latin typeface="Arial MT"/>
                <a:cs typeface="Arial MT"/>
              </a:rPr>
              <a:t>sequence and configuration may </a:t>
            </a:r>
            <a:r>
              <a:rPr sz="1400" spc="-10" dirty="0">
                <a:latin typeface="Arial MT"/>
                <a:cs typeface="Arial MT"/>
              </a:rPr>
              <a:t>differ </a:t>
            </a:r>
            <a:r>
              <a:rPr sz="1400" spc="-5" dirty="0">
                <a:latin typeface="Arial MT"/>
                <a:cs typeface="Arial MT"/>
              </a:rPr>
              <a:t> between products.</a:t>
            </a:r>
            <a:endParaRPr sz="1400">
              <a:latin typeface="Arial MT"/>
              <a:cs typeface="Arial MT"/>
            </a:endParaRPr>
          </a:p>
        </p:txBody>
      </p:sp>
      <p:sp>
        <p:nvSpPr>
          <p:cNvPr id="26" name="object 26"/>
          <p:cNvSpPr/>
          <p:nvPr/>
        </p:nvSpPr>
        <p:spPr>
          <a:xfrm>
            <a:off x="673536" y="3471575"/>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39" y="376531"/>
                </a:lnTo>
                <a:lnTo>
                  <a:pt x="190784" y="381570"/>
                </a:lnTo>
                <a:lnTo>
                  <a:pt x="234530" y="376531"/>
                </a:lnTo>
                <a:lnTo>
                  <a:pt x="274687" y="362178"/>
                </a:lnTo>
                <a:lnTo>
                  <a:pt x="310111" y="339656"/>
                </a:lnTo>
                <a:lnTo>
                  <a:pt x="339656" y="310111"/>
                </a:lnTo>
                <a:lnTo>
                  <a:pt x="362178" y="274687"/>
                </a:lnTo>
                <a:lnTo>
                  <a:pt x="376531" y="234530"/>
                </a:lnTo>
                <a:lnTo>
                  <a:pt x="381569" y="190785"/>
                </a:lnTo>
                <a:lnTo>
                  <a:pt x="376531" y="147040"/>
                </a:lnTo>
                <a:lnTo>
                  <a:pt x="362178" y="106882"/>
                </a:lnTo>
                <a:lnTo>
                  <a:pt x="339656" y="71458"/>
                </a:lnTo>
                <a:lnTo>
                  <a:pt x="310111" y="41913"/>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27" name="object 27"/>
          <p:cNvSpPr txBox="1"/>
          <p:nvPr/>
        </p:nvSpPr>
        <p:spPr>
          <a:xfrm>
            <a:off x="788122" y="3513835"/>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8</a:t>
            </a:r>
            <a:endParaRPr sz="1800">
              <a:latin typeface="Arial"/>
              <a:cs typeface="Arial"/>
            </a:endParaRPr>
          </a:p>
        </p:txBody>
      </p:sp>
      <p:sp>
        <p:nvSpPr>
          <p:cNvPr id="28" name="object 28"/>
          <p:cNvSpPr/>
          <p:nvPr/>
        </p:nvSpPr>
        <p:spPr>
          <a:xfrm>
            <a:off x="4210192" y="3471575"/>
            <a:ext cx="381635" cy="381635"/>
          </a:xfrm>
          <a:custGeom>
            <a:avLst/>
            <a:gdLst/>
            <a:ahLst/>
            <a:cxnLst/>
            <a:rect l="l" t="t" r="r" b="b"/>
            <a:pathLst>
              <a:path w="381635" h="381635">
                <a:moveTo>
                  <a:pt x="190785" y="0"/>
                </a:moveTo>
                <a:lnTo>
                  <a:pt x="147040"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40" y="376531"/>
                </a:lnTo>
                <a:lnTo>
                  <a:pt x="190785" y="381570"/>
                </a:lnTo>
                <a:lnTo>
                  <a:pt x="234530"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30" y="5038"/>
                </a:lnTo>
                <a:lnTo>
                  <a:pt x="190785" y="0"/>
                </a:lnTo>
                <a:close/>
              </a:path>
            </a:pathLst>
          </a:custGeom>
          <a:solidFill>
            <a:srgbClr val="CD9147"/>
          </a:solidFill>
        </p:spPr>
        <p:txBody>
          <a:bodyPr wrap="square" lIns="0" tIns="0" rIns="0" bIns="0" rtlCol="0"/>
          <a:lstStyle/>
          <a:p>
            <a:endParaRPr/>
          </a:p>
        </p:txBody>
      </p:sp>
      <p:sp>
        <p:nvSpPr>
          <p:cNvPr id="29" name="object 29"/>
          <p:cNvSpPr txBox="1"/>
          <p:nvPr/>
        </p:nvSpPr>
        <p:spPr>
          <a:xfrm>
            <a:off x="4324777" y="3513835"/>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9</a:t>
            </a:r>
            <a:endParaRPr sz="1800">
              <a:latin typeface="Arial"/>
              <a:cs typeface="Arial"/>
            </a:endParaRPr>
          </a:p>
        </p:txBody>
      </p:sp>
      <p:sp>
        <p:nvSpPr>
          <p:cNvPr id="30" name="object 30"/>
          <p:cNvSpPr/>
          <p:nvPr/>
        </p:nvSpPr>
        <p:spPr>
          <a:xfrm>
            <a:off x="7795821" y="3471575"/>
            <a:ext cx="381635" cy="381635"/>
          </a:xfrm>
          <a:custGeom>
            <a:avLst/>
            <a:gdLst/>
            <a:ahLst/>
            <a:cxnLst/>
            <a:rect l="l" t="t" r="r" b="b"/>
            <a:pathLst>
              <a:path w="381634" h="381635">
                <a:moveTo>
                  <a:pt x="190785" y="0"/>
                </a:moveTo>
                <a:lnTo>
                  <a:pt x="147040"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40" y="376531"/>
                </a:lnTo>
                <a:lnTo>
                  <a:pt x="190785" y="381570"/>
                </a:lnTo>
                <a:lnTo>
                  <a:pt x="234530"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30" y="5038"/>
                </a:lnTo>
                <a:lnTo>
                  <a:pt x="190785" y="0"/>
                </a:lnTo>
                <a:close/>
              </a:path>
            </a:pathLst>
          </a:custGeom>
          <a:solidFill>
            <a:srgbClr val="CD9147"/>
          </a:solidFill>
        </p:spPr>
        <p:txBody>
          <a:bodyPr wrap="square" lIns="0" tIns="0" rIns="0" bIns="0" rtlCol="0"/>
          <a:lstStyle/>
          <a:p>
            <a:endParaRPr/>
          </a:p>
        </p:txBody>
      </p:sp>
      <p:sp>
        <p:nvSpPr>
          <p:cNvPr id="31" name="object 31"/>
          <p:cNvSpPr txBox="1"/>
          <p:nvPr/>
        </p:nvSpPr>
        <p:spPr>
          <a:xfrm>
            <a:off x="7846907" y="3513835"/>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10</a:t>
            </a:r>
            <a:endParaRPr sz="1800">
              <a:latin typeface="Arial"/>
              <a:cs typeface="Arial"/>
            </a:endParaRPr>
          </a:p>
        </p:txBody>
      </p:sp>
      <p:sp>
        <p:nvSpPr>
          <p:cNvPr id="32" name="object 32"/>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33" name="object 33"/>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32</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dirty="0">
                <a:solidFill>
                  <a:srgbClr val="BC8642"/>
                </a:solidFill>
              </a:rPr>
              <a:t>FEMALE</a:t>
            </a:r>
            <a:r>
              <a:rPr sz="3600" spc="-55" dirty="0">
                <a:solidFill>
                  <a:srgbClr val="BC8642"/>
                </a:solidFill>
              </a:rPr>
              <a:t> </a:t>
            </a:r>
            <a:r>
              <a:rPr sz="3600" dirty="0">
                <a:solidFill>
                  <a:srgbClr val="000000"/>
                </a:solidFill>
              </a:rPr>
              <a:t>FOLEY</a:t>
            </a:r>
            <a:r>
              <a:rPr sz="3600" spc="-45" dirty="0">
                <a:solidFill>
                  <a:srgbClr val="000000"/>
                </a:solidFill>
              </a:rPr>
              <a:t> </a:t>
            </a:r>
            <a:r>
              <a:rPr sz="3600" spc="-5" dirty="0">
                <a:solidFill>
                  <a:srgbClr val="000000"/>
                </a:solidFill>
              </a:rPr>
              <a:t>CATHETERIZATION</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grpSp>
        <p:nvGrpSpPr>
          <p:cNvPr id="4" name="object 4"/>
          <p:cNvGrpSpPr/>
          <p:nvPr/>
        </p:nvGrpSpPr>
        <p:grpSpPr>
          <a:xfrm>
            <a:off x="350520" y="1380744"/>
            <a:ext cx="9872980" cy="4860290"/>
            <a:chOff x="350520" y="1380744"/>
            <a:chExt cx="9872980" cy="4860290"/>
          </a:xfrm>
        </p:grpSpPr>
        <p:pic>
          <p:nvPicPr>
            <p:cNvPr id="5" name="object 5"/>
            <p:cNvPicPr/>
            <p:nvPr/>
          </p:nvPicPr>
          <p:blipFill>
            <a:blip r:embed="rId3" cstate="print"/>
            <a:stretch>
              <a:fillRect/>
            </a:stretch>
          </p:blipFill>
          <p:spPr>
            <a:xfrm>
              <a:off x="2456687" y="2231136"/>
              <a:ext cx="1197864" cy="1197864"/>
            </a:xfrm>
            <a:prstGeom prst="rect">
              <a:avLst/>
            </a:prstGeom>
          </p:spPr>
        </p:pic>
        <p:sp>
          <p:nvSpPr>
            <p:cNvPr id="6" name="object 6"/>
            <p:cNvSpPr/>
            <p:nvPr/>
          </p:nvSpPr>
          <p:spPr>
            <a:xfrm>
              <a:off x="416256" y="1394439"/>
              <a:ext cx="9742805" cy="4833620"/>
            </a:xfrm>
            <a:custGeom>
              <a:avLst/>
              <a:gdLst/>
              <a:ahLst/>
              <a:cxnLst/>
              <a:rect l="l" t="t" r="r" b="b"/>
              <a:pathLst>
                <a:path w="9742805" h="4833620">
                  <a:moveTo>
                    <a:pt x="9742714" y="0"/>
                  </a:moveTo>
                  <a:lnTo>
                    <a:pt x="0" y="0"/>
                  </a:lnTo>
                  <a:lnTo>
                    <a:pt x="0" y="4833299"/>
                  </a:lnTo>
                  <a:lnTo>
                    <a:pt x="9742714" y="4833299"/>
                  </a:lnTo>
                  <a:lnTo>
                    <a:pt x="9742714" y="0"/>
                  </a:lnTo>
                  <a:close/>
                </a:path>
              </a:pathLst>
            </a:custGeom>
            <a:solidFill>
              <a:srgbClr val="FFFFFF"/>
            </a:solidFill>
          </p:spPr>
          <p:txBody>
            <a:bodyPr wrap="square" lIns="0" tIns="0" rIns="0" bIns="0" rtlCol="0"/>
            <a:lstStyle/>
            <a:p>
              <a:endParaRPr/>
            </a:p>
          </p:txBody>
        </p:sp>
        <p:pic>
          <p:nvPicPr>
            <p:cNvPr id="7" name="object 7"/>
            <p:cNvPicPr/>
            <p:nvPr/>
          </p:nvPicPr>
          <p:blipFill>
            <a:blip r:embed="rId4" cstate="print"/>
            <a:stretch>
              <a:fillRect/>
            </a:stretch>
          </p:blipFill>
          <p:spPr>
            <a:xfrm>
              <a:off x="350520" y="1380744"/>
              <a:ext cx="9872472" cy="2304287"/>
            </a:xfrm>
            <a:prstGeom prst="rect">
              <a:avLst/>
            </a:prstGeom>
          </p:spPr>
        </p:pic>
        <p:sp>
          <p:nvSpPr>
            <p:cNvPr id="8" name="object 8"/>
            <p:cNvSpPr/>
            <p:nvPr/>
          </p:nvSpPr>
          <p:spPr>
            <a:xfrm>
              <a:off x="416256" y="1394439"/>
              <a:ext cx="9742805" cy="2175510"/>
            </a:xfrm>
            <a:custGeom>
              <a:avLst/>
              <a:gdLst/>
              <a:ahLst/>
              <a:cxnLst/>
              <a:rect l="l" t="t" r="r" b="b"/>
              <a:pathLst>
                <a:path w="9742805" h="2175510">
                  <a:moveTo>
                    <a:pt x="9525217" y="0"/>
                  </a:moveTo>
                  <a:lnTo>
                    <a:pt x="217495" y="0"/>
                  </a:lnTo>
                  <a:lnTo>
                    <a:pt x="167625" y="5744"/>
                  </a:lnTo>
                  <a:lnTo>
                    <a:pt x="121846" y="22106"/>
                  </a:lnTo>
                  <a:lnTo>
                    <a:pt x="81463" y="47781"/>
                  </a:lnTo>
                  <a:lnTo>
                    <a:pt x="47781" y="81463"/>
                  </a:lnTo>
                  <a:lnTo>
                    <a:pt x="22106" y="121847"/>
                  </a:lnTo>
                  <a:lnTo>
                    <a:pt x="5744" y="167626"/>
                  </a:lnTo>
                  <a:lnTo>
                    <a:pt x="0" y="217496"/>
                  </a:lnTo>
                  <a:lnTo>
                    <a:pt x="0" y="1957487"/>
                  </a:lnTo>
                  <a:lnTo>
                    <a:pt x="5744" y="2007357"/>
                  </a:lnTo>
                  <a:lnTo>
                    <a:pt x="22106" y="2053137"/>
                  </a:lnTo>
                  <a:lnTo>
                    <a:pt x="47781" y="2093520"/>
                  </a:lnTo>
                  <a:lnTo>
                    <a:pt x="81463" y="2127202"/>
                  </a:lnTo>
                  <a:lnTo>
                    <a:pt x="121846" y="2152877"/>
                  </a:lnTo>
                  <a:lnTo>
                    <a:pt x="167625" y="2169240"/>
                  </a:lnTo>
                  <a:lnTo>
                    <a:pt x="217495" y="2174984"/>
                  </a:lnTo>
                  <a:lnTo>
                    <a:pt x="9525217" y="2174984"/>
                  </a:lnTo>
                  <a:lnTo>
                    <a:pt x="9575087" y="2169240"/>
                  </a:lnTo>
                  <a:lnTo>
                    <a:pt x="9620866" y="2152877"/>
                  </a:lnTo>
                  <a:lnTo>
                    <a:pt x="9661249" y="2127202"/>
                  </a:lnTo>
                  <a:lnTo>
                    <a:pt x="9694931" y="2093520"/>
                  </a:lnTo>
                  <a:lnTo>
                    <a:pt x="9720606" y="2053137"/>
                  </a:lnTo>
                  <a:lnTo>
                    <a:pt x="9736968" y="2007357"/>
                  </a:lnTo>
                  <a:lnTo>
                    <a:pt x="9742713" y="1957487"/>
                  </a:lnTo>
                  <a:lnTo>
                    <a:pt x="9742713" y="217496"/>
                  </a:lnTo>
                  <a:lnTo>
                    <a:pt x="9736968" y="167626"/>
                  </a:lnTo>
                  <a:lnTo>
                    <a:pt x="9720606" y="121847"/>
                  </a:lnTo>
                  <a:lnTo>
                    <a:pt x="9694931" y="81463"/>
                  </a:lnTo>
                  <a:lnTo>
                    <a:pt x="9661249" y="47781"/>
                  </a:lnTo>
                  <a:lnTo>
                    <a:pt x="9620866" y="22106"/>
                  </a:lnTo>
                  <a:lnTo>
                    <a:pt x="9575087" y="5744"/>
                  </a:lnTo>
                  <a:lnTo>
                    <a:pt x="9525217" y="0"/>
                  </a:lnTo>
                  <a:close/>
                </a:path>
              </a:pathLst>
            </a:custGeom>
            <a:solidFill>
              <a:srgbClr val="FFFFFF">
                <a:alpha val="90199"/>
              </a:srgbClr>
            </a:solidFill>
          </p:spPr>
          <p:txBody>
            <a:bodyPr wrap="square" lIns="0" tIns="0" rIns="0" bIns="0" rtlCol="0"/>
            <a:lstStyle/>
            <a:p>
              <a:endParaRPr/>
            </a:p>
          </p:txBody>
        </p:sp>
        <p:sp>
          <p:nvSpPr>
            <p:cNvPr id="9" name="object 9"/>
            <p:cNvSpPr/>
            <p:nvPr/>
          </p:nvSpPr>
          <p:spPr>
            <a:xfrm>
              <a:off x="416256" y="1394439"/>
              <a:ext cx="9742805" cy="2175510"/>
            </a:xfrm>
            <a:custGeom>
              <a:avLst/>
              <a:gdLst/>
              <a:ahLst/>
              <a:cxnLst/>
              <a:rect l="l" t="t" r="r" b="b"/>
              <a:pathLst>
                <a:path w="9742805" h="2175510">
                  <a:moveTo>
                    <a:pt x="0" y="217496"/>
                  </a:moveTo>
                  <a:lnTo>
                    <a:pt x="5744" y="167626"/>
                  </a:lnTo>
                  <a:lnTo>
                    <a:pt x="22106" y="121846"/>
                  </a:lnTo>
                  <a:lnTo>
                    <a:pt x="47781" y="81463"/>
                  </a:lnTo>
                  <a:lnTo>
                    <a:pt x="81463" y="47781"/>
                  </a:lnTo>
                  <a:lnTo>
                    <a:pt x="121846" y="22106"/>
                  </a:lnTo>
                  <a:lnTo>
                    <a:pt x="167625" y="5744"/>
                  </a:lnTo>
                  <a:lnTo>
                    <a:pt x="217495" y="0"/>
                  </a:lnTo>
                  <a:lnTo>
                    <a:pt x="9525218" y="0"/>
                  </a:lnTo>
                  <a:lnTo>
                    <a:pt x="9575088" y="5744"/>
                  </a:lnTo>
                  <a:lnTo>
                    <a:pt x="9620867" y="22106"/>
                  </a:lnTo>
                  <a:lnTo>
                    <a:pt x="9661250" y="47781"/>
                  </a:lnTo>
                  <a:lnTo>
                    <a:pt x="9694932" y="81463"/>
                  </a:lnTo>
                  <a:lnTo>
                    <a:pt x="9720607" y="121846"/>
                  </a:lnTo>
                  <a:lnTo>
                    <a:pt x="9736969" y="167626"/>
                  </a:lnTo>
                  <a:lnTo>
                    <a:pt x="9742714" y="217496"/>
                  </a:lnTo>
                  <a:lnTo>
                    <a:pt x="9742714" y="1957488"/>
                  </a:lnTo>
                  <a:lnTo>
                    <a:pt x="9736969" y="2007357"/>
                  </a:lnTo>
                  <a:lnTo>
                    <a:pt x="9720607" y="2053136"/>
                  </a:lnTo>
                  <a:lnTo>
                    <a:pt x="9694932" y="2093520"/>
                  </a:lnTo>
                  <a:lnTo>
                    <a:pt x="9661250" y="2127202"/>
                  </a:lnTo>
                  <a:lnTo>
                    <a:pt x="9620867" y="2152877"/>
                  </a:lnTo>
                  <a:lnTo>
                    <a:pt x="9575088" y="2169239"/>
                  </a:lnTo>
                  <a:lnTo>
                    <a:pt x="9525218" y="2174984"/>
                  </a:lnTo>
                  <a:lnTo>
                    <a:pt x="217495" y="2174984"/>
                  </a:lnTo>
                  <a:lnTo>
                    <a:pt x="167625" y="2169239"/>
                  </a:lnTo>
                  <a:lnTo>
                    <a:pt x="121846" y="2152877"/>
                  </a:lnTo>
                  <a:lnTo>
                    <a:pt x="81463" y="2127202"/>
                  </a:lnTo>
                  <a:lnTo>
                    <a:pt x="47781" y="2093520"/>
                  </a:lnTo>
                  <a:lnTo>
                    <a:pt x="22106" y="2053136"/>
                  </a:lnTo>
                  <a:lnTo>
                    <a:pt x="5744" y="2007357"/>
                  </a:lnTo>
                  <a:lnTo>
                    <a:pt x="0" y="1957488"/>
                  </a:lnTo>
                  <a:lnTo>
                    <a:pt x="0" y="217496"/>
                  </a:lnTo>
                  <a:close/>
                </a:path>
              </a:pathLst>
            </a:custGeom>
            <a:ln w="25400">
              <a:solidFill>
                <a:srgbClr val="BC8642"/>
              </a:solidFill>
            </a:ln>
          </p:spPr>
          <p:txBody>
            <a:bodyPr wrap="square" lIns="0" tIns="0" rIns="0" bIns="0" rtlCol="0"/>
            <a:lstStyle/>
            <a:p>
              <a:endParaRPr/>
            </a:p>
          </p:txBody>
        </p:sp>
        <p:pic>
          <p:nvPicPr>
            <p:cNvPr id="10" name="object 10"/>
            <p:cNvPicPr/>
            <p:nvPr/>
          </p:nvPicPr>
          <p:blipFill>
            <a:blip r:embed="rId5" cstate="print"/>
            <a:stretch>
              <a:fillRect/>
            </a:stretch>
          </p:blipFill>
          <p:spPr>
            <a:xfrm>
              <a:off x="893022" y="1684436"/>
              <a:ext cx="2665165" cy="1594987"/>
            </a:xfrm>
            <a:prstGeom prst="rect">
              <a:avLst/>
            </a:prstGeom>
          </p:spPr>
        </p:pic>
        <p:sp>
          <p:nvSpPr>
            <p:cNvPr id="11" name="object 11"/>
            <p:cNvSpPr/>
            <p:nvPr/>
          </p:nvSpPr>
          <p:spPr>
            <a:xfrm>
              <a:off x="893022" y="1684436"/>
              <a:ext cx="2665730" cy="1595120"/>
            </a:xfrm>
            <a:custGeom>
              <a:avLst/>
              <a:gdLst/>
              <a:ahLst/>
              <a:cxnLst/>
              <a:rect l="l" t="t" r="r" b="b"/>
              <a:pathLst>
                <a:path w="2665729" h="1595120">
                  <a:moveTo>
                    <a:pt x="0" y="159499"/>
                  </a:moveTo>
                  <a:lnTo>
                    <a:pt x="8131" y="109085"/>
                  </a:lnTo>
                  <a:lnTo>
                    <a:pt x="30774" y="65301"/>
                  </a:lnTo>
                  <a:lnTo>
                    <a:pt x="65300" y="30774"/>
                  </a:lnTo>
                  <a:lnTo>
                    <a:pt x="109084" y="8131"/>
                  </a:lnTo>
                  <a:lnTo>
                    <a:pt x="159498" y="0"/>
                  </a:lnTo>
                  <a:lnTo>
                    <a:pt x="2505666" y="0"/>
                  </a:lnTo>
                  <a:lnTo>
                    <a:pt x="2556080" y="8131"/>
                  </a:lnTo>
                  <a:lnTo>
                    <a:pt x="2599864" y="30774"/>
                  </a:lnTo>
                  <a:lnTo>
                    <a:pt x="2634391" y="65301"/>
                  </a:lnTo>
                  <a:lnTo>
                    <a:pt x="2657033" y="109085"/>
                  </a:lnTo>
                  <a:lnTo>
                    <a:pt x="2665165" y="159499"/>
                  </a:lnTo>
                  <a:lnTo>
                    <a:pt x="2665165" y="1435489"/>
                  </a:lnTo>
                  <a:lnTo>
                    <a:pt x="2657033" y="1485903"/>
                  </a:lnTo>
                  <a:lnTo>
                    <a:pt x="2634391" y="1529687"/>
                  </a:lnTo>
                  <a:lnTo>
                    <a:pt x="2599864" y="1564214"/>
                  </a:lnTo>
                  <a:lnTo>
                    <a:pt x="2556080" y="1586856"/>
                  </a:lnTo>
                  <a:lnTo>
                    <a:pt x="2505666" y="1594988"/>
                  </a:lnTo>
                  <a:lnTo>
                    <a:pt x="159498" y="1594988"/>
                  </a:lnTo>
                  <a:lnTo>
                    <a:pt x="109084" y="1586856"/>
                  </a:lnTo>
                  <a:lnTo>
                    <a:pt x="65300" y="1564214"/>
                  </a:lnTo>
                  <a:lnTo>
                    <a:pt x="30774" y="1529687"/>
                  </a:lnTo>
                  <a:lnTo>
                    <a:pt x="8131" y="1485903"/>
                  </a:lnTo>
                  <a:lnTo>
                    <a:pt x="0" y="1435489"/>
                  </a:lnTo>
                  <a:lnTo>
                    <a:pt x="0" y="159499"/>
                  </a:lnTo>
                  <a:close/>
                </a:path>
              </a:pathLst>
            </a:custGeom>
            <a:ln w="25400">
              <a:solidFill>
                <a:srgbClr val="BC8642"/>
              </a:solidFill>
            </a:ln>
          </p:spPr>
          <p:txBody>
            <a:bodyPr wrap="square" lIns="0" tIns="0" rIns="0" bIns="0" rtlCol="0"/>
            <a:lstStyle/>
            <a:p>
              <a:endParaRPr/>
            </a:p>
          </p:txBody>
        </p:sp>
        <p:sp>
          <p:nvSpPr>
            <p:cNvPr id="12" name="object 12"/>
            <p:cNvSpPr/>
            <p:nvPr/>
          </p:nvSpPr>
          <p:spPr>
            <a:xfrm>
              <a:off x="710859" y="3569423"/>
              <a:ext cx="3029585" cy="2658745"/>
            </a:xfrm>
            <a:custGeom>
              <a:avLst/>
              <a:gdLst/>
              <a:ahLst/>
              <a:cxnLst/>
              <a:rect l="l" t="t" r="r" b="b"/>
              <a:pathLst>
                <a:path w="3029585" h="2658745">
                  <a:moveTo>
                    <a:pt x="3029492" y="0"/>
                  </a:moveTo>
                  <a:lnTo>
                    <a:pt x="0" y="0"/>
                  </a:lnTo>
                  <a:lnTo>
                    <a:pt x="0" y="2379192"/>
                  </a:lnTo>
                  <a:lnTo>
                    <a:pt x="3653" y="2424467"/>
                  </a:lnTo>
                  <a:lnTo>
                    <a:pt x="14229" y="2467416"/>
                  </a:lnTo>
                  <a:lnTo>
                    <a:pt x="31155" y="2507464"/>
                  </a:lnTo>
                  <a:lnTo>
                    <a:pt x="53854" y="2544037"/>
                  </a:lnTo>
                  <a:lnTo>
                    <a:pt x="81752" y="2576561"/>
                  </a:lnTo>
                  <a:lnTo>
                    <a:pt x="114275" y="2604459"/>
                  </a:lnTo>
                  <a:lnTo>
                    <a:pt x="150849" y="2627158"/>
                  </a:lnTo>
                  <a:lnTo>
                    <a:pt x="190897" y="2644084"/>
                  </a:lnTo>
                  <a:lnTo>
                    <a:pt x="233846" y="2654660"/>
                  </a:lnTo>
                  <a:lnTo>
                    <a:pt x="279121" y="2658313"/>
                  </a:lnTo>
                  <a:lnTo>
                    <a:pt x="2750370" y="2658313"/>
                  </a:lnTo>
                  <a:lnTo>
                    <a:pt x="2795646" y="2654660"/>
                  </a:lnTo>
                  <a:lnTo>
                    <a:pt x="2838595" y="2644084"/>
                  </a:lnTo>
                  <a:lnTo>
                    <a:pt x="2878643" y="2627158"/>
                  </a:lnTo>
                  <a:lnTo>
                    <a:pt x="2915216" y="2604459"/>
                  </a:lnTo>
                  <a:lnTo>
                    <a:pt x="2947740" y="2576561"/>
                  </a:lnTo>
                  <a:lnTo>
                    <a:pt x="2975638" y="2544037"/>
                  </a:lnTo>
                  <a:lnTo>
                    <a:pt x="2998337" y="2507464"/>
                  </a:lnTo>
                  <a:lnTo>
                    <a:pt x="3015263" y="2467416"/>
                  </a:lnTo>
                  <a:lnTo>
                    <a:pt x="3025839" y="2424467"/>
                  </a:lnTo>
                  <a:lnTo>
                    <a:pt x="3029492" y="2379192"/>
                  </a:lnTo>
                  <a:lnTo>
                    <a:pt x="3029492" y="0"/>
                  </a:lnTo>
                  <a:close/>
                </a:path>
              </a:pathLst>
            </a:custGeom>
            <a:solidFill>
              <a:srgbClr val="FFFFFF"/>
            </a:solidFill>
          </p:spPr>
          <p:txBody>
            <a:bodyPr wrap="square" lIns="0" tIns="0" rIns="0" bIns="0" rtlCol="0"/>
            <a:lstStyle/>
            <a:p>
              <a:endParaRPr/>
            </a:p>
          </p:txBody>
        </p:sp>
        <p:sp>
          <p:nvSpPr>
            <p:cNvPr id="13" name="object 13"/>
            <p:cNvSpPr/>
            <p:nvPr/>
          </p:nvSpPr>
          <p:spPr>
            <a:xfrm>
              <a:off x="710858" y="3569423"/>
              <a:ext cx="3029585" cy="2658745"/>
            </a:xfrm>
            <a:custGeom>
              <a:avLst/>
              <a:gdLst/>
              <a:ahLst/>
              <a:cxnLst/>
              <a:rect l="l" t="t" r="r" b="b"/>
              <a:pathLst>
                <a:path w="3029585" h="2658745">
                  <a:moveTo>
                    <a:pt x="2750371" y="2658314"/>
                  </a:moveTo>
                  <a:lnTo>
                    <a:pt x="279121" y="2658314"/>
                  </a:lnTo>
                  <a:lnTo>
                    <a:pt x="233846" y="2654660"/>
                  </a:lnTo>
                  <a:lnTo>
                    <a:pt x="190897" y="2644084"/>
                  </a:lnTo>
                  <a:lnTo>
                    <a:pt x="150848" y="2627158"/>
                  </a:lnTo>
                  <a:lnTo>
                    <a:pt x="114275" y="2604459"/>
                  </a:lnTo>
                  <a:lnTo>
                    <a:pt x="81752" y="2576561"/>
                  </a:lnTo>
                  <a:lnTo>
                    <a:pt x="53854" y="2544038"/>
                  </a:lnTo>
                  <a:lnTo>
                    <a:pt x="31155" y="2507464"/>
                  </a:lnTo>
                  <a:lnTo>
                    <a:pt x="14229" y="2467416"/>
                  </a:lnTo>
                  <a:lnTo>
                    <a:pt x="3653" y="2424467"/>
                  </a:lnTo>
                  <a:lnTo>
                    <a:pt x="0" y="2379192"/>
                  </a:lnTo>
                  <a:lnTo>
                    <a:pt x="0" y="0"/>
                  </a:lnTo>
                  <a:lnTo>
                    <a:pt x="3029493" y="0"/>
                  </a:lnTo>
                  <a:lnTo>
                    <a:pt x="3029493" y="2379192"/>
                  </a:lnTo>
                  <a:lnTo>
                    <a:pt x="3025839" y="2424467"/>
                  </a:lnTo>
                  <a:lnTo>
                    <a:pt x="3015263" y="2467416"/>
                  </a:lnTo>
                  <a:lnTo>
                    <a:pt x="2998338" y="2507464"/>
                  </a:lnTo>
                  <a:lnTo>
                    <a:pt x="2975638" y="2544038"/>
                  </a:lnTo>
                  <a:lnTo>
                    <a:pt x="2947740" y="2576561"/>
                  </a:lnTo>
                  <a:lnTo>
                    <a:pt x="2915217" y="2604459"/>
                  </a:lnTo>
                  <a:lnTo>
                    <a:pt x="2878643" y="2627158"/>
                  </a:lnTo>
                  <a:lnTo>
                    <a:pt x="2838595" y="2644084"/>
                  </a:lnTo>
                  <a:lnTo>
                    <a:pt x="2795646" y="2654660"/>
                  </a:lnTo>
                  <a:lnTo>
                    <a:pt x="2750371" y="2658314"/>
                  </a:lnTo>
                  <a:close/>
                </a:path>
              </a:pathLst>
            </a:custGeom>
            <a:ln w="25400">
              <a:solidFill>
                <a:srgbClr val="BC8642"/>
              </a:solidFill>
            </a:ln>
          </p:spPr>
          <p:txBody>
            <a:bodyPr wrap="square" lIns="0" tIns="0" rIns="0" bIns="0" rtlCol="0"/>
            <a:lstStyle/>
            <a:p>
              <a:endParaRPr/>
            </a:p>
          </p:txBody>
        </p:sp>
      </p:grpSp>
      <p:sp>
        <p:nvSpPr>
          <p:cNvPr id="14" name="object 14"/>
          <p:cNvSpPr txBox="1"/>
          <p:nvPr/>
        </p:nvSpPr>
        <p:spPr>
          <a:xfrm>
            <a:off x="779910" y="3585355"/>
            <a:ext cx="2862580" cy="2464435"/>
          </a:xfrm>
          <a:prstGeom prst="rect">
            <a:avLst/>
          </a:prstGeom>
        </p:spPr>
        <p:txBody>
          <a:bodyPr vert="horz" wrap="square" lIns="0" tIns="52069" rIns="0" bIns="0" rtlCol="0">
            <a:spAutoFit/>
          </a:bodyPr>
          <a:lstStyle/>
          <a:p>
            <a:pPr marL="12700">
              <a:lnSpc>
                <a:spcPct val="100000"/>
              </a:lnSpc>
              <a:spcBef>
                <a:spcPts val="409"/>
              </a:spcBef>
            </a:pPr>
            <a:r>
              <a:rPr sz="1500" b="1" dirty="0">
                <a:latin typeface="Arial"/>
                <a:cs typeface="Arial"/>
              </a:rPr>
              <a:t>TEST</a:t>
            </a:r>
            <a:r>
              <a:rPr sz="1500" b="1" spc="-30" dirty="0">
                <a:latin typeface="Arial"/>
                <a:cs typeface="Arial"/>
              </a:rPr>
              <a:t> </a:t>
            </a:r>
            <a:r>
              <a:rPr sz="1500" spc="-5" dirty="0">
                <a:latin typeface="Arial MT"/>
                <a:cs typeface="Arial MT"/>
              </a:rPr>
              <a:t>the</a:t>
            </a:r>
            <a:r>
              <a:rPr sz="1500" spc="-25" dirty="0">
                <a:latin typeface="Arial MT"/>
                <a:cs typeface="Arial MT"/>
              </a:rPr>
              <a:t> </a:t>
            </a:r>
            <a:r>
              <a:rPr sz="1500" dirty="0">
                <a:latin typeface="Arial MT"/>
                <a:cs typeface="Arial MT"/>
              </a:rPr>
              <a:t>catheter’s</a:t>
            </a:r>
            <a:r>
              <a:rPr sz="1500" spc="-25" dirty="0">
                <a:latin typeface="Arial MT"/>
                <a:cs typeface="Arial MT"/>
              </a:rPr>
              <a:t> </a:t>
            </a:r>
            <a:r>
              <a:rPr sz="1500" spc="-5" dirty="0">
                <a:latin typeface="Arial MT"/>
                <a:cs typeface="Arial MT"/>
              </a:rPr>
              <a:t>balloon.</a:t>
            </a:r>
            <a:endParaRPr sz="1500">
              <a:latin typeface="Arial MT"/>
              <a:cs typeface="Arial MT"/>
            </a:endParaRPr>
          </a:p>
          <a:p>
            <a:pPr marL="12700" marR="5080">
              <a:lnSpc>
                <a:spcPts val="1610"/>
              </a:lnSpc>
              <a:spcBef>
                <a:spcPts val="405"/>
              </a:spcBef>
              <a:buAutoNum type="alphaLcParenBoth"/>
              <a:tabLst>
                <a:tab pos="273050" algn="l"/>
              </a:tabLst>
            </a:pPr>
            <a:r>
              <a:rPr sz="1400" b="1" spc="-5" dirty="0">
                <a:latin typeface="Arial"/>
                <a:cs typeface="Arial"/>
              </a:rPr>
              <a:t>Attach</a:t>
            </a:r>
            <a:r>
              <a:rPr sz="1400" b="1" spc="10" dirty="0">
                <a:latin typeface="Arial"/>
                <a:cs typeface="Arial"/>
              </a:rPr>
              <a:t> </a:t>
            </a:r>
            <a:r>
              <a:rPr sz="1400" spc="-5" dirty="0">
                <a:latin typeface="Arial MT"/>
                <a:cs typeface="Arial MT"/>
              </a:rPr>
              <a:t>the</a:t>
            </a:r>
            <a:r>
              <a:rPr sz="1400" spc="15" dirty="0">
                <a:latin typeface="Arial MT"/>
                <a:cs typeface="Arial MT"/>
              </a:rPr>
              <a:t> </a:t>
            </a:r>
            <a:r>
              <a:rPr sz="1400" spc="-5" dirty="0">
                <a:latin typeface="Arial MT"/>
                <a:cs typeface="Arial MT"/>
              </a:rPr>
              <a:t>prefilled</a:t>
            </a:r>
            <a:r>
              <a:rPr sz="1400" spc="15" dirty="0">
                <a:latin typeface="Arial MT"/>
                <a:cs typeface="Arial MT"/>
              </a:rPr>
              <a:t> </a:t>
            </a:r>
            <a:r>
              <a:rPr sz="1400" spc="-5" dirty="0">
                <a:latin typeface="Arial MT"/>
                <a:cs typeface="Arial MT"/>
              </a:rPr>
              <a:t>syringe</a:t>
            </a:r>
            <a:r>
              <a:rPr sz="1400" spc="15" dirty="0">
                <a:latin typeface="Arial MT"/>
                <a:cs typeface="Arial MT"/>
              </a:rPr>
              <a:t> </a:t>
            </a:r>
            <a:r>
              <a:rPr sz="1400" dirty="0">
                <a:latin typeface="Arial MT"/>
                <a:cs typeface="Arial MT"/>
              </a:rPr>
              <a:t>to </a:t>
            </a:r>
            <a:r>
              <a:rPr sz="1400" spc="5" dirty="0">
                <a:latin typeface="Arial MT"/>
                <a:cs typeface="Arial MT"/>
              </a:rPr>
              <a:t> </a:t>
            </a:r>
            <a:r>
              <a:rPr sz="1400" spc="-5" dirty="0">
                <a:latin typeface="Arial MT"/>
                <a:cs typeface="Arial MT"/>
              </a:rPr>
              <a:t>the valve</a:t>
            </a:r>
            <a:r>
              <a:rPr sz="1400" dirty="0">
                <a:latin typeface="Arial MT"/>
                <a:cs typeface="Arial MT"/>
              </a:rPr>
              <a:t> </a:t>
            </a:r>
            <a:r>
              <a:rPr sz="1400" spc="-5" dirty="0">
                <a:latin typeface="Arial MT"/>
                <a:cs typeface="Arial MT"/>
              </a:rPr>
              <a:t>on</a:t>
            </a:r>
            <a:r>
              <a:rPr sz="1400" dirty="0">
                <a:latin typeface="Arial MT"/>
                <a:cs typeface="Arial MT"/>
              </a:rPr>
              <a:t> </a:t>
            </a:r>
            <a:r>
              <a:rPr sz="1400" spc="-5" dirty="0">
                <a:latin typeface="Arial MT"/>
                <a:cs typeface="Arial MT"/>
              </a:rPr>
              <a:t>the</a:t>
            </a:r>
            <a:r>
              <a:rPr sz="1400" dirty="0">
                <a:latin typeface="Arial MT"/>
                <a:cs typeface="Arial MT"/>
              </a:rPr>
              <a:t> </a:t>
            </a:r>
            <a:r>
              <a:rPr sz="1400" spc="-5" dirty="0">
                <a:latin typeface="Arial MT"/>
                <a:cs typeface="Arial MT"/>
              </a:rPr>
              <a:t>catheter and</a:t>
            </a:r>
            <a:r>
              <a:rPr sz="1400" dirty="0">
                <a:latin typeface="Arial MT"/>
                <a:cs typeface="Arial MT"/>
              </a:rPr>
              <a:t> </a:t>
            </a:r>
            <a:r>
              <a:rPr sz="1400" spc="-5" dirty="0">
                <a:latin typeface="Arial MT"/>
                <a:cs typeface="Arial MT"/>
              </a:rPr>
              <a:t>twist</a:t>
            </a:r>
            <a:r>
              <a:rPr sz="1400" dirty="0">
                <a:latin typeface="Arial MT"/>
                <a:cs typeface="Arial MT"/>
              </a:rPr>
              <a:t> </a:t>
            </a:r>
            <a:r>
              <a:rPr sz="1400" spc="-5" dirty="0">
                <a:latin typeface="Arial MT"/>
                <a:cs typeface="Arial MT"/>
              </a:rPr>
              <a:t>it </a:t>
            </a:r>
            <a:r>
              <a:rPr sz="1400" spc="-375" dirty="0">
                <a:latin typeface="Arial MT"/>
                <a:cs typeface="Arial MT"/>
              </a:rPr>
              <a:t> </a:t>
            </a:r>
            <a:r>
              <a:rPr sz="1400" dirty="0">
                <a:latin typeface="Arial MT"/>
                <a:cs typeface="Arial MT"/>
              </a:rPr>
              <a:t>to</a:t>
            </a:r>
            <a:r>
              <a:rPr sz="1400" spc="-5" dirty="0">
                <a:latin typeface="Arial MT"/>
                <a:cs typeface="Arial MT"/>
              </a:rPr>
              <a:t> lock</a:t>
            </a:r>
            <a:r>
              <a:rPr sz="1400" dirty="0">
                <a:latin typeface="Arial MT"/>
                <a:cs typeface="Arial MT"/>
              </a:rPr>
              <a:t> </a:t>
            </a:r>
            <a:r>
              <a:rPr sz="1400" spc="-5" dirty="0">
                <a:latin typeface="Arial MT"/>
                <a:cs typeface="Arial MT"/>
              </a:rPr>
              <a:t>it in</a:t>
            </a:r>
            <a:r>
              <a:rPr sz="1400" dirty="0">
                <a:latin typeface="Arial MT"/>
                <a:cs typeface="Arial MT"/>
              </a:rPr>
              <a:t> </a:t>
            </a:r>
            <a:r>
              <a:rPr sz="1400" spc="-5" dirty="0">
                <a:latin typeface="Arial MT"/>
                <a:cs typeface="Arial MT"/>
              </a:rPr>
              <a:t>place.</a:t>
            </a:r>
            <a:endParaRPr sz="1400">
              <a:latin typeface="Arial MT"/>
              <a:cs typeface="Arial MT"/>
            </a:endParaRPr>
          </a:p>
          <a:p>
            <a:pPr marL="12700" marR="44450">
              <a:lnSpc>
                <a:spcPct val="95200"/>
              </a:lnSpc>
              <a:spcBef>
                <a:spcPts val="250"/>
              </a:spcBef>
              <a:buAutoNum type="alphaLcParenBoth"/>
              <a:tabLst>
                <a:tab pos="289560" algn="l"/>
              </a:tabLst>
            </a:pPr>
            <a:r>
              <a:rPr sz="1400" b="1" dirty="0">
                <a:latin typeface="Arial"/>
                <a:cs typeface="Arial"/>
              </a:rPr>
              <a:t>Inject </a:t>
            </a:r>
            <a:r>
              <a:rPr sz="1400" spc="-5" dirty="0">
                <a:latin typeface="Arial MT"/>
                <a:cs typeface="Arial MT"/>
              </a:rPr>
              <a:t>the contents of the </a:t>
            </a:r>
            <a:r>
              <a:rPr sz="1400" dirty="0">
                <a:latin typeface="Arial MT"/>
                <a:cs typeface="Arial MT"/>
              </a:rPr>
              <a:t> </a:t>
            </a:r>
            <a:r>
              <a:rPr sz="1400" spc="-5" dirty="0">
                <a:latin typeface="Arial MT"/>
                <a:cs typeface="Arial MT"/>
              </a:rPr>
              <a:t>syringe (usually </a:t>
            </a:r>
            <a:r>
              <a:rPr sz="1400" dirty="0">
                <a:latin typeface="Arial MT"/>
                <a:cs typeface="Arial MT"/>
              </a:rPr>
              <a:t>5 to </a:t>
            </a:r>
            <a:r>
              <a:rPr sz="1400" spc="-5" dirty="0">
                <a:latin typeface="Arial MT"/>
                <a:cs typeface="Arial MT"/>
              </a:rPr>
              <a:t>10 centimeters </a:t>
            </a:r>
            <a:r>
              <a:rPr sz="1400" spc="-375" dirty="0">
                <a:latin typeface="Arial MT"/>
                <a:cs typeface="Arial MT"/>
              </a:rPr>
              <a:t> </a:t>
            </a:r>
            <a:r>
              <a:rPr sz="1400" dirty="0">
                <a:latin typeface="Arial MT"/>
                <a:cs typeface="Arial MT"/>
              </a:rPr>
              <a:t>[cc] </a:t>
            </a:r>
            <a:r>
              <a:rPr sz="1400" spc="-5" dirty="0">
                <a:latin typeface="Arial MT"/>
                <a:cs typeface="Arial MT"/>
              </a:rPr>
              <a:t>of water) into the balloon and </a:t>
            </a:r>
            <a:r>
              <a:rPr sz="1400" dirty="0">
                <a:latin typeface="Arial MT"/>
                <a:cs typeface="Arial MT"/>
              </a:rPr>
              <a:t> </a:t>
            </a:r>
            <a:r>
              <a:rPr sz="1400" spc="-5" dirty="0">
                <a:latin typeface="Arial MT"/>
                <a:cs typeface="Arial MT"/>
              </a:rPr>
              <a:t>observe for leaks.</a:t>
            </a:r>
            <a:endParaRPr sz="1400">
              <a:latin typeface="Arial MT"/>
              <a:cs typeface="Arial MT"/>
            </a:endParaRPr>
          </a:p>
          <a:p>
            <a:pPr marL="12700" marR="5080">
              <a:lnSpc>
                <a:spcPct val="98600"/>
              </a:lnSpc>
              <a:spcBef>
                <a:spcPts val="240"/>
              </a:spcBef>
              <a:buAutoNum type="alphaLcParenBoth"/>
              <a:tabLst>
                <a:tab pos="279400" algn="l"/>
              </a:tabLst>
            </a:pPr>
            <a:r>
              <a:rPr sz="1400" b="1" spc="-5" dirty="0">
                <a:latin typeface="Arial"/>
                <a:cs typeface="Arial"/>
              </a:rPr>
              <a:t>Deflate </a:t>
            </a:r>
            <a:r>
              <a:rPr sz="1400" spc="-5" dirty="0">
                <a:latin typeface="Arial MT"/>
                <a:cs typeface="Arial MT"/>
              </a:rPr>
              <a:t>the balloon by aspirating </a:t>
            </a:r>
            <a:r>
              <a:rPr sz="1400" spc="-375" dirty="0">
                <a:latin typeface="Arial MT"/>
                <a:cs typeface="Arial MT"/>
              </a:rPr>
              <a:t> </a:t>
            </a:r>
            <a:r>
              <a:rPr sz="1400" spc="-5" dirty="0">
                <a:latin typeface="Arial MT"/>
                <a:cs typeface="Arial MT"/>
              </a:rPr>
              <a:t>the water</a:t>
            </a:r>
            <a:r>
              <a:rPr sz="1400" spc="-10" dirty="0">
                <a:latin typeface="Arial MT"/>
                <a:cs typeface="Arial MT"/>
              </a:rPr>
              <a:t> </a:t>
            </a:r>
            <a:r>
              <a:rPr sz="1400" spc="-5" dirty="0">
                <a:latin typeface="Arial MT"/>
                <a:cs typeface="Arial MT"/>
              </a:rPr>
              <a:t>back into the</a:t>
            </a:r>
            <a:r>
              <a:rPr sz="1400" dirty="0">
                <a:latin typeface="Arial MT"/>
                <a:cs typeface="Arial MT"/>
              </a:rPr>
              <a:t> </a:t>
            </a:r>
            <a:r>
              <a:rPr sz="1400" spc="-5" dirty="0">
                <a:latin typeface="Arial MT"/>
                <a:cs typeface="Arial MT"/>
              </a:rPr>
              <a:t>syringe and </a:t>
            </a:r>
            <a:r>
              <a:rPr sz="1400" dirty="0">
                <a:latin typeface="Arial MT"/>
                <a:cs typeface="Arial MT"/>
              </a:rPr>
              <a:t> </a:t>
            </a:r>
            <a:r>
              <a:rPr sz="1400" spc="-5" dirty="0">
                <a:latin typeface="Arial MT"/>
                <a:cs typeface="Arial MT"/>
              </a:rPr>
              <a:t>leave the</a:t>
            </a:r>
            <a:r>
              <a:rPr sz="1400" dirty="0">
                <a:latin typeface="Arial MT"/>
                <a:cs typeface="Arial MT"/>
              </a:rPr>
              <a:t> </a:t>
            </a:r>
            <a:r>
              <a:rPr sz="1400" spc="-5" dirty="0">
                <a:latin typeface="Arial MT"/>
                <a:cs typeface="Arial MT"/>
              </a:rPr>
              <a:t>syringe in</a:t>
            </a:r>
            <a:r>
              <a:rPr sz="1400" dirty="0">
                <a:latin typeface="Arial MT"/>
                <a:cs typeface="Arial MT"/>
              </a:rPr>
              <a:t> </a:t>
            </a:r>
            <a:r>
              <a:rPr sz="1400" spc="-5" dirty="0">
                <a:latin typeface="Arial MT"/>
                <a:cs typeface="Arial MT"/>
              </a:rPr>
              <a:t>place.</a:t>
            </a:r>
            <a:endParaRPr sz="1400">
              <a:latin typeface="Arial MT"/>
              <a:cs typeface="Arial MT"/>
            </a:endParaRPr>
          </a:p>
        </p:txBody>
      </p:sp>
      <p:grpSp>
        <p:nvGrpSpPr>
          <p:cNvPr id="15" name="object 15"/>
          <p:cNvGrpSpPr/>
          <p:nvPr/>
        </p:nvGrpSpPr>
        <p:grpSpPr>
          <a:xfrm>
            <a:off x="3994167" y="1671736"/>
            <a:ext cx="2691130" cy="4568825"/>
            <a:chOff x="3994167" y="1671736"/>
            <a:chExt cx="2691130" cy="4568825"/>
          </a:xfrm>
        </p:grpSpPr>
        <p:pic>
          <p:nvPicPr>
            <p:cNvPr id="16" name="object 16"/>
            <p:cNvPicPr/>
            <p:nvPr/>
          </p:nvPicPr>
          <p:blipFill>
            <a:blip r:embed="rId6" cstate="print"/>
            <a:stretch>
              <a:fillRect/>
            </a:stretch>
          </p:blipFill>
          <p:spPr>
            <a:xfrm>
              <a:off x="4006867" y="1684436"/>
              <a:ext cx="2558606" cy="1594987"/>
            </a:xfrm>
            <a:prstGeom prst="rect">
              <a:avLst/>
            </a:prstGeom>
          </p:spPr>
        </p:pic>
        <p:sp>
          <p:nvSpPr>
            <p:cNvPr id="17" name="object 17"/>
            <p:cNvSpPr/>
            <p:nvPr/>
          </p:nvSpPr>
          <p:spPr>
            <a:xfrm>
              <a:off x="6565474" y="1693874"/>
              <a:ext cx="106680" cy="1576705"/>
            </a:xfrm>
            <a:custGeom>
              <a:avLst/>
              <a:gdLst/>
              <a:ahLst/>
              <a:cxnLst/>
              <a:rect l="l" t="t" r="r" b="b"/>
              <a:pathLst>
                <a:path w="106679" h="1576704">
                  <a:moveTo>
                    <a:pt x="0" y="0"/>
                  </a:moveTo>
                  <a:lnTo>
                    <a:pt x="0" y="1576112"/>
                  </a:lnTo>
                  <a:lnTo>
                    <a:pt x="41257" y="1554776"/>
                  </a:lnTo>
                  <a:lnTo>
                    <a:pt x="75784" y="1520249"/>
                  </a:lnTo>
                  <a:lnTo>
                    <a:pt x="98426" y="1476465"/>
                  </a:lnTo>
                  <a:lnTo>
                    <a:pt x="106558" y="1426052"/>
                  </a:lnTo>
                  <a:lnTo>
                    <a:pt x="106558" y="150061"/>
                  </a:lnTo>
                  <a:lnTo>
                    <a:pt x="98426" y="99647"/>
                  </a:lnTo>
                  <a:lnTo>
                    <a:pt x="75784" y="55863"/>
                  </a:lnTo>
                  <a:lnTo>
                    <a:pt x="41257" y="21336"/>
                  </a:lnTo>
                  <a:lnTo>
                    <a:pt x="0" y="0"/>
                  </a:lnTo>
                  <a:close/>
                </a:path>
              </a:pathLst>
            </a:custGeom>
            <a:solidFill>
              <a:srgbClr val="FEFEFE"/>
            </a:solidFill>
          </p:spPr>
          <p:txBody>
            <a:bodyPr wrap="square" lIns="0" tIns="0" rIns="0" bIns="0" rtlCol="0"/>
            <a:lstStyle/>
            <a:p>
              <a:endParaRPr/>
            </a:p>
          </p:txBody>
        </p:sp>
        <p:sp>
          <p:nvSpPr>
            <p:cNvPr id="18" name="object 18"/>
            <p:cNvSpPr/>
            <p:nvPr/>
          </p:nvSpPr>
          <p:spPr>
            <a:xfrm>
              <a:off x="4006867" y="1684436"/>
              <a:ext cx="2665730" cy="1595120"/>
            </a:xfrm>
            <a:custGeom>
              <a:avLst/>
              <a:gdLst/>
              <a:ahLst/>
              <a:cxnLst/>
              <a:rect l="l" t="t" r="r" b="b"/>
              <a:pathLst>
                <a:path w="2665729" h="1595120">
                  <a:moveTo>
                    <a:pt x="0" y="159499"/>
                  </a:moveTo>
                  <a:lnTo>
                    <a:pt x="8131" y="109085"/>
                  </a:lnTo>
                  <a:lnTo>
                    <a:pt x="30774" y="65301"/>
                  </a:lnTo>
                  <a:lnTo>
                    <a:pt x="65300" y="30774"/>
                  </a:lnTo>
                  <a:lnTo>
                    <a:pt x="109084" y="8131"/>
                  </a:lnTo>
                  <a:lnTo>
                    <a:pt x="159498" y="0"/>
                  </a:lnTo>
                  <a:lnTo>
                    <a:pt x="2505666" y="0"/>
                  </a:lnTo>
                  <a:lnTo>
                    <a:pt x="2556080" y="8131"/>
                  </a:lnTo>
                  <a:lnTo>
                    <a:pt x="2599864" y="30774"/>
                  </a:lnTo>
                  <a:lnTo>
                    <a:pt x="2634391" y="65301"/>
                  </a:lnTo>
                  <a:lnTo>
                    <a:pt x="2657033" y="109085"/>
                  </a:lnTo>
                  <a:lnTo>
                    <a:pt x="2665165" y="159499"/>
                  </a:lnTo>
                  <a:lnTo>
                    <a:pt x="2665165" y="1435489"/>
                  </a:lnTo>
                  <a:lnTo>
                    <a:pt x="2657033" y="1485903"/>
                  </a:lnTo>
                  <a:lnTo>
                    <a:pt x="2634391" y="1529687"/>
                  </a:lnTo>
                  <a:lnTo>
                    <a:pt x="2599864" y="1564214"/>
                  </a:lnTo>
                  <a:lnTo>
                    <a:pt x="2556080" y="1586856"/>
                  </a:lnTo>
                  <a:lnTo>
                    <a:pt x="2505666" y="1594988"/>
                  </a:lnTo>
                  <a:lnTo>
                    <a:pt x="159498" y="1594988"/>
                  </a:lnTo>
                  <a:lnTo>
                    <a:pt x="109084" y="1586856"/>
                  </a:lnTo>
                  <a:lnTo>
                    <a:pt x="65300" y="1564214"/>
                  </a:lnTo>
                  <a:lnTo>
                    <a:pt x="30774" y="1529687"/>
                  </a:lnTo>
                  <a:lnTo>
                    <a:pt x="8131" y="1485903"/>
                  </a:lnTo>
                  <a:lnTo>
                    <a:pt x="0" y="1435489"/>
                  </a:lnTo>
                  <a:lnTo>
                    <a:pt x="0" y="159499"/>
                  </a:lnTo>
                  <a:close/>
                </a:path>
              </a:pathLst>
            </a:custGeom>
            <a:ln w="25400">
              <a:solidFill>
                <a:srgbClr val="BC8642"/>
              </a:solidFill>
            </a:ln>
          </p:spPr>
          <p:txBody>
            <a:bodyPr wrap="square" lIns="0" tIns="0" rIns="0" bIns="0" rtlCol="0"/>
            <a:lstStyle/>
            <a:p>
              <a:endParaRPr/>
            </a:p>
          </p:txBody>
        </p:sp>
        <p:sp>
          <p:nvSpPr>
            <p:cNvPr id="19" name="object 19"/>
            <p:cNvSpPr/>
            <p:nvPr/>
          </p:nvSpPr>
          <p:spPr>
            <a:xfrm>
              <a:off x="4006867" y="3569423"/>
              <a:ext cx="2665730" cy="2658745"/>
            </a:xfrm>
            <a:custGeom>
              <a:avLst/>
              <a:gdLst/>
              <a:ahLst/>
              <a:cxnLst/>
              <a:rect l="l" t="t" r="r" b="b"/>
              <a:pathLst>
                <a:path w="2665729" h="2658745">
                  <a:moveTo>
                    <a:pt x="2665164" y="0"/>
                  </a:moveTo>
                  <a:lnTo>
                    <a:pt x="0" y="0"/>
                  </a:lnTo>
                  <a:lnTo>
                    <a:pt x="0" y="2379191"/>
                  </a:lnTo>
                  <a:lnTo>
                    <a:pt x="3653" y="2424466"/>
                  </a:lnTo>
                  <a:lnTo>
                    <a:pt x="14229" y="2467415"/>
                  </a:lnTo>
                  <a:lnTo>
                    <a:pt x="31155" y="2507464"/>
                  </a:lnTo>
                  <a:lnTo>
                    <a:pt x="53854" y="2544037"/>
                  </a:lnTo>
                  <a:lnTo>
                    <a:pt x="81753" y="2576560"/>
                  </a:lnTo>
                  <a:lnTo>
                    <a:pt x="114276" y="2604459"/>
                  </a:lnTo>
                  <a:lnTo>
                    <a:pt x="150850" y="2627158"/>
                  </a:lnTo>
                  <a:lnTo>
                    <a:pt x="190898" y="2644083"/>
                  </a:lnTo>
                  <a:lnTo>
                    <a:pt x="233847" y="2654660"/>
                  </a:lnTo>
                  <a:lnTo>
                    <a:pt x="279123" y="2658313"/>
                  </a:lnTo>
                  <a:lnTo>
                    <a:pt x="2386042" y="2658313"/>
                  </a:lnTo>
                  <a:lnTo>
                    <a:pt x="2431318" y="2654660"/>
                  </a:lnTo>
                  <a:lnTo>
                    <a:pt x="2474267" y="2644083"/>
                  </a:lnTo>
                  <a:lnTo>
                    <a:pt x="2514315" y="2627158"/>
                  </a:lnTo>
                  <a:lnTo>
                    <a:pt x="2550888" y="2604459"/>
                  </a:lnTo>
                  <a:lnTo>
                    <a:pt x="2583412" y="2576560"/>
                  </a:lnTo>
                  <a:lnTo>
                    <a:pt x="2611310" y="2544037"/>
                  </a:lnTo>
                  <a:lnTo>
                    <a:pt x="2634009" y="2507464"/>
                  </a:lnTo>
                  <a:lnTo>
                    <a:pt x="2650935" y="2467415"/>
                  </a:lnTo>
                  <a:lnTo>
                    <a:pt x="2661511" y="2424466"/>
                  </a:lnTo>
                  <a:lnTo>
                    <a:pt x="2665164" y="2379191"/>
                  </a:lnTo>
                  <a:lnTo>
                    <a:pt x="2665164" y="0"/>
                  </a:lnTo>
                  <a:close/>
                </a:path>
              </a:pathLst>
            </a:custGeom>
            <a:solidFill>
              <a:srgbClr val="FFFFFF"/>
            </a:solidFill>
          </p:spPr>
          <p:txBody>
            <a:bodyPr wrap="square" lIns="0" tIns="0" rIns="0" bIns="0" rtlCol="0"/>
            <a:lstStyle/>
            <a:p>
              <a:endParaRPr/>
            </a:p>
          </p:txBody>
        </p:sp>
        <p:sp>
          <p:nvSpPr>
            <p:cNvPr id="20" name="object 20"/>
            <p:cNvSpPr/>
            <p:nvPr/>
          </p:nvSpPr>
          <p:spPr>
            <a:xfrm>
              <a:off x="4006867" y="3569423"/>
              <a:ext cx="2665730" cy="2658745"/>
            </a:xfrm>
            <a:custGeom>
              <a:avLst/>
              <a:gdLst/>
              <a:ahLst/>
              <a:cxnLst/>
              <a:rect l="l" t="t" r="r" b="b"/>
              <a:pathLst>
                <a:path w="2665729" h="2658745">
                  <a:moveTo>
                    <a:pt x="2386042" y="2658314"/>
                  </a:moveTo>
                  <a:lnTo>
                    <a:pt x="279122" y="2658314"/>
                  </a:lnTo>
                  <a:lnTo>
                    <a:pt x="233846" y="2654660"/>
                  </a:lnTo>
                  <a:lnTo>
                    <a:pt x="190897" y="2644084"/>
                  </a:lnTo>
                  <a:lnTo>
                    <a:pt x="150849" y="2627158"/>
                  </a:lnTo>
                  <a:lnTo>
                    <a:pt x="114276" y="2604459"/>
                  </a:lnTo>
                  <a:lnTo>
                    <a:pt x="81752" y="2576560"/>
                  </a:lnTo>
                  <a:lnTo>
                    <a:pt x="53854" y="2544037"/>
                  </a:lnTo>
                  <a:lnTo>
                    <a:pt x="31155" y="2507464"/>
                  </a:lnTo>
                  <a:lnTo>
                    <a:pt x="14229" y="2467415"/>
                  </a:lnTo>
                  <a:lnTo>
                    <a:pt x="3653" y="2424466"/>
                  </a:lnTo>
                  <a:lnTo>
                    <a:pt x="0" y="2379191"/>
                  </a:lnTo>
                  <a:lnTo>
                    <a:pt x="0" y="0"/>
                  </a:lnTo>
                  <a:lnTo>
                    <a:pt x="2665165" y="0"/>
                  </a:lnTo>
                  <a:lnTo>
                    <a:pt x="2665165" y="2379191"/>
                  </a:lnTo>
                  <a:lnTo>
                    <a:pt x="2661511" y="2424466"/>
                  </a:lnTo>
                  <a:lnTo>
                    <a:pt x="2650935" y="2467415"/>
                  </a:lnTo>
                  <a:lnTo>
                    <a:pt x="2634009" y="2507464"/>
                  </a:lnTo>
                  <a:lnTo>
                    <a:pt x="2611310" y="2544037"/>
                  </a:lnTo>
                  <a:lnTo>
                    <a:pt x="2583411" y="2576560"/>
                  </a:lnTo>
                  <a:lnTo>
                    <a:pt x="2550888" y="2604459"/>
                  </a:lnTo>
                  <a:lnTo>
                    <a:pt x="2514315" y="2627158"/>
                  </a:lnTo>
                  <a:lnTo>
                    <a:pt x="2474266" y="2644084"/>
                  </a:lnTo>
                  <a:lnTo>
                    <a:pt x="2431317" y="2654660"/>
                  </a:lnTo>
                  <a:lnTo>
                    <a:pt x="2386042" y="2658314"/>
                  </a:lnTo>
                  <a:close/>
                </a:path>
              </a:pathLst>
            </a:custGeom>
            <a:ln w="25400">
              <a:solidFill>
                <a:srgbClr val="BC8642"/>
              </a:solidFill>
            </a:ln>
          </p:spPr>
          <p:txBody>
            <a:bodyPr wrap="square" lIns="0" tIns="0" rIns="0" bIns="0" rtlCol="0"/>
            <a:lstStyle/>
            <a:p>
              <a:endParaRPr/>
            </a:p>
          </p:txBody>
        </p:sp>
      </p:grpSp>
      <p:sp>
        <p:nvSpPr>
          <p:cNvPr id="21" name="object 21"/>
          <p:cNvSpPr txBox="1"/>
          <p:nvPr/>
        </p:nvSpPr>
        <p:spPr>
          <a:xfrm>
            <a:off x="4075920" y="3609340"/>
            <a:ext cx="2329815" cy="1754505"/>
          </a:xfrm>
          <a:prstGeom prst="rect">
            <a:avLst/>
          </a:prstGeom>
        </p:spPr>
        <p:txBody>
          <a:bodyPr vert="horz" wrap="square" lIns="0" tIns="43180" rIns="0" bIns="0" rtlCol="0">
            <a:spAutoFit/>
          </a:bodyPr>
          <a:lstStyle/>
          <a:p>
            <a:pPr marL="12700" marR="5080">
              <a:lnSpc>
                <a:spcPts val="1700"/>
              </a:lnSpc>
              <a:spcBef>
                <a:spcPts val="340"/>
              </a:spcBef>
            </a:pPr>
            <a:r>
              <a:rPr sz="1600" b="1" spc="-5" dirty="0">
                <a:latin typeface="Arial"/>
                <a:cs typeface="Arial"/>
              </a:rPr>
              <a:t>PLACE</a:t>
            </a:r>
            <a:r>
              <a:rPr sz="1600" b="1" spc="-20" dirty="0">
                <a:latin typeface="Arial"/>
                <a:cs typeface="Arial"/>
              </a:rPr>
              <a:t> </a:t>
            </a:r>
            <a:r>
              <a:rPr sz="1600" spc="-5" dirty="0">
                <a:latin typeface="Arial MT"/>
                <a:cs typeface="Arial MT"/>
              </a:rPr>
              <a:t>the</a:t>
            </a:r>
            <a:r>
              <a:rPr sz="1600" spc="-20" dirty="0">
                <a:latin typeface="Arial MT"/>
                <a:cs typeface="Arial MT"/>
              </a:rPr>
              <a:t> </a:t>
            </a:r>
            <a:r>
              <a:rPr sz="1600" spc="-5" dirty="0">
                <a:latin typeface="Arial MT"/>
                <a:cs typeface="Arial MT"/>
              </a:rPr>
              <a:t>catheter</a:t>
            </a:r>
            <a:r>
              <a:rPr sz="1600" spc="-15" dirty="0">
                <a:latin typeface="Arial MT"/>
                <a:cs typeface="Arial MT"/>
              </a:rPr>
              <a:t> </a:t>
            </a:r>
            <a:r>
              <a:rPr sz="1600" dirty="0">
                <a:latin typeface="Arial MT"/>
                <a:cs typeface="Arial MT"/>
              </a:rPr>
              <a:t>back </a:t>
            </a:r>
            <a:r>
              <a:rPr sz="1600" spc="-430" dirty="0">
                <a:latin typeface="Arial MT"/>
                <a:cs typeface="Arial MT"/>
              </a:rPr>
              <a:t> </a:t>
            </a:r>
            <a:r>
              <a:rPr sz="1600" spc="-5" dirty="0">
                <a:latin typeface="Arial MT"/>
                <a:cs typeface="Arial MT"/>
              </a:rPr>
              <a:t>into</a:t>
            </a:r>
            <a:r>
              <a:rPr sz="1600" spc="-10" dirty="0">
                <a:latin typeface="Arial MT"/>
                <a:cs typeface="Arial MT"/>
              </a:rPr>
              <a:t> </a:t>
            </a:r>
            <a:r>
              <a:rPr sz="1600" spc="-5" dirty="0">
                <a:latin typeface="Arial MT"/>
                <a:cs typeface="Arial MT"/>
              </a:rPr>
              <a:t>the </a:t>
            </a:r>
            <a:r>
              <a:rPr sz="1600" dirty="0">
                <a:latin typeface="Arial MT"/>
                <a:cs typeface="Arial MT"/>
              </a:rPr>
              <a:t>kit</a:t>
            </a:r>
            <a:r>
              <a:rPr sz="1600" spc="-10" dirty="0">
                <a:latin typeface="Arial MT"/>
                <a:cs typeface="Arial MT"/>
              </a:rPr>
              <a:t> </a:t>
            </a:r>
            <a:r>
              <a:rPr sz="1600" spc="-5" dirty="0">
                <a:latin typeface="Arial MT"/>
                <a:cs typeface="Arial MT"/>
              </a:rPr>
              <a:t>for later </a:t>
            </a:r>
            <a:r>
              <a:rPr sz="1600" dirty="0">
                <a:latin typeface="Arial MT"/>
                <a:cs typeface="Arial MT"/>
              </a:rPr>
              <a:t>use.</a:t>
            </a:r>
            <a:endParaRPr sz="1600">
              <a:latin typeface="Arial MT"/>
              <a:cs typeface="Arial MT"/>
            </a:endParaRPr>
          </a:p>
          <a:p>
            <a:pPr marL="12700" marR="22225">
              <a:lnSpc>
                <a:spcPct val="86700"/>
              </a:lnSpc>
              <a:spcBef>
                <a:spcPts val="610"/>
              </a:spcBef>
            </a:pPr>
            <a:r>
              <a:rPr sz="1500" b="1" spc="-5" dirty="0">
                <a:solidFill>
                  <a:srgbClr val="921728"/>
                </a:solidFill>
                <a:latin typeface="Arial"/>
                <a:cs typeface="Arial"/>
              </a:rPr>
              <a:t>NOTE: </a:t>
            </a:r>
            <a:r>
              <a:rPr sz="1500" spc="-5" dirty="0">
                <a:latin typeface="Arial MT"/>
                <a:cs typeface="Arial MT"/>
              </a:rPr>
              <a:t>If the </a:t>
            </a:r>
            <a:r>
              <a:rPr sz="1500" dirty="0">
                <a:latin typeface="Arial MT"/>
                <a:cs typeface="Arial MT"/>
              </a:rPr>
              <a:t>kit </a:t>
            </a:r>
            <a:r>
              <a:rPr sz="1500" spc="-5" dirty="0">
                <a:latin typeface="Arial MT"/>
                <a:cs typeface="Arial MT"/>
              </a:rPr>
              <a:t>does not </a:t>
            </a:r>
            <a:r>
              <a:rPr sz="1500" dirty="0">
                <a:latin typeface="Arial MT"/>
                <a:cs typeface="Arial MT"/>
              </a:rPr>
              <a:t> come</a:t>
            </a:r>
            <a:r>
              <a:rPr sz="1500" spc="-25" dirty="0">
                <a:latin typeface="Arial MT"/>
                <a:cs typeface="Arial MT"/>
              </a:rPr>
              <a:t> </a:t>
            </a:r>
            <a:r>
              <a:rPr sz="1500" spc="-5" dirty="0">
                <a:latin typeface="Arial MT"/>
                <a:cs typeface="Arial MT"/>
              </a:rPr>
              <a:t>with</a:t>
            </a:r>
            <a:r>
              <a:rPr sz="1500" spc="-20" dirty="0">
                <a:latin typeface="Arial MT"/>
                <a:cs typeface="Arial MT"/>
              </a:rPr>
              <a:t> </a:t>
            </a:r>
            <a:r>
              <a:rPr sz="1500" dirty="0">
                <a:latin typeface="Arial MT"/>
                <a:cs typeface="Arial MT"/>
              </a:rPr>
              <a:t>a</a:t>
            </a:r>
            <a:r>
              <a:rPr sz="1500" spc="-20" dirty="0">
                <a:latin typeface="Arial MT"/>
                <a:cs typeface="Arial MT"/>
              </a:rPr>
              <a:t> </a:t>
            </a:r>
            <a:r>
              <a:rPr sz="1500" spc="-5" dirty="0">
                <a:latin typeface="Arial MT"/>
                <a:cs typeface="Arial MT"/>
              </a:rPr>
              <a:t>pre-connected </a:t>
            </a:r>
            <a:r>
              <a:rPr sz="1500" spc="-400" dirty="0">
                <a:latin typeface="Arial MT"/>
                <a:cs typeface="Arial MT"/>
              </a:rPr>
              <a:t> </a:t>
            </a:r>
            <a:r>
              <a:rPr sz="1500" spc="-5" dirty="0">
                <a:latin typeface="Arial MT"/>
                <a:cs typeface="Arial MT"/>
              </a:rPr>
              <a:t>urine drainage system, </a:t>
            </a:r>
            <a:r>
              <a:rPr sz="1500" dirty="0">
                <a:latin typeface="Arial MT"/>
                <a:cs typeface="Arial MT"/>
              </a:rPr>
              <a:t> </a:t>
            </a:r>
            <a:r>
              <a:rPr sz="1500" spc="-5" dirty="0">
                <a:latin typeface="Arial MT"/>
                <a:cs typeface="Arial MT"/>
              </a:rPr>
              <a:t>ensure the foley catheter </a:t>
            </a:r>
            <a:r>
              <a:rPr sz="1500" dirty="0">
                <a:latin typeface="Arial MT"/>
                <a:cs typeface="Arial MT"/>
              </a:rPr>
              <a:t>is </a:t>
            </a:r>
            <a:r>
              <a:rPr sz="1500" spc="-405" dirty="0">
                <a:latin typeface="Arial MT"/>
                <a:cs typeface="Arial MT"/>
              </a:rPr>
              <a:t> </a:t>
            </a:r>
            <a:r>
              <a:rPr sz="1500" dirty="0">
                <a:latin typeface="Arial MT"/>
                <a:cs typeface="Arial MT"/>
              </a:rPr>
              <a:t>securely </a:t>
            </a:r>
            <a:r>
              <a:rPr sz="1500" spc="-5" dirty="0">
                <a:latin typeface="Arial MT"/>
                <a:cs typeface="Arial MT"/>
              </a:rPr>
              <a:t>connected to the </a:t>
            </a:r>
            <a:r>
              <a:rPr sz="1500" dirty="0">
                <a:latin typeface="Arial MT"/>
                <a:cs typeface="Arial MT"/>
              </a:rPr>
              <a:t> </a:t>
            </a:r>
            <a:r>
              <a:rPr sz="1500" spc="-5" dirty="0">
                <a:latin typeface="Arial MT"/>
                <a:cs typeface="Arial MT"/>
              </a:rPr>
              <a:t>drainage</a:t>
            </a:r>
            <a:r>
              <a:rPr sz="1500" spc="-10" dirty="0">
                <a:latin typeface="Arial MT"/>
                <a:cs typeface="Arial MT"/>
              </a:rPr>
              <a:t> </a:t>
            </a:r>
            <a:r>
              <a:rPr sz="1500" spc="-5" dirty="0">
                <a:latin typeface="Arial MT"/>
                <a:cs typeface="Arial MT"/>
              </a:rPr>
              <a:t>system.</a:t>
            </a:r>
            <a:endParaRPr sz="1500">
              <a:latin typeface="Arial MT"/>
              <a:cs typeface="Arial MT"/>
            </a:endParaRPr>
          </a:p>
        </p:txBody>
      </p:sp>
      <p:grpSp>
        <p:nvGrpSpPr>
          <p:cNvPr id="22" name="object 22"/>
          <p:cNvGrpSpPr/>
          <p:nvPr/>
        </p:nvGrpSpPr>
        <p:grpSpPr>
          <a:xfrm>
            <a:off x="6925850" y="1671736"/>
            <a:ext cx="2951480" cy="4568825"/>
            <a:chOff x="6925850" y="1671736"/>
            <a:chExt cx="2951480" cy="4568825"/>
          </a:xfrm>
        </p:grpSpPr>
        <p:pic>
          <p:nvPicPr>
            <p:cNvPr id="23" name="object 23"/>
            <p:cNvPicPr/>
            <p:nvPr/>
          </p:nvPicPr>
          <p:blipFill>
            <a:blip r:embed="rId7" cstate="print"/>
            <a:stretch>
              <a:fillRect/>
            </a:stretch>
          </p:blipFill>
          <p:spPr>
            <a:xfrm>
              <a:off x="7068877" y="1684436"/>
              <a:ext cx="2558605" cy="1594987"/>
            </a:xfrm>
            <a:prstGeom prst="rect">
              <a:avLst/>
            </a:prstGeom>
          </p:spPr>
        </p:pic>
        <p:sp>
          <p:nvSpPr>
            <p:cNvPr id="24" name="object 24"/>
            <p:cNvSpPr/>
            <p:nvPr/>
          </p:nvSpPr>
          <p:spPr>
            <a:xfrm>
              <a:off x="7068877" y="1684436"/>
              <a:ext cx="2665730" cy="1595120"/>
            </a:xfrm>
            <a:custGeom>
              <a:avLst/>
              <a:gdLst/>
              <a:ahLst/>
              <a:cxnLst/>
              <a:rect l="l" t="t" r="r" b="b"/>
              <a:pathLst>
                <a:path w="2665729" h="1595120">
                  <a:moveTo>
                    <a:pt x="0" y="159499"/>
                  </a:moveTo>
                  <a:lnTo>
                    <a:pt x="8131" y="109085"/>
                  </a:lnTo>
                  <a:lnTo>
                    <a:pt x="30774" y="65301"/>
                  </a:lnTo>
                  <a:lnTo>
                    <a:pt x="65300" y="30774"/>
                  </a:lnTo>
                  <a:lnTo>
                    <a:pt x="109084" y="8131"/>
                  </a:lnTo>
                  <a:lnTo>
                    <a:pt x="159498" y="0"/>
                  </a:lnTo>
                  <a:lnTo>
                    <a:pt x="2505666" y="0"/>
                  </a:lnTo>
                  <a:lnTo>
                    <a:pt x="2556080" y="8131"/>
                  </a:lnTo>
                  <a:lnTo>
                    <a:pt x="2599864" y="30774"/>
                  </a:lnTo>
                  <a:lnTo>
                    <a:pt x="2634391" y="65301"/>
                  </a:lnTo>
                  <a:lnTo>
                    <a:pt x="2657033" y="109085"/>
                  </a:lnTo>
                  <a:lnTo>
                    <a:pt x="2665165" y="159499"/>
                  </a:lnTo>
                  <a:lnTo>
                    <a:pt x="2665165" y="1435489"/>
                  </a:lnTo>
                  <a:lnTo>
                    <a:pt x="2657033" y="1485903"/>
                  </a:lnTo>
                  <a:lnTo>
                    <a:pt x="2634391" y="1529687"/>
                  </a:lnTo>
                  <a:lnTo>
                    <a:pt x="2599864" y="1564214"/>
                  </a:lnTo>
                  <a:lnTo>
                    <a:pt x="2556080" y="1586856"/>
                  </a:lnTo>
                  <a:lnTo>
                    <a:pt x="2505666" y="1594988"/>
                  </a:lnTo>
                  <a:lnTo>
                    <a:pt x="159498" y="1594988"/>
                  </a:lnTo>
                  <a:lnTo>
                    <a:pt x="109084" y="1586856"/>
                  </a:lnTo>
                  <a:lnTo>
                    <a:pt x="65300" y="1564214"/>
                  </a:lnTo>
                  <a:lnTo>
                    <a:pt x="30774" y="1529687"/>
                  </a:lnTo>
                  <a:lnTo>
                    <a:pt x="8131" y="1485903"/>
                  </a:lnTo>
                  <a:lnTo>
                    <a:pt x="0" y="1435489"/>
                  </a:lnTo>
                  <a:lnTo>
                    <a:pt x="0" y="159499"/>
                  </a:lnTo>
                  <a:close/>
                </a:path>
              </a:pathLst>
            </a:custGeom>
            <a:ln w="25400">
              <a:solidFill>
                <a:srgbClr val="BC8642"/>
              </a:solidFill>
            </a:ln>
          </p:spPr>
          <p:txBody>
            <a:bodyPr wrap="square" lIns="0" tIns="0" rIns="0" bIns="0" rtlCol="0"/>
            <a:lstStyle/>
            <a:p>
              <a:endParaRPr/>
            </a:p>
          </p:txBody>
        </p:sp>
        <p:sp>
          <p:nvSpPr>
            <p:cNvPr id="25" name="object 25"/>
            <p:cNvSpPr/>
            <p:nvPr/>
          </p:nvSpPr>
          <p:spPr>
            <a:xfrm>
              <a:off x="6938549" y="3569423"/>
              <a:ext cx="2926080" cy="2658745"/>
            </a:xfrm>
            <a:custGeom>
              <a:avLst/>
              <a:gdLst/>
              <a:ahLst/>
              <a:cxnLst/>
              <a:rect l="l" t="t" r="r" b="b"/>
              <a:pathLst>
                <a:path w="2926079" h="2658745">
                  <a:moveTo>
                    <a:pt x="2925818" y="0"/>
                  </a:moveTo>
                  <a:lnTo>
                    <a:pt x="0" y="0"/>
                  </a:lnTo>
                  <a:lnTo>
                    <a:pt x="0" y="2379189"/>
                  </a:lnTo>
                  <a:lnTo>
                    <a:pt x="3653" y="2424465"/>
                  </a:lnTo>
                  <a:lnTo>
                    <a:pt x="14229" y="2467414"/>
                  </a:lnTo>
                  <a:lnTo>
                    <a:pt x="31155" y="2507463"/>
                  </a:lnTo>
                  <a:lnTo>
                    <a:pt x="53854" y="2544036"/>
                  </a:lnTo>
                  <a:lnTo>
                    <a:pt x="81753" y="2576560"/>
                  </a:lnTo>
                  <a:lnTo>
                    <a:pt x="114277" y="2604459"/>
                  </a:lnTo>
                  <a:lnTo>
                    <a:pt x="150850" y="2627158"/>
                  </a:lnTo>
                  <a:lnTo>
                    <a:pt x="190899" y="2644083"/>
                  </a:lnTo>
                  <a:lnTo>
                    <a:pt x="233848" y="2654660"/>
                  </a:lnTo>
                  <a:lnTo>
                    <a:pt x="279124" y="2658313"/>
                  </a:lnTo>
                  <a:lnTo>
                    <a:pt x="2646693" y="2658313"/>
                  </a:lnTo>
                  <a:lnTo>
                    <a:pt x="2691969" y="2654660"/>
                  </a:lnTo>
                  <a:lnTo>
                    <a:pt x="2734918" y="2644083"/>
                  </a:lnTo>
                  <a:lnTo>
                    <a:pt x="2774967" y="2627158"/>
                  </a:lnTo>
                  <a:lnTo>
                    <a:pt x="2811541" y="2604459"/>
                  </a:lnTo>
                  <a:lnTo>
                    <a:pt x="2844064" y="2576560"/>
                  </a:lnTo>
                  <a:lnTo>
                    <a:pt x="2871963" y="2544036"/>
                  </a:lnTo>
                  <a:lnTo>
                    <a:pt x="2894663" y="2507463"/>
                  </a:lnTo>
                  <a:lnTo>
                    <a:pt x="2911588" y="2467414"/>
                  </a:lnTo>
                  <a:lnTo>
                    <a:pt x="2922165" y="2424465"/>
                  </a:lnTo>
                  <a:lnTo>
                    <a:pt x="2925818" y="2379189"/>
                  </a:lnTo>
                  <a:lnTo>
                    <a:pt x="2925818" y="0"/>
                  </a:lnTo>
                  <a:close/>
                </a:path>
              </a:pathLst>
            </a:custGeom>
            <a:solidFill>
              <a:srgbClr val="FFFFFF"/>
            </a:solidFill>
          </p:spPr>
          <p:txBody>
            <a:bodyPr wrap="square" lIns="0" tIns="0" rIns="0" bIns="0" rtlCol="0"/>
            <a:lstStyle/>
            <a:p>
              <a:endParaRPr/>
            </a:p>
          </p:txBody>
        </p:sp>
        <p:sp>
          <p:nvSpPr>
            <p:cNvPr id="26" name="object 26"/>
            <p:cNvSpPr/>
            <p:nvPr/>
          </p:nvSpPr>
          <p:spPr>
            <a:xfrm>
              <a:off x="6938550" y="3569423"/>
              <a:ext cx="2926080" cy="2658745"/>
            </a:xfrm>
            <a:custGeom>
              <a:avLst/>
              <a:gdLst/>
              <a:ahLst/>
              <a:cxnLst/>
              <a:rect l="l" t="t" r="r" b="b"/>
              <a:pathLst>
                <a:path w="2926079" h="2658745">
                  <a:moveTo>
                    <a:pt x="2646694" y="2658314"/>
                  </a:moveTo>
                  <a:lnTo>
                    <a:pt x="279124" y="2658314"/>
                  </a:lnTo>
                  <a:lnTo>
                    <a:pt x="233848" y="2654660"/>
                  </a:lnTo>
                  <a:lnTo>
                    <a:pt x="190899" y="2644084"/>
                  </a:lnTo>
                  <a:lnTo>
                    <a:pt x="150850" y="2627158"/>
                  </a:lnTo>
                  <a:lnTo>
                    <a:pt x="114276" y="2604459"/>
                  </a:lnTo>
                  <a:lnTo>
                    <a:pt x="81753" y="2576560"/>
                  </a:lnTo>
                  <a:lnTo>
                    <a:pt x="53854" y="2544037"/>
                  </a:lnTo>
                  <a:lnTo>
                    <a:pt x="31155" y="2507463"/>
                  </a:lnTo>
                  <a:lnTo>
                    <a:pt x="14229" y="2467414"/>
                  </a:lnTo>
                  <a:lnTo>
                    <a:pt x="3653" y="2424465"/>
                  </a:lnTo>
                  <a:lnTo>
                    <a:pt x="0" y="2379190"/>
                  </a:lnTo>
                  <a:lnTo>
                    <a:pt x="0" y="0"/>
                  </a:lnTo>
                  <a:lnTo>
                    <a:pt x="2925818" y="0"/>
                  </a:lnTo>
                  <a:lnTo>
                    <a:pt x="2925818" y="2379190"/>
                  </a:lnTo>
                  <a:lnTo>
                    <a:pt x="2922164" y="2424465"/>
                  </a:lnTo>
                  <a:lnTo>
                    <a:pt x="2911588" y="2467414"/>
                  </a:lnTo>
                  <a:lnTo>
                    <a:pt x="2894662" y="2507463"/>
                  </a:lnTo>
                  <a:lnTo>
                    <a:pt x="2871963" y="2544037"/>
                  </a:lnTo>
                  <a:lnTo>
                    <a:pt x="2844064" y="2576560"/>
                  </a:lnTo>
                  <a:lnTo>
                    <a:pt x="2811541" y="2604459"/>
                  </a:lnTo>
                  <a:lnTo>
                    <a:pt x="2774967" y="2627158"/>
                  </a:lnTo>
                  <a:lnTo>
                    <a:pt x="2734918" y="2644084"/>
                  </a:lnTo>
                  <a:lnTo>
                    <a:pt x="2691969" y="2654660"/>
                  </a:lnTo>
                  <a:lnTo>
                    <a:pt x="2646694" y="2658314"/>
                  </a:lnTo>
                  <a:close/>
                </a:path>
              </a:pathLst>
            </a:custGeom>
            <a:ln w="25400">
              <a:solidFill>
                <a:srgbClr val="BC8642"/>
              </a:solidFill>
            </a:ln>
          </p:spPr>
          <p:txBody>
            <a:bodyPr wrap="square" lIns="0" tIns="0" rIns="0" bIns="0" rtlCol="0"/>
            <a:lstStyle/>
            <a:p>
              <a:endParaRPr/>
            </a:p>
          </p:txBody>
        </p:sp>
      </p:grpSp>
      <p:sp>
        <p:nvSpPr>
          <p:cNvPr id="27" name="object 27"/>
          <p:cNvSpPr txBox="1"/>
          <p:nvPr/>
        </p:nvSpPr>
        <p:spPr>
          <a:xfrm>
            <a:off x="7007602" y="3634740"/>
            <a:ext cx="2773045" cy="2436495"/>
          </a:xfrm>
          <a:prstGeom prst="rect">
            <a:avLst/>
          </a:prstGeom>
        </p:spPr>
        <p:txBody>
          <a:bodyPr vert="horz" wrap="square" lIns="0" tIns="26670" rIns="0" bIns="0" rtlCol="0">
            <a:spAutoFit/>
          </a:bodyPr>
          <a:lstStyle/>
          <a:p>
            <a:pPr marL="12700" marR="222250" algn="just">
              <a:lnSpc>
                <a:spcPts val="1610"/>
              </a:lnSpc>
              <a:spcBef>
                <a:spcPts val="210"/>
              </a:spcBef>
            </a:pPr>
            <a:r>
              <a:rPr sz="1400" b="1" spc="-5" dirty="0">
                <a:latin typeface="Arial"/>
                <a:cs typeface="Arial"/>
              </a:rPr>
              <a:t>CLEAN </a:t>
            </a:r>
            <a:r>
              <a:rPr sz="1400" spc="-5" dirty="0">
                <a:latin typeface="Arial MT"/>
                <a:cs typeface="Arial MT"/>
              </a:rPr>
              <a:t>catheterization </a:t>
            </a:r>
            <a:r>
              <a:rPr sz="1400" dirty="0">
                <a:latin typeface="Arial MT"/>
                <a:cs typeface="Arial MT"/>
              </a:rPr>
              <a:t>site </a:t>
            </a:r>
            <a:r>
              <a:rPr sz="1400" spc="-5" dirty="0">
                <a:latin typeface="Arial MT"/>
                <a:cs typeface="Arial MT"/>
              </a:rPr>
              <a:t>with </a:t>
            </a:r>
            <a:r>
              <a:rPr sz="1400" spc="-375" dirty="0">
                <a:latin typeface="Arial MT"/>
                <a:cs typeface="Arial MT"/>
              </a:rPr>
              <a:t> </a:t>
            </a:r>
            <a:r>
              <a:rPr sz="1400" spc="-5" dirty="0">
                <a:latin typeface="Arial MT"/>
                <a:cs typeface="Arial MT"/>
              </a:rPr>
              <a:t>cotton balls or swabs covered in </a:t>
            </a:r>
            <a:r>
              <a:rPr sz="1400" spc="-375" dirty="0">
                <a:latin typeface="Arial MT"/>
                <a:cs typeface="Arial MT"/>
              </a:rPr>
              <a:t> </a:t>
            </a:r>
            <a:r>
              <a:rPr sz="1400" spc="-5" dirty="0">
                <a:latin typeface="Arial MT"/>
                <a:cs typeface="Arial MT"/>
              </a:rPr>
              <a:t>povidone iodine solution.</a:t>
            </a:r>
            <a:endParaRPr sz="1400">
              <a:latin typeface="Arial MT"/>
              <a:cs typeface="Arial MT"/>
            </a:endParaRPr>
          </a:p>
          <a:p>
            <a:pPr marL="12700" marR="5080">
              <a:lnSpc>
                <a:spcPct val="101400"/>
              </a:lnSpc>
              <a:spcBef>
                <a:spcPts val="145"/>
              </a:spcBef>
            </a:pPr>
            <a:r>
              <a:rPr sz="1400" b="1" spc="-5" dirty="0">
                <a:solidFill>
                  <a:srgbClr val="921728"/>
                </a:solidFill>
                <a:latin typeface="Arial"/>
                <a:cs typeface="Arial"/>
              </a:rPr>
              <a:t>NOTE: </a:t>
            </a:r>
            <a:r>
              <a:rPr sz="1400" spc="-5" dirty="0">
                <a:latin typeface="Arial MT"/>
                <a:cs typeface="Arial MT"/>
              </a:rPr>
              <a:t>Cotton balls should be held </a:t>
            </a:r>
            <a:r>
              <a:rPr sz="1400" spc="-375" dirty="0">
                <a:latin typeface="Arial MT"/>
                <a:cs typeface="Arial MT"/>
              </a:rPr>
              <a:t> </a:t>
            </a:r>
            <a:r>
              <a:rPr sz="1400" spc="-5" dirty="0">
                <a:latin typeface="Arial MT"/>
                <a:cs typeface="Arial MT"/>
              </a:rPr>
              <a:t>with forceps.</a:t>
            </a:r>
            <a:endParaRPr sz="1400">
              <a:latin typeface="Arial MT"/>
              <a:cs typeface="Arial MT"/>
            </a:endParaRPr>
          </a:p>
          <a:p>
            <a:pPr marL="12700" marR="212090">
              <a:lnSpc>
                <a:spcPts val="1580"/>
              </a:lnSpc>
              <a:spcBef>
                <a:spcPts val="355"/>
              </a:spcBef>
              <a:buFont typeface="Arial"/>
              <a:buAutoNum type="alphaLcParenBoth"/>
              <a:tabLst>
                <a:tab pos="279400" algn="l"/>
              </a:tabLst>
            </a:pPr>
            <a:r>
              <a:rPr sz="1400" spc="-5" dirty="0">
                <a:latin typeface="Arial MT"/>
                <a:cs typeface="Arial MT"/>
              </a:rPr>
              <a:t>Gently spread the labia open </a:t>
            </a:r>
            <a:r>
              <a:rPr sz="1400" spc="-375" dirty="0">
                <a:latin typeface="Arial MT"/>
                <a:cs typeface="Arial MT"/>
              </a:rPr>
              <a:t> </a:t>
            </a:r>
            <a:r>
              <a:rPr sz="1400" spc="-5" dirty="0">
                <a:latin typeface="Arial MT"/>
                <a:cs typeface="Arial MT"/>
              </a:rPr>
              <a:t>with</a:t>
            </a:r>
            <a:r>
              <a:rPr sz="1400" spc="-10" dirty="0">
                <a:latin typeface="Arial MT"/>
                <a:cs typeface="Arial MT"/>
              </a:rPr>
              <a:t> </a:t>
            </a:r>
            <a:r>
              <a:rPr sz="1400" spc="-5" dirty="0">
                <a:latin typeface="Arial MT"/>
                <a:cs typeface="Arial MT"/>
              </a:rPr>
              <a:t>nondominant hand</a:t>
            </a:r>
            <a:endParaRPr sz="1400">
              <a:latin typeface="Arial MT"/>
              <a:cs typeface="Arial MT"/>
            </a:endParaRPr>
          </a:p>
          <a:p>
            <a:pPr marL="12700" marR="44450">
              <a:lnSpc>
                <a:spcPts val="1580"/>
              </a:lnSpc>
              <a:spcBef>
                <a:spcPts val="345"/>
              </a:spcBef>
              <a:buFont typeface="Arial"/>
              <a:buAutoNum type="alphaLcParenBoth"/>
              <a:tabLst>
                <a:tab pos="289560" algn="l"/>
              </a:tabLst>
            </a:pPr>
            <a:r>
              <a:rPr sz="1400" spc="-5" dirty="0">
                <a:latin typeface="Arial MT"/>
                <a:cs typeface="Arial MT"/>
              </a:rPr>
              <a:t>Place the thumb and forefinger </a:t>
            </a:r>
            <a:r>
              <a:rPr sz="1400" spc="-375" dirty="0">
                <a:latin typeface="Arial MT"/>
                <a:cs typeface="Arial MT"/>
              </a:rPr>
              <a:t> </a:t>
            </a:r>
            <a:r>
              <a:rPr sz="1400" spc="-5" dirty="0">
                <a:latin typeface="Arial MT"/>
                <a:cs typeface="Arial MT"/>
              </a:rPr>
              <a:t>between</a:t>
            </a:r>
            <a:r>
              <a:rPr sz="1400" spc="-10" dirty="0">
                <a:latin typeface="Arial MT"/>
                <a:cs typeface="Arial MT"/>
              </a:rPr>
              <a:t> </a:t>
            </a:r>
            <a:r>
              <a:rPr sz="1400" dirty="0">
                <a:latin typeface="Arial MT"/>
                <a:cs typeface="Arial MT"/>
              </a:rPr>
              <a:t>the</a:t>
            </a:r>
            <a:r>
              <a:rPr sz="1400" spc="-5" dirty="0">
                <a:latin typeface="Arial MT"/>
                <a:cs typeface="Arial MT"/>
              </a:rPr>
              <a:t> labia </a:t>
            </a:r>
            <a:r>
              <a:rPr sz="1400" dirty="0">
                <a:latin typeface="Arial MT"/>
                <a:cs typeface="Arial MT"/>
              </a:rPr>
              <a:t>minora.</a:t>
            </a:r>
            <a:endParaRPr sz="1400">
              <a:latin typeface="Arial MT"/>
              <a:cs typeface="Arial MT"/>
            </a:endParaRPr>
          </a:p>
          <a:p>
            <a:pPr marL="12700" marR="122555">
              <a:lnSpc>
                <a:spcPts val="1610"/>
              </a:lnSpc>
              <a:spcBef>
                <a:spcPts val="295"/>
              </a:spcBef>
              <a:buFont typeface="Arial"/>
              <a:buAutoNum type="alphaLcParenBoth"/>
              <a:tabLst>
                <a:tab pos="279400" algn="l"/>
              </a:tabLst>
            </a:pPr>
            <a:r>
              <a:rPr sz="1400" dirty="0">
                <a:latin typeface="Arial MT"/>
                <a:cs typeface="Arial MT"/>
              </a:rPr>
              <a:t>Separate</a:t>
            </a:r>
            <a:r>
              <a:rPr sz="1400" spc="-20" dirty="0">
                <a:latin typeface="Arial MT"/>
                <a:cs typeface="Arial MT"/>
              </a:rPr>
              <a:t> </a:t>
            </a:r>
            <a:r>
              <a:rPr sz="1400" dirty="0">
                <a:latin typeface="Arial MT"/>
                <a:cs typeface="Arial MT"/>
              </a:rPr>
              <a:t>the</a:t>
            </a:r>
            <a:r>
              <a:rPr sz="1400" spc="-15" dirty="0">
                <a:latin typeface="Arial MT"/>
                <a:cs typeface="Arial MT"/>
              </a:rPr>
              <a:t> </a:t>
            </a:r>
            <a:r>
              <a:rPr sz="1400" spc="-5" dirty="0">
                <a:latin typeface="Arial MT"/>
                <a:cs typeface="Arial MT"/>
              </a:rPr>
              <a:t>labia</a:t>
            </a:r>
            <a:r>
              <a:rPr sz="1400" spc="-15" dirty="0">
                <a:latin typeface="Arial MT"/>
                <a:cs typeface="Arial MT"/>
              </a:rPr>
              <a:t> </a:t>
            </a:r>
            <a:r>
              <a:rPr sz="1400" spc="-5" dirty="0">
                <a:latin typeface="Arial MT"/>
                <a:cs typeface="Arial MT"/>
              </a:rPr>
              <a:t>and</a:t>
            </a:r>
            <a:r>
              <a:rPr sz="1400" spc="-20" dirty="0">
                <a:latin typeface="Arial MT"/>
                <a:cs typeface="Arial MT"/>
              </a:rPr>
              <a:t> </a:t>
            </a:r>
            <a:r>
              <a:rPr sz="1400" spc="-5" dirty="0">
                <a:latin typeface="Arial MT"/>
                <a:cs typeface="Arial MT"/>
              </a:rPr>
              <a:t>pull</a:t>
            </a:r>
            <a:r>
              <a:rPr sz="1400" spc="-15" dirty="0">
                <a:latin typeface="Arial MT"/>
                <a:cs typeface="Arial MT"/>
              </a:rPr>
              <a:t> </a:t>
            </a:r>
            <a:r>
              <a:rPr sz="1400" spc="-5" dirty="0">
                <a:latin typeface="Arial MT"/>
                <a:cs typeface="Arial MT"/>
              </a:rPr>
              <a:t>up </a:t>
            </a:r>
            <a:r>
              <a:rPr sz="1400" spc="-375" dirty="0">
                <a:latin typeface="Arial MT"/>
                <a:cs typeface="Arial MT"/>
              </a:rPr>
              <a:t> </a:t>
            </a:r>
            <a:r>
              <a:rPr sz="1400" spc="-15" dirty="0">
                <a:latin typeface="Arial MT"/>
                <a:cs typeface="Arial MT"/>
              </a:rPr>
              <a:t>slightly.</a:t>
            </a:r>
            <a:endParaRPr sz="1400">
              <a:latin typeface="Arial MT"/>
              <a:cs typeface="Arial MT"/>
            </a:endParaRPr>
          </a:p>
        </p:txBody>
      </p:sp>
      <p:sp>
        <p:nvSpPr>
          <p:cNvPr id="28" name="object 28"/>
          <p:cNvSpPr/>
          <p:nvPr/>
        </p:nvSpPr>
        <p:spPr>
          <a:xfrm>
            <a:off x="472641" y="3321679"/>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30" y="376531"/>
                </a:lnTo>
                <a:lnTo>
                  <a:pt x="274687" y="362178"/>
                </a:lnTo>
                <a:lnTo>
                  <a:pt x="310111" y="339656"/>
                </a:lnTo>
                <a:lnTo>
                  <a:pt x="339656" y="310111"/>
                </a:lnTo>
                <a:lnTo>
                  <a:pt x="362178" y="274687"/>
                </a:lnTo>
                <a:lnTo>
                  <a:pt x="376531" y="234529"/>
                </a:lnTo>
                <a:lnTo>
                  <a:pt x="381569" y="190784"/>
                </a:lnTo>
                <a:lnTo>
                  <a:pt x="376531" y="147039"/>
                </a:lnTo>
                <a:lnTo>
                  <a:pt x="362178" y="106882"/>
                </a:lnTo>
                <a:lnTo>
                  <a:pt x="339656" y="71458"/>
                </a:lnTo>
                <a:lnTo>
                  <a:pt x="310111" y="41913"/>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29" name="object 29"/>
          <p:cNvSpPr txBox="1"/>
          <p:nvPr/>
        </p:nvSpPr>
        <p:spPr>
          <a:xfrm>
            <a:off x="523726" y="3361435"/>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11</a:t>
            </a:r>
            <a:endParaRPr sz="1800">
              <a:latin typeface="Arial"/>
              <a:cs typeface="Arial"/>
            </a:endParaRPr>
          </a:p>
        </p:txBody>
      </p:sp>
      <p:sp>
        <p:nvSpPr>
          <p:cNvPr id="30" name="object 30"/>
          <p:cNvSpPr/>
          <p:nvPr/>
        </p:nvSpPr>
        <p:spPr>
          <a:xfrm>
            <a:off x="3763449" y="3321679"/>
            <a:ext cx="381635" cy="381635"/>
          </a:xfrm>
          <a:custGeom>
            <a:avLst/>
            <a:gdLst/>
            <a:ahLst/>
            <a:cxnLst/>
            <a:rect l="l" t="t" r="r" b="b"/>
            <a:pathLst>
              <a:path w="381635" h="381635">
                <a:moveTo>
                  <a:pt x="190784" y="0"/>
                </a:moveTo>
                <a:lnTo>
                  <a:pt x="147039" y="5038"/>
                </a:lnTo>
                <a:lnTo>
                  <a:pt x="106881" y="19391"/>
                </a:lnTo>
                <a:lnTo>
                  <a:pt x="71458" y="41913"/>
                </a:lnTo>
                <a:lnTo>
                  <a:pt x="41912" y="71458"/>
                </a:lnTo>
                <a:lnTo>
                  <a:pt x="19391" y="106882"/>
                </a:lnTo>
                <a:lnTo>
                  <a:pt x="5038" y="147039"/>
                </a:lnTo>
                <a:lnTo>
                  <a:pt x="0" y="190784"/>
                </a:lnTo>
                <a:lnTo>
                  <a:pt x="5038" y="234529"/>
                </a:lnTo>
                <a:lnTo>
                  <a:pt x="19391" y="274687"/>
                </a:lnTo>
                <a:lnTo>
                  <a:pt x="41912" y="310111"/>
                </a:lnTo>
                <a:lnTo>
                  <a:pt x="71458" y="339656"/>
                </a:lnTo>
                <a:lnTo>
                  <a:pt x="106881" y="362178"/>
                </a:lnTo>
                <a:lnTo>
                  <a:pt x="147039" y="376531"/>
                </a:lnTo>
                <a:lnTo>
                  <a:pt x="190784" y="381570"/>
                </a:lnTo>
                <a:lnTo>
                  <a:pt x="234529" y="376531"/>
                </a:lnTo>
                <a:lnTo>
                  <a:pt x="274687" y="362178"/>
                </a:lnTo>
                <a:lnTo>
                  <a:pt x="310111" y="339656"/>
                </a:lnTo>
                <a:lnTo>
                  <a:pt x="339656" y="310111"/>
                </a:lnTo>
                <a:lnTo>
                  <a:pt x="362178" y="274687"/>
                </a:lnTo>
                <a:lnTo>
                  <a:pt x="376531" y="234529"/>
                </a:lnTo>
                <a:lnTo>
                  <a:pt x="381570" y="190784"/>
                </a:lnTo>
                <a:lnTo>
                  <a:pt x="376531" y="147039"/>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1" name="object 31"/>
          <p:cNvSpPr txBox="1"/>
          <p:nvPr/>
        </p:nvSpPr>
        <p:spPr>
          <a:xfrm>
            <a:off x="3814533" y="3361435"/>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12</a:t>
            </a:r>
            <a:endParaRPr sz="1800">
              <a:latin typeface="Arial"/>
              <a:cs typeface="Arial"/>
            </a:endParaRPr>
          </a:p>
        </p:txBody>
      </p:sp>
      <p:sp>
        <p:nvSpPr>
          <p:cNvPr id="32" name="object 32"/>
          <p:cNvSpPr/>
          <p:nvPr/>
        </p:nvSpPr>
        <p:spPr>
          <a:xfrm>
            <a:off x="6672686" y="3321679"/>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29" y="376531"/>
                </a:lnTo>
                <a:lnTo>
                  <a:pt x="274687" y="362178"/>
                </a:lnTo>
                <a:lnTo>
                  <a:pt x="310111" y="339656"/>
                </a:lnTo>
                <a:lnTo>
                  <a:pt x="339656" y="310111"/>
                </a:lnTo>
                <a:lnTo>
                  <a:pt x="362178" y="274687"/>
                </a:lnTo>
                <a:lnTo>
                  <a:pt x="376531" y="234529"/>
                </a:lnTo>
                <a:lnTo>
                  <a:pt x="381570" y="190784"/>
                </a:lnTo>
                <a:lnTo>
                  <a:pt x="376531" y="147039"/>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3" name="object 33"/>
          <p:cNvSpPr txBox="1"/>
          <p:nvPr/>
        </p:nvSpPr>
        <p:spPr>
          <a:xfrm>
            <a:off x="6723772" y="3361435"/>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13</a:t>
            </a:r>
            <a:endParaRPr sz="1800">
              <a:latin typeface="Arial"/>
              <a:cs typeface="Arial"/>
            </a:endParaRPr>
          </a:p>
        </p:txBody>
      </p:sp>
      <p:grpSp>
        <p:nvGrpSpPr>
          <p:cNvPr id="34" name="object 34"/>
          <p:cNvGrpSpPr/>
          <p:nvPr/>
        </p:nvGrpSpPr>
        <p:grpSpPr>
          <a:xfrm>
            <a:off x="1831848" y="3558497"/>
            <a:ext cx="10299700" cy="3053080"/>
            <a:chOff x="1831848" y="3558497"/>
            <a:chExt cx="10299700" cy="3053080"/>
          </a:xfrm>
        </p:grpSpPr>
        <p:pic>
          <p:nvPicPr>
            <p:cNvPr id="35" name="object 35"/>
            <p:cNvPicPr/>
            <p:nvPr/>
          </p:nvPicPr>
          <p:blipFill>
            <a:blip r:embed="rId8" cstate="print"/>
            <a:stretch>
              <a:fillRect/>
            </a:stretch>
          </p:blipFill>
          <p:spPr>
            <a:xfrm>
              <a:off x="1831848" y="6153911"/>
              <a:ext cx="8924544" cy="457200"/>
            </a:xfrm>
            <a:prstGeom prst="rect">
              <a:avLst/>
            </a:prstGeom>
          </p:spPr>
        </p:pic>
        <p:sp>
          <p:nvSpPr>
            <p:cNvPr id="36" name="object 36"/>
            <p:cNvSpPr/>
            <p:nvPr/>
          </p:nvSpPr>
          <p:spPr>
            <a:xfrm>
              <a:off x="1877785" y="6178991"/>
              <a:ext cx="8834120" cy="365125"/>
            </a:xfrm>
            <a:custGeom>
              <a:avLst/>
              <a:gdLst/>
              <a:ahLst/>
              <a:cxnLst/>
              <a:rect l="l" t="t" r="r" b="b"/>
              <a:pathLst>
                <a:path w="8834120" h="365125">
                  <a:moveTo>
                    <a:pt x="8833756" y="0"/>
                  </a:moveTo>
                  <a:lnTo>
                    <a:pt x="8742472" y="0"/>
                  </a:lnTo>
                  <a:lnTo>
                    <a:pt x="8742472" y="205381"/>
                  </a:lnTo>
                  <a:lnTo>
                    <a:pt x="8737093" y="232028"/>
                  </a:lnTo>
                  <a:lnTo>
                    <a:pt x="8722422" y="253788"/>
                  </a:lnTo>
                  <a:lnTo>
                    <a:pt x="8700662" y="268459"/>
                  </a:lnTo>
                  <a:lnTo>
                    <a:pt x="8674016" y="273838"/>
                  </a:lnTo>
                  <a:lnTo>
                    <a:pt x="205376" y="273838"/>
                  </a:lnTo>
                  <a:lnTo>
                    <a:pt x="178730" y="268459"/>
                  </a:lnTo>
                  <a:lnTo>
                    <a:pt x="156971" y="253788"/>
                  </a:lnTo>
                  <a:lnTo>
                    <a:pt x="142300" y="232028"/>
                  </a:lnTo>
                  <a:lnTo>
                    <a:pt x="136921" y="205381"/>
                  </a:lnTo>
                  <a:lnTo>
                    <a:pt x="136921" y="182562"/>
                  </a:lnTo>
                  <a:lnTo>
                    <a:pt x="182558" y="182562"/>
                  </a:lnTo>
                  <a:lnTo>
                    <a:pt x="91273" y="91276"/>
                  </a:lnTo>
                  <a:lnTo>
                    <a:pt x="0" y="182562"/>
                  </a:lnTo>
                  <a:lnTo>
                    <a:pt x="45637" y="182562"/>
                  </a:lnTo>
                  <a:lnTo>
                    <a:pt x="45637" y="205381"/>
                  </a:lnTo>
                  <a:lnTo>
                    <a:pt x="53781" y="255872"/>
                  </a:lnTo>
                  <a:lnTo>
                    <a:pt x="76457" y="299723"/>
                  </a:lnTo>
                  <a:lnTo>
                    <a:pt x="111036" y="334303"/>
                  </a:lnTo>
                  <a:lnTo>
                    <a:pt x="154886" y="356981"/>
                  </a:lnTo>
                  <a:lnTo>
                    <a:pt x="205376" y="365125"/>
                  </a:lnTo>
                  <a:lnTo>
                    <a:pt x="8674016" y="365125"/>
                  </a:lnTo>
                  <a:lnTo>
                    <a:pt x="8724506" y="356981"/>
                  </a:lnTo>
                  <a:lnTo>
                    <a:pt x="8768356" y="334303"/>
                  </a:lnTo>
                  <a:lnTo>
                    <a:pt x="8802935" y="299723"/>
                  </a:lnTo>
                  <a:lnTo>
                    <a:pt x="8825613" y="255872"/>
                  </a:lnTo>
                  <a:lnTo>
                    <a:pt x="8833756" y="205381"/>
                  </a:lnTo>
                  <a:lnTo>
                    <a:pt x="8833756" y="0"/>
                  </a:lnTo>
                  <a:close/>
                </a:path>
              </a:pathLst>
            </a:custGeom>
            <a:solidFill>
              <a:srgbClr val="BC8642"/>
            </a:solidFill>
          </p:spPr>
          <p:txBody>
            <a:bodyPr wrap="square" lIns="0" tIns="0" rIns="0" bIns="0" rtlCol="0"/>
            <a:lstStyle/>
            <a:p>
              <a:endParaRPr/>
            </a:p>
          </p:txBody>
        </p:sp>
        <p:sp>
          <p:nvSpPr>
            <p:cNvPr id="37" name="object 37"/>
            <p:cNvSpPr/>
            <p:nvPr/>
          </p:nvSpPr>
          <p:spPr>
            <a:xfrm>
              <a:off x="1877784" y="6178991"/>
              <a:ext cx="8834120" cy="365125"/>
            </a:xfrm>
            <a:custGeom>
              <a:avLst/>
              <a:gdLst/>
              <a:ahLst/>
              <a:cxnLst/>
              <a:rect l="l" t="t" r="r" b="b"/>
              <a:pathLst>
                <a:path w="8834120" h="365125">
                  <a:moveTo>
                    <a:pt x="8833757" y="0"/>
                  </a:moveTo>
                  <a:lnTo>
                    <a:pt x="8833757" y="205381"/>
                  </a:lnTo>
                  <a:lnTo>
                    <a:pt x="8825613" y="255872"/>
                  </a:lnTo>
                  <a:lnTo>
                    <a:pt x="8802936" y="299723"/>
                  </a:lnTo>
                  <a:lnTo>
                    <a:pt x="8768357" y="334303"/>
                  </a:lnTo>
                  <a:lnTo>
                    <a:pt x="8724507" y="356981"/>
                  </a:lnTo>
                  <a:lnTo>
                    <a:pt x="8674017" y="365125"/>
                  </a:lnTo>
                  <a:lnTo>
                    <a:pt x="205377" y="365125"/>
                  </a:lnTo>
                  <a:lnTo>
                    <a:pt x="154886" y="356981"/>
                  </a:lnTo>
                  <a:lnTo>
                    <a:pt x="111036" y="334303"/>
                  </a:lnTo>
                  <a:lnTo>
                    <a:pt x="76457" y="299723"/>
                  </a:lnTo>
                  <a:lnTo>
                    <a:pt x="53780" y="255872"/>
                  </a:lnTo>
                  <a:lnTo>
                    <a:pt x="45637" y="205381"/>
                  </a:lnTo>
                  <a:lnTo>
                    <a:pt x="45637" y="182562"/>
                  </a:lnTo>
                  <a:lnTo>
                    <a:pt x="0" y="182562"/>
                  </a:lnTo>
                  <a:lnTo>
                    <a:pt x="91274" y="91276"/>
                  </a:lnTo>
                  <a:lnTo>
                    <a:pt x="182558" y="182562"/>
                  </a:lnTo>
                  <a:lnTo>
                    <a:pt x="136921" y="182562"/>
                  </a:lnTo>
                  <a:lnTo>
                    <a:pt x="136921" y="205381"/>
                  </a:lnTo>
                  <a:lnTo>
                    <a:pt x="142300" y="232028"/>
                  </a:lnTo>
                  <a:lnTo>
                    <a:pt x="156971" y="253788"/>
                  </a:lnTo>
                  <a:lnTo>
                    <a:pt x="178730" y="268459"/>
                  </a:lnTo>
                  <a:lnTo>
                    <a:pt x="205377" y="273838"/>
                  </a:lnTo>
                  <a:lnTo>
                    <a:pt x="8674017" y="273838"/>
                  </a:lnTo>
                  <a:lnTo>
                    <a:pt x="8700663" y="268459"/>
                  </a:lnTo>
                  <a:lnTo>
                    <a:pt x="8722422" y="253788"/>
                  </a:lnTo>
                  <a:lnTo>
                    <a:pt x="8737093" y="232028"/>
                  </a:lnTo>
                  <a:lnTo>
                    <a:pt x="8742473" y="205381"/>
                  </a:lnTo>
                  <a:lnTo>
                    <a:pt x="8742473" y="0"/>
                  </a:lnTo>
                  <a:lnTo>
                    <a:pt x="8833757" y="0"/>
                  </a:lnTo>
                  <a:close/>
                </a:path>
              </a:pathLst>
            </a:custGeom>
            <a:ln w="9525">
              <a:solidFill>
                <a:srgbClr val="BC8642"/>
              </a:solidFill>
            </a:ln>
          </p:spPr>
          <p:txBody>
            <a:bodyPr wrap="square" lIns="0" tIns="0" rIns="0" bIns="0" rtlCol="0"/>
            <a:lstStyle/>
            <a:p>
              <a:endParaRPr/>
            </a:p>
          </p:txBody>
        </p:sp>
        <p:pic>
          <p:nvPicPr>
            <p:cNvPr id="38" name="object 38"/>
            <p:cNvPicPr/>
            <p:nvPr/>
          </p:nvPicPr>
          <p:blipFill>
            <a:blip r:embed="rId9" cstate="print"/>
            <a:stretch>
              <a:fillRect/>
            </a:stretch>
          </p:blipFill>
          <p:spPr>
            <a:xfrm>
              <a:off x="10543031" y="3558497"/>
              <a:ext cx="851179" cy="741027"/>
            </a:xfrm>
            <a:prstGeom prst="rect">
              <a:avLst/>
            </a:prstGeom>
          </p:spPr>
        </p:pic>
        <p:pic>
          <p:nvPicPr>
            <p:cNvPr id="39" name="object 39"/>
            <p:cNvPicPr/>
            <p:nvPr/>
          </p:nvPicPr>
          <p:blipFill>
            <a:blip r:embed="rId10" cstate="print"/>
            <a:stretch>
              <a:fillRect/>
            </a:stretch>
          </p:blipFill>
          <p:spPr>
            <a:xfrm>
              <a:off x="9884664" y="4309871"/>
              <a:ext cx="2246376" cy="2026920"/>
            </a:xfrm>
            <a:prstGeom prst="rect">
              <a:avLst/>
            </a:prstGeom>
          </p:spPr>
        </p:pic>
        <p:sp>
          <p:nvSpPr>
            <p:cNvPr id="40" name="object 40"/>
            <p:cNvSpPr/>
            <p:nvPr/>
          </p:nvSpPr>
          <p:spPr>
            <a:xfrm>
              <a:off x="9974797" y="4397890"/>
              <a:ext cx="2065020" cy="1851025"/>
            </a:xfrm>
            <a:custGeom>
              <a:avLst/>
              <a:gdLst/>
              <a:ahLst/>
              <a:cxnLst/>
              <a:rect l="l" t="t" r="r" b="b"/>
              <a:pathLst>
                <a:path w="2065020" h="1851025">
                  <a:moveTo>
                    <a:pt x="1756370" y="0"/>
                  </a:moveTo>
                  <a:lnTo>
                    <a:pt x="308430" y="0"/>
                  </a:lnTo>
                  <a:lnTo>
                    <a:pt x="262853" y="3344"/>
                  </a:lnTo>
                  <a:lnTo>
                    <a:pt x="219352" y="13058"/>
                  </a:lnTo>
                  <a:lnTo>
                    <a:pt x="178404" y="28666"/>
                  </a:lnTo>
                  <a:lnTo>
                    <a:pt x="140487" y="49690"/>
                  </a:lnTo>
                  <a:lnTo>
                    <a:pt x="106077" y="75653"/>
                  </a:lnTo>
                  <a:lnTo>
                    <a:pt x="75653" y="106077"/>
                  </a:lnTo>
                  <a:lnTo>
                    <a:pt x="49690" y="140487"/>
                  </a:lnTo>
                  <a:lnTo>
                    <a:pt x="28666" y="178404"/>
                  </a:lnTo>
                  <a:lnTo>
                    <a:pt x="13058" y="219352"/>
                  </a:lnTo>
                  <a:lnTo>
                    <a:pt x="3344" y="262854"/>
                  </a:lnTo>
                  <a:lnTo>
                    <a:pt x="0" y="308432"/>
                  </a:lnTo>
                  <a:lnTo>
                    <a:pt x="0" y="1542120"/>
                  </a:lnTo>
                  <a:lnTo>
                    <a:pt x="3344" y="1587698"/>
                  </a:lnTo>
                  <a:lnTo>
                    <a:pt x="13058" y="1631199"/>
                  </a:lnTo>
                  <a:lnTo>
                    <a:pt x="28666" y="1672147"/>
                  </a:lnTo>
                  <a:lnTo>
                    <a:pt x="49690" y="1710064"/>
                  </a:lnTo>
                  <a:lnTo>
                    <a:pt x="75653" y="1744473"/>
                  </a:lnTo>
                  <a:lnTo>
                    <a:pt x="106077" y="1774898"/>
                  </a:lnTo>
                  <a:lnTo>
                    <a:pt x="140487" y="1800861"/>
                  </a:lnTo>
                  <a:lnTo>
                    <a:pt x="178404" y="1821885"/>
                  </a:lnTo>
                  <a:lnTo>
                    <a:pt x="219352" y="1837492"/>
                  </a:lnTo>
                  <a:lnTo>
                    <a:pt x="262853" y="1847207"/>
                  </a:lnTo>
                  <a:lnTo>
                    <a:pt x="308430" y="1850551"/>
                  </a:lnTo>
                  <a:lnTo>
                    <a:pt x="1756370" y="1850551"/>
                  </a:lnTo>
                  <a:lnTo>
                    <a:pt x="1801948" y="1847207"/>
                  </a:lnTo>
                  <a:lnTo>
                    <a:pt x="1845449" y="1837492"/>
                  </a:lnTo>
                  <a:lnTo>
                    <a:pt x="1886397" y="1821885"/>
                  </a:lnTo>
                  <a:lnTo>
                    <a:pt x="1924314" y="1800861"/>
                  </a:lnTo>
                  <a:lnTo>
                    <a:pt x="1958724" y="1774898"/>
                  </a:lnTo>
                  <a:lnTo>
                    <a:pt x="1989148" y="1744473"/>
                  </a:lnTo>
                  <a:lnTo>
                    <a:pt x="2015111" y="1710064"/>
                  </a:lnTo>
                  <a:lnTo>
                    <a:pt x="2036135" y="1672147"/>
                  </a:lnTo>
                  <a:lnTo>
                    <a:pt x="2051742" y="1631199"/>
                  </a:lnTo>
                  <a:lnTo>
                    <a:pt x="2061457" y="1587698"/>
                  </a:lnTo>
                  <a:lnTo>
                    <a:pt x="2064801" y="1542120"/>
                  </a:lnTo>
                  <a:lnTo>
                    <a:pt x="2064801" y="308432"/>
                  </a:lnTo>
                  <a:lnTo>
                    <a:pt x="2061457" y="262854"/>
                  </a:lnTo>
                  <a:lnTo>
                    <a:pt x="2051742" y="219352"/>
                  </a:lnTo>
                  <a:lnTo>
                    <a:pt x="2036135" y="178404"/>
                  </a:lnTo>
                  <a:lnTo>
                    <a:pt x="2015111" y="140487"/>
                  </a:lnTo>
                  <a:lnTo>
                    <a:pt x="1989148" y="106077"/>
                  </a:lnTo>
                  <a:lnTo>
                    <a:pt x="1958724" y="75653"/>
                  </a:lnTo>
                  <a:lnTo>
                    <a:pt x="1924314" y="49690"/>
                  </a:lnTo>
                  <a:lnTo>
                    <a:pt x="1886397" y="28666"/>
                  </a:lnTo>
                  <a:lnTo>
                    <a:pt x="1845449" y="13058"/>
                  </a:lnTo>
                  <a:lnTo>
                    <a:pt x="1801948" y="3344"/>
                  </a:lnTo>
                  <a:lnTo>
                    <a:pt x="1756370" y="0"/>
                  </a:lnTo>
                  <a:close/>
                </a:path>
              </a:pathLst>
            </a:custGeom>
            <a:solidFill>
              <a:srgbClr val="F9F4EE"/>
            </a:solidFill>
          </p:spPr>
          <p:txBody>
            <a:bodyPr wrap="square" lIns="0" tIns="0" rIns="0" bIns="0" rtlCol="0"/>
            <a:lstStyle/>
            <a:p>
              <a:endParaRPr/>
            </a:p>
          </p:txBody>
        </p:sp>
        <p:sp>
          <p:nvSpPr>
            <p:cNvPr id="41" name="object 41"/>
            <p:cNvSpPr/>
            <p:nvPr/>
          </p:nvSpPr>
          <p:spPr>
            <a:xfrm>
              <a:off x="9974797" y="4397890"/>
              <a:ext cx="2065020" cy="1851025"/>
            </a:xfrm>
            <a:custGeom>
              <a:avLst/>
              <a:gdLst/>
              <a:ahLst/>
              <a:cxnLst/>
              <a:rect l="l" t="t" r="r" b="b"/>
              <a:pathLst>
                <a:path w="2065020" h="1851025">
                  <a:moveTo>
                    <a:pt x="0" y="308431"/>
                  </a:moveTo>
                  <a:lnTo>
                    <a:pt x="3344" y="262853"/>
                  </a:lnTo>
                  <a:lnTo>
                    <a:pt x="13058" y="219352"/>
                  </a:lnTo>
                  <a:lnTo>
                    <a:pt x="28666" y="178404"/>
                  </a:lnTo>
                  <a:lnTo>
                    <a:pt x="49690" y="140487"/>
                  </a:lnTo>
                  <a:lnTo>
                    <a:pt x="75652" y="106077"/>
                  </a:lnTo>
                  <a:lnTo>
                    <a:pt x="106077" y="75652"/>
                  </a:lnTo>
                  <a:lnTo>
                    <a:pt x="140487" y="49690"/>
                  </a:lnTo>
                  <a:lnTo>
                    <a:pt x="178404" y="28666"/>
                  </a:lnTo>
                  <a:lnTo>
                    <a:pt x="219351" y="13058"/>
                  </a:lnTo>
                  <a:lnTo>
                    <a:pt x="262853" y="3344"/>
                  </a:lnTo>
                  <a:lnTo>
                    <a:pt x="308430" y="0"/>
                  </a:lnTo>
                  <a:lnTo>
                    <a:pt x="1756371" y="0"/>
                  </a:lnTo>
                  <a:lnTo>
                    <a:pt x="1801948" y="3344"/>
                  </a:lnTo>
                  <a:lnTo>
                    <a:pt x="1845450" y="13058"/>
                  </a:lnTo>
                  <a:lnTo>
                    <a:pt x="1886397" y="28666"/>
                  </a:lnTo>
                  <a:lnTo>
                    <a:pt x="1924315" y="49690"/>
                  </a:lnTo>
                  <a:lnTo>
                    <a:pt x="1958724" y="75652"/>
                  </a:lnTo>
                  <a:lnTo>
                    <a:pt x="1989149" y="106077"/>
                  </a:lnTo>
                  <a:lnTo>
                    <a:pt x="2015111" y="140487"/>
                  </a:lnTo>
                  <a:lnTo>
                    <a:pt x="2036135" y="178404"/>
                  </a:lnTo>
                  <a:lnTo>
                    <a:pt x="2051743" y="219352"/>
                  </a:lnTo>
                  <a:lnTo>
                    <a:pt x="2061457" y="262853"/>
                  </a:lnTo>
                  <a:lnTo>
                    <a:pt x="2064802" y="308431"/>
                  </a:lnTo>
                  <a:lnTo>
                    <a:pt x="2064802" y="1542120"/>
                  </a:lnTo>
                  <a:lnTo>
                    <a:pt x="2061457" y="1587697"/>
                  </a:lnTo>
                  <a:lnTo>
                    <a:pt x="2051743" y="1631199"/>
                  </a:lnTo>
                  <a:lnTo>
                    <a:pt x="2036135" y="1672146"/>
                  </a:lnTo>
                  <a:lnTo>
                    <a:pt x="2015111" y="1710064"/>
                  </a:lnTo>
                  <a:lnTo>
                    <a:pt x="1989149" y="1744473"/>
                  </a:lnTo>
                  <a:lnTo>
                    <a:pt x="1958724" y="1774898"/>
                  </a:lnTo>
                  <a:lnTo>
                    <a:pt x="1924315" y="1800860"/>
                  </a:lnTo>
                  <a:lnTo>
                    <a:pt x="1886397" y="1821884"/>
                  </a:lnTo>
                  <a:lnTo>
                    <a:pt x="1845450" y="1837492"/>
                  </a:lnTo>
                  <a:lnTo>
                    <a:pt x="1801948" y="1847206"/>
                  </a:lnTo>
                  <a:lnTo>
                    <a:pt x="1756371" y="1850551"/>
                  </a:lnTo>
                  <a:lnTo>
                    <a:pt x="308430" y="1850551"/>
                  </a:lnTo>
                  <a:lnTo>
                    <a:pt x="262853" y="1847206"/>
                  </a:lnTo>
                  <a:lnTo>
                    <a:pt x="219351" y="1837492"/>
                  </a:lnTo>
                  <a:lnTo>
                    <a:pt x="178404" y="1821884"/>
                  </a:lnTo>
                  <a:lnTo>
                    <a:pt x="140487" y="1800860"/>
                  </a:lnTo>
                  <a:lnTo>
                    <a:pt x="106077" y="1774898"/>
                  </a:lnTo>
                  <a:lnTo>
                    <a:pt x="75652" y="1744473"/>
                  </a:lnTo>
                  <a:lnTo>
                    <a:pt x="49690" y="1710064"/>
                  </a:lnTo>
                  <a:lnTo>
                    <a:pt x="28666" y="1672146"/>
                  </a:lnTo>
                  <a:lnTo>
                    <a:pt x="13058" y="1631199"/>
                  </a:lnTo>
                  <a:lnTo>
                    <a:pt x="3344" y="1587697"/>
                  </a:lnTo>
                  <a:lnTo>
                    <a:pt x="0" y="1542120"/>
                  </a:lnTo>
                  <a:lnTo>
                    <a:pt x="0" y="308431"/>
                  </a:lnTo>
                  <a:close/>
                </a:path>
              </a:pathLst>
            </a:custGeom>
            <a:ln w="9525">
              <a:solidFill>
                <a:srgbClr val="BC8642"/>
              </a:solidFill>
            </a:ln>
          </p:spPr>
          <p:txBody>
            <a:bodyPr wrap="square" lIns="0" tIns="0" rIns="0" bIns="0" rtlCol="0"/>
            <a:lstStyle/>
            <a:p>
              <a:endParaRPr/>
            </a:p>
          </p:txBody>
        </p:sp>
      </p:grpSp>
      <p:sp>
        <p:nvSpPr>
          <p:cNvPr id="42" name="object 42"/>
          <p:cNvSpPr txBox="1"/>
          <p:nvPr/>
        </p:nvSpPr>
        <p:spPr>
          <a:xfrm>
            <a:off x="10143872" y="4591304"/>
            <a:ext cx="1724025" cy="1397000"/>
          </a:xfrm>
          <a:prstGeom prst="rect">
            <a:avLst/>
          </a:prstGeom>
        </p:spPr>
        <p:txBody>
          <a:bodyPr vert="horz" wrap="square" lIns="0" tIns="12700" rIns="0" bIns="0" rtlCol="0">
            <a:spAutoFit/>
          </a:bodyPr>
          <a:lstStyle/>
          <a:p>
            <a:pPr marL="12700" marR="5080">
              <a:lnSpc>
                <a:spcPct val="100000"/>
              </a:lnSpc>
              <a:spcBef>
                <a:spcPts val="100"/>
              </a:spcBef>
            </a:pPr>
            <a:r>
              <a:rPr sz="1500" b="1" spc="-5" dirty="0">
                <a:solidFill>
                  <a:srgbClr val="921728"/>
                </a:solidFill>
                <a:latin typeface="Arial"/>
                <a:cs typeface="Arial"/>
              </a:rPr>
              <a:t>NOTE: </a:t>
            </a:r>
            <a:r>
              <a:rPr sz="1500" dirty="0">
                <a:latin typeface="Arial MT"/>
                <a:cs typeface="Arial MT"/>
              </a:rPr>
              <a:t>Discard </a:t>
            </a:r>
            <a:r>
              <a:rPr sz="1500" spc="-5" dirty="0">
                <a:latin typeface="Arial MT"/>
                <a:cs typeface="Arial MT"/>
              </a:rPr>
              <a:t>the </a:t>
            </a:r>
            <a:r>
              <a:rPr sz="1500" dirty="0">
                <a:latin typeface="Arial MT"/>
                <a:cs typeface="Arial MT"/>
              </a:rPr>
              <a:t> equipment </a:t>
            </a:r>
            <a:r>
              <a:rPr sz="1500" spc="-5" dirty="0">
                <a:latin typeface="Arial MT"/>
                <a:cs typeface="Arial MT"/>
              </a:rPr>
              <a:t>If the </a:t>
            </a:r>
            <a:r>
              <a:rPr sz="1500" dirty="0">
                <a:latin typeface="Arial MT"/>
                <a:cs typeface="Arial MT"/>
              </a:rPr>
              <a:t> balloon leaks and </a:t>
            </a:r>
            <a:r>
              <a:rPr sz="1500" spc="5" dirty="0">
                <a:latin typeface="Arial MT"/>
                <a:cs typeface="Arial MT"/>
              </a:rPr>
              <a:t> </a:t>
            </a:r>
            <a:r>
              <a:rPr sz="1500" dirty="0">
                <a:latin typeface="Arial MT"/>
                <a:cs typeface="Arial MT"/>
              </a:rPr>
              <a:t>begin</a:t>
            </a:r>
            <a:r>
              <a:rPr sz="1500" spc="-50" dirty="0">
                <a:latin typeface="Arial MT"/>
                <a:cs typeface="Arial MT"/>
              </a:rPr>
              <a:t> </a:t>
            </a:r>
            <a:r>
              <a:rPr sz="1500" spc="-5" dirty="0">
                <a:latin typeface="Arial MT"/>
                <a:cs typeface="Arial MT"/>
              </a:rPr>
              <a:t>the</a:t>
            </a:r>
            <a:r>
              <a:rPr sz="1500" spc="-45" dirty="0">
                <a:latin typeface="Arial MT"/>
                <a:cs typeface="Arial MT"/>
              </a:rPr>
              <a:t> </a:t>
            </a:r>
            <a:r>
              <a:rPr sz="1500" dirty="0">
                <a:latin typeface="Arial MT"/>
                <a:cs typeface="Arial MT"/>
              </a:rPr>
              <a:t>procedure </a:t>
            </a:r>
            <a:r>
              <a:rPr sz="1500" spc="-405" dirty="0">
                <a:latin typeface="Arial MT"/>
                <a:cs typeface="Arial MT"/>
              </a:rPr>
              <a:t> </a:t>
            </a:r>
            <a:r>
              <a:rPr sz="1500" dirty="0">
                <a:latin typeface="Arial MT"/>
                <a:cs typeface="Arial MT"/>
              </a:rPr>
              <a:t>again </a:t>
            </a:r>
            <a:r>
              <a:rPr sz="1500" spc="-5" dirty="0">
                <a:latin typeface="Arial MT"/>
                <a:cs typeface="Arial MT"/>
              </a:rPr>
              <a:t>with </a:t>
            </a:r>
            <a:r>
              <a:rPr sz="1500" dirty="0">
                <a:latin typeface="Arial MT"/>
                <a:cs typeface="Arial MT"/>
              </a:rPr>
              <a:t>new </a:t>
            </a:r>
            <a:r>
              <a:rPr sz="1500" spc="5" dirty="0">
                <a:latin typeface="Arial MT"/>
                <a:cs typeface="Arial MT"/>
              </a:rPr>
              <a:t> </a:t>
            </a:r>
            <a:r>
              <a:rPr sz="1500" spc="-5" dirty="0">
                <a:latin typeface="Arial MT"/>
                <a:cs typeface="Arial MT"/>
              </a:rPr>
              <a:t>equipment.</a:t>
            </a:r>
            <a:endParaRPr sz="1500">
              <a:latin typeface="Arial MT"/>
              <a:cs typeface="Arial MT"/>
            </a:endParaRPr>
          </a:p>
        </p:txBody>
      </p:sp>
      <p:sp>
        <p:nvSpPr>
          <p:cNvPr id="43" name="object 43"/>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44" name="object 44"/>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33</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dirty="0">
                <a:solidFill>
                  <a:srgbClr val="BC8642"/>
                </a:solidFill>
              </a:rPr>
              <a:t>FEMALE</a:t>
            </a:r>
            <a:r>
              <a:rPr sz="3600" spc="-55" dirty="0">
                <a:solidFill>
                  <a:srgbClr val="BC8642"/>
                </a:solidFill>
              </a:rPr>
              <a:t> </a:t>
            </a:r>
            <a:r>
              <a:rPr sz="3600" dirty="0">
                <a:solidFill>
                  <a:srgbClr val="000000"/>
                </a:solidFill>
              </a:rPr>
              <a:t>FOLEY</a:t>
            </a:r>
            <a:r>
              <a:rPr sz="3600" spc="-45" dirty="0">
                <a:solidFill>
                  <a:srgbClr val="000000"/>
                </a:solidFill>
              </a:rPr>
              <a:t> </a:t>
            </a:r>
            <a:r>
              <a:rPr sz="3600" spc="-5" dirty="0">
                <a:solidFill>
                  <a:srgbClr val="000000"/>
                </a:solidFill>
              </a:rPr>
              <a:t>CATHETERIZATION</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grpSp>
        <p:nvGrpSpPr>
          <p:cNvPr id="4" name="object 4"/>
          <p:cNvGrpSpPr/>
          <p:nvPr/>
        </p:nvGrpSpPr>
        <p:grpSpPr>
          <a:xfrm>
            <a:off x="420623" y="1395983"/>
            <a:ext cx="11162030" cy="5091430"/>
            <a:chOff x="420623" y="1395983"/>
            <a:chExt cx="11162030" cy="5091430"/>
          </a:xfrm>
        </p:grpSpPr>
        <p:pic>
          <p:nvPicPr>
            <p:cNvPr id="5" name="object 5"/>
            <p:cNvPicPr/>
            <p:nvPr/>
          </p:nvPicPr>
          <p:blipFill>
            <a:blip r:embed="rId3" cstate="print"/>
            <a:stretch>
              <a:fillRect/>
            </a:stretch>
          </p:blipFill>
          <p:spPr>
            <a:xfrm>
              <a:off x="420623" y="1395983"/>
              <a:ext cx="11161776" cy="2410968"/>
            </a:xfrm>
            <a:prstGeom prst="rect">
              <a:avLst/>
            </a:prstGeom>
          </p:spPr>
        </p:pic>
        <p:sp>
          <p:nvSpPr>
            <p:cNvPr id="6" name="object 6"/>
            <p:cNvSpPr/>
            <p:nvPr/>
          </p:nvSpPr>
          <p:spPr>
            <a:xfrm>
              <a:off x="485421" y="1411110"/>
              <a:ext cx="11031855" cy="2279015"/>
            </a:xfrm>
            <a:custGeom>
              <a:avLst/>
              <a:gdLst/>
              <a:ahLst/>
              <a:cxnLst/>
              <a:rect l="l" t="t" r="r" b="b"/>
              <a:pathLst>
                <a:path w="11031855" h="2279015">
                  <a:moveTo>
                    <a:pt x="10803804" y="0"/>
                  </a:moveTo>
                  <a:lnTo>
                    <a:pt x="227859" y="0"/>
                  </a:lnTo>
                  <a:lnTo>
                    <a:pt x="181938" y="4629"/>
                  </a:lnTo>
                  <a:lnTo>
                    <a:pt x="139166" y="17906"/>
                  </a:lnTo>
                  <a:lnTo>
                    <a:pt x="100461" y="38914"/>
                  </a:lnTo>
                  <a:lnTo>
                    <a:pt x="66738" y="66738"/>
                  </a:lnTo>
                  <a:lnTo>
                    <a:pt x="38914" y="100461"/>
                  </a:lnTo>
                  <a:lnTo>
                    <a:pt x="17906" y="139166"/>
                  </a:lnTo>
                  <a:lnTo>
                    <a:pt x="4629" y="181938"/>
                  </a:lnTo>
                  <a:lnTo>
                    <a:pt x="0" y="227859"/>
                  </a:lnTo>
                  <a:lnTo>
                    <a:pt x="0" y="2050740"/>
                  </a:lnTo>
                  <a:lnTo>
                    <a:pt x="4629" y="2096661"/>
                  </a:lnTo>
                  <a:lnTo>
                    <a:pt x="17906" y="2139433"/>
                  </a:lnTo>
                  <a:lnTo>
                    <a:pt x="38914" y="2178138"/>
                  </a:lnTo>
                  <a:lnTo>
                    <a:pt x="66738" y="2211861"/>
                  </a:lnTo>
                  <a:lnTo>
                    <a:pt x="100461" y="2239684"/>
                  </a:lnTo>
                  <a:lnTo>
                    <a:pt x="139166" y="2260693"/>
                  </a:lnTo>
                  <a:lnTo>
                    <a:pt x="181938" y="2273970"/>
                  </a:lnTo>
                  <a:lnTo>
                    <a:pt x="227859" y="2278599"/>
                  </a:lnTo>
                  <a:lnTo>
                    <a:pt x="10803804" y="2278599"/>
                  </a:lnTo>
                  <a:lnTo>
                    <a:pt x="10849726" y="2273970"/>
                  </a:lnTo>
                  <a:lnTo>
                    <a:pt x="10892498" y="2260693"/>
                  </a:lnTo>
                  <a:lnTo>
                    <a:pt x="10931203" y="2239684"/>
                  </a:lnTo>
                  <a:lnTo>
                    <a:pt x="10964926" y="2211861"/>
                  </a:lnTo>
                  <a:lnTo>
                    <a:pt x="10992749" y="2178138"/>
                  </a:lnTo>
                  <a:lnTo>
                    <a:pt x="11013758" y="2139433"/>
                  </a:lnTo>
                  <a:lnTo>
                    <a:pt x="11027035" y="2096661"/>
                  </a:lnTo>
                  <a:lnTo>
                    <a:pt x="11031664" y="2050740"/>
                  </a:lnTo>
                  <a:lnTo>
                    <a:pt x="11031664" y="227859"/>
                  </a:lnTo>
                  <a:lnTo>
                    <a:pt x="11027035" y="181938"/>
                  </a:lnTo>
                  <a:lnTo>
                    <a:pt x="11013758" y="139166"/>
                  </a:lnTo>
                  <a:lnTo>
                    <a:pt x="10992749" y="100461"/>
                  </a:lnTo>
                  <a:lnTo>
                    <a:pt x="10964926" y="66738"/>
                  </a:lnTo>
                  <a:lnTo>
                    <a:pt x="10931203" y="38914"/>
                  </a:lnTo>
                  <a:lnTo>
                    <a:pt x="10892498" y="17906"/>
                  </a:lnTo>
                  <a:lnTo>
                    <a:pt x="10849726" y="4629"/>
                  </a:lnTo>
                  <a:lnTo>
                    <a:pt x="10803804" y="0"/>
                  </a:lnTo>
                  <a:close/>
                </a:path>
              </a:pathLst>
            </a:custGeom>
            <a:solidFill>
              <a:srgbClr val="FFFFFF">
                <a:alpha val="90199"/>
              </a:srgbClr>
            </a:solidFill>
          </p:spPr>
          <p:txBody>
            <a:bodyPr wrap="square" lIns="0" tIns="0" rIns="0" bIns="0" rtlCol="0"/>
            <a:lstStyle/>
            <a:p>
              <a:endParaRPr/>
            </a:p>
          </p:txBody>
        </p:sp>
        <p:sp>
          <p:nvSpPr>
            <p:cNvPr id="7" name="object 7"/>
            <p:cNvSpPr/>
            <p:nvPr/>
          </p:nvSpPr>
          <p:spPr>
            <a:xfrm>
              <a:off x="485421" y="1411110"/>
              <a:ext cx="11031855" cy="2279015"/>
            </a:xfrm>
            <a:custGeom>
              <a:avLst/>
              <a:gdLst/>
              <a:ahLst/>
              <a:cxnLst/>
              <a:rect l="l" t="t" r="r" b="b"/>
              <a:pathLst>
                <a:path w="11031855" h="2279015">
                  <a:moveTo>
                    <a:pt x="0" y="227860"/>
                  </a:moveTo>
                  <a:lnTo>
                    <a:pt x="4629" y="181938"/>
                  </a:lnTo>
                  <a:lnTo>
                    <a:pt x="17906" y="139166"/>
                  </a:lnTo>
                  <a:lnTo>
                    <a:pt x="38914" y="100461"/>
                  </a:lnTo>
                  <a:lnTo>
                    <a:pt x="66738" y="66738"/>
                  </a:lnTo>
                  <a:lnTo>
                    <a:pt x="100461" y="38914"/>
                  </a:lnTo>
                  <a:lnTo>
                    <a:pt x="139166" y="17906"/>
                  </a:lnTo>
                  <a:lnTo>
                    <a:pt x="181938" y="4629"/>
                  </a:lnTo>
                  <a:lnTo>
                    <a:pt x="227859" y="0"/>
                  </a:lnTo>
                  <a:lnTo>
                    <a:pt x="10803805" y="0"/>
                  </a:lnTo>
                  <a:lnTo>
                    <a:pt x="10849727" y="4629"/>
                  </a:lnTo>
                  <a:lnTo>
                    <a:pt x="10892498" y="17906"/>
                  </a:lnTo>
                  <a:lnTo>
                    <a:pt x="10931204" y="38914"/>
                  </a:lnTo>
                  <a:lnTo>
                    <a:pt x="10964926" y="66738"/>
                  </a:lnTo>
                  <a:lnTo>
                    <a:pt x="10992750" y="100461"/>
                  </a:lnTo>
                  <a:lnTo>
                    <a:pt x="11013758" y="139166"/>
                  </a:lnTo>
                  <a:lnTo>
                    <a:pt x="11027035" y="181938"/>
                  </a:lnTo>
                  <a:lnTo>
                    <a:pt x="11031665" y="227860"/>
                  </a:lnTo>
                  <a:lnTo>
                    <a:pt x="11031665" y="2050740"/>
                  </a:lnTo>
                  <a:lnTo>
                    <a:pt x="11027035" y="2096661"/>
                  </a:lnTo>
                  <a:lnTo>
                    <a:pt x="11013758" y="2139433"/>
                  </a:lnTo>
                  <a:lnTo>
                    <a:pt x="10992750" y="2178138"/>
                  </a:lnTo>
                  <a:lnTo>
                    <a:pt x="10964926" y="2211861"/>
                  </a:lnTo>
                  <a:lnTo>
                    <a:pt x="10931204" y="2239685"/>
                  </a:lnTo>
                  <a:lnTo>
                    <a:pt x="10892498" y="2260693"/>
                  </a:lnTo>
                  <a:lnTo>
                    <a:pt x="10849727" y="2273970"/>
                  </a:lnTo>
                  <a:lnTo>
                    <a:pt x="10803805" y="2278600"/>
                  </a:lnTo>
                  <a:lnTo>
                    <a:pt x="227859" y="2278600"/>
                  </a:lnTo>
                  <a:lnTo>
                    <a:pt x="181938" y="2273970"/>
                  </a:lnTo>
                  <a:lnTo>
                    <a:pt x="139166" y="2260693"/>
                  </a:lnTo>
                  <a:lnTo>
                    <a:pt x="100461" y="2239685"/>
                  </a:lnTo>
                  <a:lnTo>
                    <a:pt x="66738" y="2211861"/>
                  </a:lnTo>
                  <a:lnTo>
                    <a:pt x="38914" y="2178138"/>
                  </a:lnTo>
                  <a:lnTo>
                    <a:pt x="17906" y="2139433"/>
                  </a:lnTo>
                  <a:lnTo>
                    <a:pt x="4629" y="2096661"/>
                  </a:lnTo>
                  <a:lnTo>
                    <a:pt x="0" y="2050740"/>
                  </a:lnTo>
                  <a:lnTo>
                    <a:pt x="0" y="227860"/>
                  </a:lnTo>
                  <a:close/>
                </a:path>
              </a:pathLst>
            </a:custGeom>
            <a:ln w="25400">
              <a:solidFill>
                <a:srgbClr val="BC8642"/>
              </a:solidFill>
            </a:ln>
          </p:spPr>
          <p:txBody>
            <a:bodyPr wrap="square" lIns="0" tIns="0" rIns="0" bIns="0" rtlCol="0"/>
            <a:lstStyle/>
            <a:p>
              <a:endParaRPr/>
            </a:p>
          </p:txBody>
        </p:sp>
        <p:pic>
          <p:nvPicPr>
            <p:cNvPr id="8" name="object 8"/>
            <p:cNvPicPr/>
            <p:nvPr/>
          </p:nvPicPr>
          <p:blipFill>
            <a:blip r:embed="rId4" cstate="print"/>
            <a:stretch>
              <a:fillRect/>
            </a:stretch>
          </p:blipFill>
          <p:spPr>
            <a:xfrm>
              <a:off x="1063854" y="1714924"/>
              <a:ext cx="2243068" cy="1670972"/>
            </a:xfrm>
            <a:prstGeom prst="rect">
              <a:avLst/>
            </a:prstGeom>
          </p:spPr>
        </p:pic>
        <p:sp>
          <p:nvSpPr>
            <p:cNvPr id="9" name="object 9"/>
            <p:cNvSpPr/>
            <p:nvPr/>
          </p:nvSpPr>
          <p:spPr>
            <a:xfrm>
              <a:off x="1063854" y="1714924"/>
              <a:ext cx="2243455" cy="1671320"/>
            </a:xfrm>
            <a:custGeom>
              <a:avLst/>
              <a:gdLst/>
              <a:ahLst/>
              <a:cxnLst/>
              <a:rect l="l" t="t" r="r" b="b"/>
              <a:pathLst>
                <a:path w="2243454" h="1671320">
                  <a:moveTo>
                    <a:pt x="0" y="167097"/>
                  </a:moveTo>
                  <a:lnTo>
                    <a:pt x="5968" y="122676"/>
                  </a:lnTo>
                  <a:lnTo>
                    <a:pt x="22813" y="82759"/>
                  </a:lnTo>
                  <a:lnTo>
                    <a:pt x="48941" y="48941"/>
                  </a:lnTo>
                  <a:lnTo>
                    <a:pt x="82759" y="22813"/>
                  </a:lnTo>
                  <a:lnTo>
                    <a:pt x="122675" y="5968"/>
                  </a:lnTo>
                  <a:lnTo>
                    <a:pt x="167096" y="0"/>
                  </a:lnTo>
                  <a:lnTo>
                    <a:pt x="2075972" y="0"/>
                  </a:lnTo>
                  <a:lnTo>
                    <a:pt x="2120392" y="5968"/>
                  </a:lnTo>
                  <a:lnTo>
                    <a:pt x="2160309" y="22813"/>
                  </a:lnTo>
                  <a:lnTo>
                    <a:pt x="2194127" y="48941"/>
                  </a:lnTo>
                  <a:lnTo>
                    <a:pt x="2220255" y="82759"/>
                  </a:lnTo>
                  <a:lnTo>
                    <a:pt x="2237100" y="122676"/>
                  </a:lnTo>
                  <a:lnTo>
                    <a:pt x="2243069" y="167097"/>
                  </a:lnTo>
                  <a:lnTo>
                    <a:pt x="2243069" y="1503876"/>
                  </a:lnTo>
                  <a:lnTo>
                    <a:pt x="2237100" y="1548296"/>
                  </a:lnTo>
                  <a:lnTo>
                    <a:pt x="2220255" y="1588213"/>
                  </a:lnTo>
                  <a:lnTo>
                    <a:pt x="2194127" y="1622031"/>
                  </a:lnTo>
                  <a:lnTo>
                    <a:pt x="2160309" y="1648159"/>
                  </a:lnTo>
                  <a:lnTo>
                    <a:pt x="2120392" y="1665004"/>
                  </a:lnTo>
                  <a:lnTo>
                    <a:pt x="2075972" y="1670973"/>
                  </a:lnTo>
                  <a:lnTo>
                    <a:pt x="167096" y="1670973"/>
                  </a:lnTo>
                  <a:lnTo>
                    <a:pt x="122675" y="1665004"/>
                  </a:lnTo>
                  <a:lnTo>
                    <a:pt x="82759" y="1648159"/>
                  </a:lnTo>
                  <a:lnTo>
                    <a:pt x="48941" y="1622031"/>
                  </a:lnTo>
                  <a:lnTo>
                    <a:pt x="22813" y="1588213"/>
                  </a:lnTo>
                  <a:lnTo>
                    <a:pt x="5968" y="1548296"/>
                  </a:lnTo>
                  <a:lnTo>
                    <a:pt x="0" y="1503876"/>
                  </a:lnTo>
                  <a:lnTo>
                    <a:pt x="0" y="167097"/>
                  </a:lnTo>
                  <a:close/>
                </a:path>
              </a:pathLst>
            </a:custGeom>
            <a:ln w="25400">
              <a:solidFill>
                <a:srgbClr val="BC8642"/>
              </a:solidFill>
            </a:ln>
          </p:spPr>
          <p:txBody>
            <a:bodyPr wrap="square" lIns="0" tIns="0" rIns="0" bIns="0" rtlCol="0"/>
            <a:lstStyle/>
            <a:p>
              <a:endParaRPr/>
            </a:p>
          </p:txBody>
        </p:sp>
        <p:sp>
          <p:nvSpPr>
            <p:cNvPr id="10" name="object 10"/>
            <p:cNvSpPr/>
            <p:nvPr/>
          </p:nvSpPr>
          <p:spPr>
            <a:xfrm>
              <a:off x="817161" y="3689710"/>
              <a:ext cx="2736850" cy="2785110"/>
            </a:xfrm>
            <a:custGeom>
              <a:avLst/>
              <a:gdLst/>
              <a:ahLst/>
              <a:cxnLst/>
              <a:rect l="l" t="t" r="r" b="b"/>
              <a:pathLst>
                <a:path w="2736850" h="2785110">
                  <a:moveTo>
                    <a:pt x="2736454" y="0"/>
                  </a:moveTo>
                  <a:lnTo>
                    <a:pt x="0" y="0"/>
                  </a:lnTo>
                  <a:lnTo>
                    <a:pt x="0" y="2497628"/>
                  </a:lnTo>
                  <a:lnTo>
                    <a:pt x="3760" y="2544234"/>
                  </a:lnTo>
                  <a:lnTo>
                    <a:pt x="14648" y="2588446"/>
                  </a:lnTo>
                  <a:lnTo>
                    <a:pt x="32071" y="2629672"/>
                  </a:lnTo>
                  <a:lnTo>
                    <a:pt x="55437" y="2667320"/>
                  </a:lnTo>
                  <a:lnTo>
                    <a:pt x="84156" y="2700799"/>
                  </a:lnTo>
                  <a:lnTo>
                    <a:pt x="117635" y="2729518"/>
                  </a:lnTo>
                  <a:lnTo>
                    <a:pt x="155284" y="2752885"/>
                  </a:lnTo>
                  <a:lnTo>
                    <a:pt x="196510" y="2770308"/>
                  </a:lnTo>
                  <a:lnTo>
                    <a:pt x="240721" y="2781195"/>
                  </a:lnTo>
                  <a:lnTo>
                    <a:pt x="287327" y="2784956"/>
                  </a:lnTo>
                  <a:lnTo>
                    <a:pt x="2449125" y="2784956"/>
                  </a:lnTo>
                  <a:lnTo>
                    <a:pt x="2495731" y="2781195"/>
                  </a:lnTo>
                  <a:lnTo>
                    <a:pt x="2539943" y="2770308"/>
                  </a:lnTo>
                  <a:lnTo>
                    <a:pt x="2581169" y="2752885"/>
                  </a:lnTo>
                  <a:lnTo>
                    <a:pt x="2618818" y="2729518"/>
                  </a:lnTo>
                  <a:lnTo>
                    <a:pt x="2652297" y="2700799"/>
                  </a:lnTo>
                  <a:lnTo>
                    <a:pt x="2681016" y="2667320"/>
                  </a:lnTo>
                  <a:lnTo>
                    <a:pt x="2704383" y="2629672"/>
                  </a:lnTo>
                  <a:lnTo>
                    <a:pt x="2721806" y="2588446"/>
                  </a:lnTo>
                  <a:lnTo>
                    <a:pt x="2732693" y="2544234"/>
                  </a:lnTo>
                  <a:lnTo>
                    <a:pt x="2736454" y="2497628"/>
                  </a:lnTo>
                  <a:lnTo>
                    <a:pt x="2736454" y="0"/>
                  </a:lnTo>
                  <a:close/>
                </a:path>
              </a:pathLst>
            </a:custGeom>
            <a:solidFill>
              <a:srgbClr val="FFFFFF"/>
            </a:solidFill>
          </p:spPr>
          <p:txBody>
            <a:bodyPr wrap="square" lIns="0" tIns="0" rIns="0" bIns="0" rtlCol="0"/>
            <a:lstStyle/>
            <a:p>
              <a:endParaRPr/>
            </a:p>
          </p:txBody>
        </p:sp>
        <p:sp>
          <p:nvSpPr>
            <p:cNvPr id="11" name="object 11"/>
            <p:cNvSpPr/>
            <p:nvPr/>
          </p:nvSpPr>
          <p:spPr>
            <a:xfrm>
              <a:off x="817162" y="3689711"/>
              <a:ext cx="2736850" cy="2785110"/>
            </a:xfrm>
            <a:custGeom>
              <a:avLst/>
              <a:gdLst/>
              <a:ahLst/>
              <a:cxnLst/>
              <a:rect l="l" t="t" r="r" b="b"/>
              <a:pathLst>
                <a:path w="2736850" h="2785110">
                  <a:moveTo>
                    <a:pt x="2449125" y="2784956"/>
                  </a:moveTo>
                  <a:lnTo>
                    <a:pt x="287328" y="2784956"/>
                  </a:lnTo>
                  <a:lnTo>
                    <a:pt x="240721" y="2781195"/>
                  </a:lnTo>
                  <a:lnTo>
                    <a:pt x="196510" y="2770307"/>
                  </a:lnTo>
                  <a:lnTo>
                    <a:pt x="155284" y="2752885"/>
                  </a:lnTo>
                  <a:lnTo>
                    <a:pt x="117635" y="2729518"/>
                  </a:lnTo>
                  <a:lnTo>
                    <a:pt x="84156" y="2700799"/>
                  </a:lnTo>
                  <a:lnTo>
                    <a:pt x="55437" y="2667320"/>
                  </a:lnTo>
                  <a:lnTo>
                    <a:pt x="32071" y="2629671"/>
                  </a:lnTo>
                  <a:lnTo>
                    <a:pt x="14648" y="2588445"/>
                  </a:lnTo>
                  <a:lnTo>
                    <a:pt x="3760" y="2544234"/>
                  </a:lnTo>
                  <a:lnTo>
                    <a:pt x="0" y="2497628"/>
                  </a:lnTo>
                  <a:lnTo>
                    <a:pt x="0" y="0"/>
                  </a:lnTo>
                  <a:lnTo>
                    <a:pt x="2736454" y="0"/>
                  </a:lnTo>
                  <a:lnTo>
                    <a:pt x="2736454" y="2497628"/>
                  </a:lnTo>
                  <a:lnTo>
                    <a:pt x="2732693" y="2544234"/>
                  </a:lnTo>
                  <a:lnTo>
                    <a:pt x="2721805" y="2588445"/>
                  </a:lnTo>
                  <a:lnTo>
                    <a:pt x="2704382" y="2629671"/>
                  </a:lnTo>
                  <a:lnTo>
                    <a:pt x="2681016" y="2667320"/>
                  </a:lnTo>
                  <a:lnTo>
                    <a:pt x="2652297" y="2700799"/>
                  </a:lnTo>
                  <a:lnTo>
                    <a:pt x="2618818" y="2729518"/>
                  </a:lnTo>
                  <a:lnTo>
                    <a:pt x="2581169" y="2752885"/>
                  </a:lnTo>
                  <a:lnTo>
                    <a:pt x="2539943" y="2770307"/>
                  </a:lnTo>
                  <a:lnTo>
                    <a:pt x="2495732" y="2781195"/>
                  </a:lnTo>
                  <a:lnTo>
                    <a:pt x="2449125" y="2784956"/>
                  </a:lnTo>
                  <a:close/>
                </a:path>
              </a:pathLst>
            </a:custGeom>
            <a:ln w="25400">
              <a:solidFill>
                <a:srgbClr val="BC8642"/>
              </a:solidFill>
            </a:ln>
          </p:spPr>
          <p:txBody>
            <a:bodyPr wrap="square" lIns="0" tIns="0" rIns="0" bIns="0" rtlCol="0"/>
            <a:lstStyle/>
            <a:p>
              <a:endParaRPr/>
            </a:p>
          </p:txBody>
        </p:sp>
      </p:grpSp>
      <p:sp>
        <p:nvSpPr>
          <p:cNvPr id="12" name="object 12"/>
          <p:cNvSpPr txBox="1"/>
          <p:nvPr/>
        </p:nvSpPr>
        <p:spPr>
          <a:xfrm>
            <a:off x="980056" y="3750564"/>
            <a:ext cx="2477135" cy="2653030"/>
          </a:xfrm>
          <a:prstGeom prst="rect">
            <a:avLst/>
          </a:prstGeom>
        </p:spPr>
        <p:txBody>
          <a:bodyPr vert="horz" wrap="square" lIns="0" tIns="43815" rIns="0" bIns="0" rtlCol="0">
            <a:spAutoFit/>
          </a:bodyPr>
          <a:lstStyle/>
          <a:p>
            <a:pPr marL="12700" marR="5080">
              <a:lnSpc>
                <a:spcPct val="85200"/>
              </a:lnSpc>
              <a:spcBef>
                <a:spcPts val="345"/>
              </a:spcBef>
              <a:buFont typeface="Arial"/>
              <a:buAutoNum type="alphaLcParenBoth" startAt="4"/>
              <a:tabLst>
                <a:tab pos="289560" algn="l"/>
              </a:tabLst>
            </a:pPr>
            <a:r>
              <a:rPr sz="1400" dirty="0">
                <a:latin typeface="Arial MT"/>
                <a:cs typeface="Arial MT"/>
              </a:rPr>
              <a:t>With the </a:t>
            </a:r>
            <a:r>
              <a:rPr sz="1400" spc="-5" dirty="0">
                <a:latin typeface="Arial MT"/>
                <a:cs typeface="Arial MT"/>
              </a:rPr>
              <a:t>dominant hand, </a:t>
            </a:r>
            <a:r>
              <a:rPr sz="1400" dirty="0">
                <a:latin typeface="Arial MT"/>
                <a:cs typeface="Arial MT"/>
              </a:rPr>
              <a:t> </a:t>
            </a:r>
            <a:r>
              <a:rPr sz="1400" spc="-5" dirty="0">
                <a:latin typeface="Arial MT"/>
                <a:cs typeface="Arial MT"/>
              </a:rPr>
              <a:t>clean the far labia with </a:t>
            </a:r>
            <a:r>
              <a:rPr sz="1400" dirty="0">
                <a:latin typeface="Arial MT"/>
                <a:cs typeface="Arial MT"/>
              </a:rPr>
              <a:t>a </a:t>
            </a:r>
            <a:r>
              <a:rPr sz="1400" spc="-5" dirty="0">
                <a:latin typeface="Arial MT"/>
                <a:cs typeface="Arial MT"/>
              </a:rPr>
              <a:t>cotton </a:t>
            </a:r>
            <a:r>
              <a:rPr sz="1400" spc="-375" dirty="0">
                <a:latin typeface="Arial MT"/>
                <a:cs typeface="Arial MT"/>
              </a:rPr>
              <a:t> </a:t>
            </a:r>
            <a:r>
              <a:rPr sz="1400" spc="-5" dirty="0">
                <a:latin typeface="Arial MT"/>
                <a:cs typeface="Arial MT"/>
              </a:rPr>
              <a:t>ball or swab, moving from the </a:t>
            </a:r>
            <a:r>
              <a:rPr sz="1400" dirty="0">
                <a:latin typeface="Arial MT"/>
                <a:cs typeface="Arial MT"/>
              </a:rPr>
              <a:t> </a:t>
            </a:r>
            <a:r>
              <a:rPr sz="1400" spc="-5" dirty="0">
                <a:latin typeface="Arial MT"/>
                <a:cs typeface="Arial MT"/>
              </a:rPr>
              <a:t>clitoris toward the</a:t>
            </a:r>
            <a:r>
              <a:rPr sz="1400" dirty="0">
                <a:latin typeface="Arial MT"/>
                <a:cs typeface="Arial MT"/>
              </a:rPr>
              <a:t> </a:t>
            </a:r>
            <a:r>
              <a:rPr sz="1400" spc="-5" dirty="0">
                <a:latin typeface="Arial MT"/>
                <a:cs typeface="Arial MT"/>
              </a:rPr>
              <a:t>anus.</a:t>
            </a:r>
            <a:endParaRPr sz="1400">
              <a:latin typeface="Arial MT"/>
              <a:cs typeface="Arial MT"/>
            </a:endParaRPr>
          </a:p>
          <a:p>
            <a:pPr marL="12700" marR="34925">
              <a:lnSpc>
                <a:spcPts val="1490"/>
              </a:lnSpc>
              <a:spcBef>
                <a:spcPts val="545"/>
              </a:spcBef>
              <a:buFont typeface="Arial"/>
              <a:buAutoNum type="alphaLcParenBoth" startAt="4"/>
              <a:tabLst>
                <a:tab pos="279400" algn="l"/>
              </a:tabLst>
            </a:pPr>
            <a:r>
              <a:rPr sz="1400" spc="-5" dirty="0">
                <a:latin typeface="Arial MT"/>
                <a:cs typeface="Arial MT"/>
              </a:rPr>
              <a:t>Use </a:t>
            </a:r>
            <a:r>
              <a:rPr sz="1400" dirty="0">
                <a:latin typeface="Arial MT"/>
                <a:cs typeface="Arial MT"/>
              </a:rPr>
              <a:t>a </a:t>
            </a:r>
            <a:r>
              <a:rPr sz="1400" spc="-5" dirty="0">
                <a:latin typeface="Arial MT"/>
                <a:cs typeface="Arial MT"/>
              </a:rPr>
              <a:t>second cotton ball or </a:t>
            </a:r>
            <a:r>
              <a:rPr sz="1400" spc="-375" dirty="0">
                <a:latin typeface="Arial MT"/>
                <a:cs typeface="Arial MT"/>
              </a:rPr>
              <a:t> </a:t>
            </a:r>
            <a:r>
              <a:rPr sz="1400" spc="-5" dirty="0">
                <a:latin typeface="Arial MT"/>
                <a:cs typeface="Arial MT"/>
              </a:rPr>
              <a:t>swab</a:t>
            </a:r>
            <a:r>
              <a:rPr sz="1400" spc="-10" dirty="0">
                <a:latin typeface="Arial MT"/>
                <a:cs typeface="Arial MT"/>
              </a:rPr>
              <a:t> </a:t>
            </a:r>
            <a:r>
              <a:rPr sz="1400" dirty="0">
                <a:latin typeface="Arial MT"/>
                <a:cs typeface="Arial MT"/>
              </a:rPr>
              <a:t>to</a:t>
            </a:r>
            <a:r>
              <a:rPr sz="1400" spc="-5" dirty="0">
                <a:latin typeface="Arial MT"/>
                <a:cs typeface="Arial MT"/>
              </a:rPr>
              <a:t> clean the near</a:t>
            </a:r>
            <a:r>
              <a:rPr sz="1400" spc="-10" dirty="0">
                <a:latin typeface="Arial MT"/>
                <a:cs typeface="Arial MT"/>
              </a:rPr>
              <a:t> </a:t>
            </a:r>
            <a:r>
              <a:rPr sz="1400" spc="-5" dirty="0">
                <a:latin typeface="Arial MT"/>
                <a:cs typeface="Arial MT"/>
              </a:rPr>
              <a:t>labia.</a:t>
            </a:r>
            <a:endParaRPr sz="1400">
              <a:latin typeface="Arial MT"/>
              <a:cs typeface="Arial MT"/>
            </a:endParaRPr>
          </a:p>
          <a:p>
            <a:pPr marL="12700" marR="14604">
              <a:lnSpc>
                <a:spcPct val="85200"/>
              </a:lnSpc>
              <a:spcBef>
                <a:spcPts val="565"/>
              </a:spcBef>
              <a:buFont typeface="Arial"/>
              <a:buAutoNum type="alphaLcParenBoth" startAt="4"/>
              <a:tabLst>
                <a:tab pos="240029" algn="l"/>
              </a:tabLst>
            </a:pPr>
            <a:r>
              <a:rPr sz="1400" spc="-5" dirty="0">
                <a:latin typeface="Arial MT"/>
                <a:cs typeface="Arial MT"/>
              </a:rPr>
              <a:t>Use </a:t>
            </a:r>
            <a:r>
              <a:rPr sz="1400" dirty="0">
                <a:latin typeface="Arial MT"/>
                <a:cs typeface="Arial MT"/>
              </a:rPr>
              <a:t>a </a:t>
            </a:r>
            <a:r>
              <a:rPr sz="1400" spc="-5" dirty="0">
                <a:latin typeface="Arial MT"/>
                <a:cs typeface="Arial MT"/>
              </a:rPr>
              <a:t>third cotton ball or </a:t>
            </a:r>
            <a:r>
              <a:rPr sz="1400" dirty="0">
                <a:latin typeface="Arial MT"/>
                <a:cs typeface="Arial MT"/>
              </a:rPr>
              <a:t> </a:t>
            </a:r>
            <a:r>
              <a:rPr sz="1400" spc="-5" dirty="0">
                <a:latin typeface="Arial MT"/>
                <a:cs typeface="Arial MT"/>
              </a:rPr>
              <a:t>swab </a:t>
            </a:r>
            <a:r>
              <a:rPr sz="1400" dirty="0">
                <a:latin typeface="Arial MT"/>
                <a:cs typeface="Arial MT"/>
              </a:rPr>
              <a:t>to </a:t>
            </a:r>
            <a:r>
              <a:rPr sz="1400" spc="-5" dirty="0">
                <a:latin typeface="Arial MT"/>
                <a:cs typeface="Arial MT"/>
              </a:rPr>
              <a:t>clean down the </a:t>
            </a:r>
            <a:r>
              <a:rPr sz="1400" spc="-15" dirty="0">
                <a:latin typeface="Arial MT"/>
                <a:cs typeface="Arial MT"/>
              </a:rPr>
              <a:t>center, </a:t>
            </a:r>
            <a:r>
              <a:rPr sz="1400" spc="-375" dirty="0">
                <a:latin typeface="Arial MT"/>
                <a:cs typeface="Arial MT"/>
              </a:rPr>
              <a:t> </a:t>
            </a:r>
            <a:r>
              <a:rPr sz="1400" spc="-5" dirty="0">
                <a:latin typeface="Arial MT"/>
                <a:cs typeface="Arial MT"/>
              </a:rPr>
              <a:t>directly over the urinary </a:t>
            </a:r>
            <a:r>
              <a:rPr sz="1400" dirty="0">
                <a:latin typeface="Arial MT"/>
                <a:cs typeface="Arial MT"/>
              </a:rPr>
              <a:t> </a:t>
            </a:r>
            <a:r>
              <a:rPr sz="1400" spc="-5" dirty="0">
                <a:latin typeface="Arial MT"/>
                <a:cs typeface="Arial MT"/>
              </a:rPr>
              <a:t>meatus.</a:t>
            </a:r>
            <a:endParaRPr sz="1400">
              <a:latin typeface="Arial MT"/>
              <a:cs typeface="Arial MT"/>
            </a:endParaRPr>
          </a:p>
          <a:p>
            <a:pPr marL="12700" marR="261620">
              <a:lnSpc>
                <a:spcPct val="86400"/>
              </a:lnSpc>
              <a:spcBef>
                <a:spcPts val="540"/>
              </a:spcBef>
              <a:buFont typeface="Arial"/>
              <a:buAutoNum type="alphaLcParenBoth" startAt="4"/>
              <a:tabLst>
                <a:tab pos="289560" algn="l"/>
              </a:tabLst>
            </a:pPr>
            <a:r>
              <a:rPr sz="1400" spc="-5" dirty="0">
                <a:latin typeface="Arial MT"/>
                <a:cs typeface="Arial MT"/>
              </a:rPr>
              <a:t>Keep the labia spread </a:t>
            </a:r>
            <a:r>
              <a:rPr sz="1400" dirty="0">
                <a:latin typeface="Arial MT"/>
                <a:cs typeface="Arial MT"/>
              </a:rPr>
              <a:t> throughout</a:t>
            </a:r>
            <a:r>
              <a:rPr sz="1400" spc="-30" dirty="0">
                <a:latin typeface="Arial MT"/>
                <a:cs typeface="Arial MT"/>
              </a:rPr>
              <a:t> </a:t>
            </a:r>
            <a:r>
              <a:rPr sz="1400" dirty="0">
                <a:latin typeface="Arial MT"/>
                <a:cs typeface="Arial MT"/>
              </a:rPr>
              <a:t>the</a:t>
            </a:r>
            <a:r>
              <a:rPr sz="1400" spc="-30" dirty="0">
                <a:latin typeface="Arial MT"/>
                <a:cs typeface="Arial MT"/>
              </a:rPr>
              <a:t> </a:t>
            </a:r>
            <a:r>
              <a:rPr sz="1400" spc="-5" dirty="0">
                <a:latin typeface="Arial MT"/>
                <a:cs typeface="Arial MT"/>
              </a:rPr>
              <a:t>remainder</a:t>
            </a:r>
            <a:r>
              <a:rPr sz="1400" spc="-35" dirty="0">
                <a:latin typeface="Arial MT"/>
                <a:cs typeface="Arial MT"/>
              </a:rPr>
              <a:t> </a:t>
            </a:r>
            <a:r>
              <a:rPr sz="1400" spc="-5" dirty="0">
                <a:latin typeface="Arial MT"/>
                <a:cs typeface="Arial MT"/>
              </a:rPr>
              <a:t>of </a:t>
            </a:r>
            <a:r>
              <a:rPr sz="1400" spc="-375" dirty="0">
                <a:latin typeface="Arial MT"/>
                <a:cs typeface="Arial MT"/>
              </a:rPr>
              <a:t> </a:t>
            </a:r>
            <a:r>
              <a:rPr sz="1400" spc="-5" dirty="0">
                <a:latin typeface="Arial MT"/>
                <a:cs typeface="Arial MT"/>
              </a:rPr>
              <a:t>the procedure.</a:t>
            </a:r>
            <a:endParaRPr sz="1400">
              <a:latin typeface="Arial MT"/>
              <a:cs typeface="Arial MT"/>
            </a:endParaRPr>
          </a:p>
        </p:txBody>
      </p:sp>
      <p:grpSp>
        <p:nvGrpSpPr>
          <p:cNvPr id="13" name="object 13"/>
          <p:cNvGrpSpPr/>
          <p:nvPr/>
        </p:nvGrpSpPr>
        <p:grpSpPr>
          <a:xfrm>
            <a:off x="3765223" y="1702224"/>
            <a:ext cx="2268855" cy="4785360"/>
            <a:chOff x="3765223" y="1702224"/>
            <a:chExt cx="2268855" cy="4785360"/>
          </a:xfrm>
        </p:grpSpPr>
        <p:pic>
          <p:nvPicPr>
            <p:cNvPr id="14" name="object 14"/>
            <p:cNvPicPr/>
            <p:nvPr/>
          </p:nvPicPr>
          <p:blipFill>
            <a:blip r:embed="rId5" cstate="print"/>
            <a:stretch>
              <a:fillRect/>
            </a:stretch>
          </p:blipFill>
          <p:spPr>
            <a:xfrm>
              <a:off x="3777923" y="1714924"/>
              <a:ext cx="2243068" cy="1670972"/>
            </a:xfrm>
            <a:prstGeom prst="rect">
              <a:avLst/>
            </a:prstGeom>
          </p:spPr>
        </p:pic>
        <p:sp>
          <p:nvSpPr>
            <p:cNvPr id="15" name="object 15"/>
            <p:cNvSpPr/>
            <p:nvPr/>
          </p:nvSpPr>
          <p:spPr>
            <a:xfrm>
              <a:off x="3777923" y="1714924"/>
              <a:ext cx="2243455" cy="1671320"/>
            </a:xfrm>
            <a:custGeom>
              <a:avLst/>
              <a:gdLst/>
              <a:ahLst/>
              <a:cxnLst/>
              <a:rect l="l" t="t" r="r" b="b"/>
              <a:pathLst>
                <a:path w="2243454" h="1671320">
                  <a:moveTo>
                    <a:pt x="0" y="167097"/>
                  </a:moveTo>
                  <a:lnTo>
                    <a:pt x="5968" y="122676"/>
                  </a:lnTo>
                  <a:lnTo>
                    <a:pt x="22813" y="82759"/>
                  </a:lnTo>
                  <a:lnTo>
                    <a:pt x="48941" y="48941"/>
                  </a:lnTo>
                  <a:lnTo>
                    <a:pt x="82759" y="22813"/>
                  </a:lnTo>
                  <a:lnTo>
                    <a:pt x="122675" y="5968"/>
                  </a:lnTo>
                  <a:lnTo>
                    <a:pt x="167096" y="0"/>
                  </a:lnTo>
                  <a:lnTo>
                    <a:pt x="2075972" y="0"/>
                  </a:lnTo>
                  <a:lnTo>
                    <a:pt x="2120392" y="5968"/>
                  </a:lnTo>
                  <a:lnTo>
                    <a:pt x="2160309" y="22813"/>
                  </a:lnTo>
                  <a:lnTo>
                    <a:pt x="2194127" y="48941"/>
                  </a:lnTo>
                  <a:lnTo>
                    <a:pt x="2220255" y="82759"/>
                  </a:lnTo>
                  <a:lnTo>
                    <a:pt x="2237100" y="122676"/>
                  </a:lnTo>
                  <a:lnTo>
                    <a:pt x="2243069" y="167097"/>
                  </a:lnTo>
                  <a:lnTo>
                    <a:pt x="2243069" y="1503876"/>
                  </a:lnTo>
                  <a:lnTo>
                    <a:pt x="2237100" y="1548296"/>
                  </a:lnTo>
                  <a:lnTo>
                    <a:pt x="2220255" y="1588213"/>
                  </a:lnTo>
                  <a:lnTo>
                    <a:pt x="2194127" y="1622031"/>
                  </a:lnTo>
                  <a:lnTo>
                    <a:pt x="2160309" y="1648159"/>
                  </a:lnTo>
                  <a:lnTo>
                    <a:pt x="2120392" y="1665004"/>
                  </a:lnTo>
                  <a:lnTo>
                    <a:pt x="2075972" y="1670973"/>
                  </a:lnTo>
                  <a:lnTo>
                    <a:pt x="167096" y="1670973"/>
                  </a:lnTo>
                  <a:lnTo>
                    <a:pt x="122675" y="1665004"/>
                  </a:lnTo>
                  <a:lnTo>
                    <a:pt x="82759" y="1648159"/>
                  </a:lnTo>
                  <a:lnTo>
                    <a:pt x="48941" y="1622031"/>
                  </a:lnTo>
                  <a:lnTo>
                    <a:pt x="22813" y="1588213"/>
                  </a:lnTo>
                  <a:lnTo>
                    <a:pt x="5968" y="1548296"/>
                  </a:lnTo>
                  <a:lnTo>
                    <a:pt x="0" y="1503876"/>
                  </a:lnTo>
                  <a:lnTo>
                    <a:pt x="0" y="167097"/>
                  </a:lnTo>
                  <a:close/>
                </a:path>
              </a:pathLst>
            </a:custGeom>
            <a:ln w="25400">
              <a:solidFill>
                <a:srgbClr val="BC8642"/>
              </a:solidFill>
            </a:ln>
          </p:spPr>
          <p:txBody>
            <a:bodyPr wrap="square" lIns="0" tIns="0" rIns="0" bIns="0" rtlCol="0"/>
            <a:lstStyle/>
            <a:p>
              <a:endParaRPr/>
            </a:p>
          </p:txBody>
        </p:sp>
        <p:sp>
          <p:nvSpPr>
            <p:cNvPr id="16" name="object 16"/>
            <p:cNvSpPr/>
            <p:nvPr/>
          </p:nvSpPr>
          <p:spPr>
            <a:xfrm>
              <a:off x="3777923" y="3689710"/>
              <a:ext cx="2243455" cy="2785110"/>
            </a:xfrm>
            <a:custGeom>
              <a:avLst/>
              <a:gdLst/>
              <a:ahLst/>
              <a:cxnLst/>
              <a:rect l="l" t="t" r="r" b="b"/>
              <a:pathLst>
                <a:path w="2243454" h="2785110">
                  <a:moveTo>
                    <a:pt x="2243068" y="0"/>
                  </a:moveTo>
                  <a:lnTo>
                    <a:pt x="0" y="0"/>
                  </a:lnTo>
                  <a:lnTo>
                    <a:pt x="0" y="2549435"/>
                  </a:lnTo>
                  <a:lnTo>
                    <a:pt x="4784" y="2596900"/>
                  </a:lnTo>
                  <a:lnTo>
                    <a:pt x="18508" y="2641110"/>
                  </a:lnTo>
                  <a:lnTo>
                    <a:pt x="40223" y="2681117"/>
                  </a:lnTo>
                  <a:lnTo>
                    <a:pt x="68982" y="2715973"/>
                  </a:lnTo>
                  <a:lnTo>
                    <a:pt x="103839" y="2744733"/>
                  </a:lnTo>
                  <a:lnTo>
                    <a:pt x="143846" y="2766447"/>
                  </a:lnTo>
                  <a:lnTo>
                    <a:pt x="188055" y="2780171"/>
                  </a:lnTo>
                  <a:lnTo>
                    <a:pt x="235521" y="2784956"/>
                  </a:lnTo>
                  <a:lnTo>
                    <a:pt x="2007547" y="2784956"/>
                  </a:lnTo>
                  <a:lnTo>
                    <a:pt x="2055013" y="2780171"/>
                  </a:lnTo>
                  <a:lnTo>
                    <a:pt x="2099222" y="2766447"/>
                  </a:lnTo>
                  <a:lnTo>
                    <a:pt x="2139229" y="2744733"/>
                  </a:lnTo>
                  <a:lnTo>
                    <a:pt x="2174086" y="2715973"/>
                  </a:lnTo>
                  <a:lnTo>
                    <a:pt x="2202845" y="2681117"/>
                  </a:lnTo>
                  <a:lnTo>
                    <a:pt x="2224560" y="2641110"/>
                  </a:lnTo>
                  <a:lnTo>
                    <a:pt x="2238283" y="2596900"/>
                  </a:lnTo>
                  <a:lnTo>
                    <a:pt x="2243068" y="2549435"/>
                  </a:lnTo>
                  <a:lnTo>
                    <a:pt x="2243068" y="0"/>
                  </a:lnTo>
                  <a:close/>
                </a:path>
              </a:pathLst>
            </a:custGeom>
            <a:solidFill>
              <a:srgbClr val="FFFFFF"/>
            </a:solidFill>
          </p:spPr>
          <p:txBody>
            <a:bodyPr wrap="square" lIns="0" tIns="0" rIns="0" bIns="0" rtlCol="0"/>
            <a:lstStyle/>
            <a:p>
              <a:endParaRPr/>
            </a:p>
          </p:txBody>
        </p:sp>
        <p:sp>
          <p:nvSpPr>
            <p:cNvPr id="17" name="object 17"/>
            <p:cNvSpPr/>
            <p:nvPr/>
          </p:nvSpPr>
          <p:spPr>
            <a:xfrm>
              <a:off x="3777923" y="3689711"/>
              <a:ext cx="2243455" cy="2785110"/>
            </a:xfrm>
            <a:custGeom>
              <a:avLst/>
              <a:gdLst/>
              <a:ahLst/>
              <a:cxnLst/>
              <a:rect l="l" t="t" r="r" b="b"/>
              <a:pathLst>
                <a:path w="2243454" h="2785110">
                  <a:moveTo>
                    <a:pt x="2007547" y="2784956"/>
                  </a:moveTo>
                  <a:lnTo>
                    <a:pt x="235521" y="2784956"/>
                  </a:lnTo>
                  <a:lnTo>
                    <a:pt x="188055" y="2780171"/>
                  </a:lnTo>
                  <a:lnTo>
                    <a:pt x="143845" y="2766447"/>
                  </a:lnTo>
                  <a:lnTo>
                    <a:pt x="103838" y="2744732"/>
                  </a:lnTo>
                  <a:lnTo>
                    <a:pt x="68982" y="2715973"/>
                  </a:lnTo>
                  <a:lnTo>
                    <a:pt x="40223" y="2681116"/>
                  </a:lnTo>
                  <a:lnTo>
                    <a:pt x="18508" y="2641110"/>
                  </a:lnTo>
                  <a:lnTo>
                    <a:pt x="4784" y="2596900"/>
                  </a:lnTo>
                  <a:lnTo>
                    <a:pt x="0" y="2549434"/>
                  </a:lnTo>
                  <a:lnTo>
                    <a:pt x="0" y="0"/>
                  </a:lnTo>
                  <a:lnTo>
                    <a:pt x="2243069" y="0"/>
                  </a:lnTo>
                  <a:lnTo>
                    <a:pt x="2243069" y="2549434"/>
                  </a:lnTo>
                  <a:lnTo>
                    <a:pt x="2238284" y="2596900"/>
                  </a:lnTo>
                  <a:lnTo>
                    <a:pt x="2224560" y="2641110"/>
                  </a:lnTo>
                  <a:lnTo>
                    <a:pt x="2202845" y="2681116"/>
                  </a:lnTo>
                  <a:lnTo>
                    <a:pt x="2174086" y="2715973"/>
                  </a:lnTo>
                  <a:lnTo>
                    <a:pt x="2139229" y="2744732"/>
                  </a:lnTo>
                  <a:lnTo>
                    <a:pt x="2099223" y="2766447"/>
                  </a:lnTo>
                  <a:lnTo>
                    <a:pt x="2055013" y="2780171"/>
                  </a:lnTo>
                  <a:lnTo>
                    <a:pt x="2007547" y="2784956"/>
                  </a:lnTo>
                  <a:close/>
                </a:path>
              </a:pathLst>
            </a:custGeom>
            <a:ln w="25400">
              <a:solidFill>
                <a:srgbClr val="BC8642"/>
              </a:solidFill>
            </a:ln>
          </p:spPr>
          <p:txBody>
            <a:bodyPr wrap="square" lIns="0" tIns="0" rIns="0" bIns="0" rtlCol="0"/>
            <a:lstStyle/>
            <a:p>
              <a:endParaRPr/>
            </a:p>
          </p:txBody>
        </p:sp>
      </p:grpSp>
      <p:sp>
        <p:nvSpPr>
          <p:cNvPr id="18" name="object 18"/>
          <p:cNvSpPr txBox="1"/>
          <p:nvPr/>
        </p:nvSpPr>
        <p:spPr>
          <a:xfrm>
            <a:off x="3925646" y="3747007"/>
            <a:ext cx="1962785" cy="2080260"/>
          </a:xfrm>
          <a:prstGeom prst="rect">
            <a:avLst/>
          </a:prstGeom>
        </p:spPr>
        <p:txBody>
          <a:bodyPr vert="horz" wrap="square" lIns="0" tIns="12700" rIns="0" bIns="0" rtlCol="0">
            <a:spAutoFit/>
          </a:bodyPr>
          <a:lstStyle/>
          <a:p>
            <a:pPr marL="12700">
              <a:lnSpc>
                <a:spcPts val="1689"/>
              </a:lnSpc>
              <a:spcBef>
                <a:spcPts val="100"/>
              </a:spcBef>
            </a:pPr>
            <a:r>
              <a:rPr sz="1500" b="1" spc="-15" dirty="0">
                <a:latin typeface="Arial"/>
                <a:cs typeface="Arial"/>
              </a:rPr>
              <a:t>LUBRICATE</a:t>
            </a:r>
            <a:r>
              <a:rPr sz="1500" b="1" spc="-45" dirty="0">
                <a:latin typeface="Arial"/>
                <a:cs typeface="Arial"/>
              </a:rPr>
              <a:t> </a:t>
            </a:r>
            <a:r>
              <a:rPr sz="1500" spc="-5" dirty="0">
                <a:latin typeface="Arial MT"/>
                <a:cs typeface="Arial MT"/>
              </a:rPr>
              <a:t>the</a:t>
            </a:r>
            <a:endParaRPr sz="1500">
              <a:latin typeface="Arial MT"/>
              <a:cs typeface="Arial MT"/>
            </a:endParaRPr>
          </a:p>
          <a:p>
            <a:pPr marL="12700">
              <a:lnSpc>
                <a:spcPts val="1689"/>
              </a:lnSpc>
            </a:pPr>
            <a:r>
              <a:rPr sz="1500" spc="-15" dirty="0">
                <a:latin typeface="Arial MT"/>
                <a:cs typeface="Arial MT"/>
              </a:rPr>
              <a:t>catheter.</a:t>
            </a:r>
            <a:endParaRPr sz="1500">
              <a:latin typeface="Arial MT"/>
              <a:cs typeface="Arial MT"/>
            </a:endParaRPr>
          </a:p>
          <a:p>
            <a:pPr marL="12700" marR="83185">
              <a:lnSpc>
                <a:spcPct val="85700"/>
              </a:lnSpc>
              <a:spcBef>
                <a:spcPts val="650"/>
              </a:spcBef>
              <a:buFont typeface="Arial"/>
              <a:buAutoNum type="alphaLcParenBoth"/>
              <a:tabLst>
                <a:tab pos="279400" algn="l"/>
              </a:tabLst>
            </a:pPr>
            <a:r>
              <a:rPr sz="1400" spc="-5" dirty="0">
                <a:latin typeface="Arial MT"/>
                <a:cs typeface="Arial MT"/>
              </a:rPr>
              <a:t>Pick up the catheter </a:t>
            </a:r>
            <a:r>
              <a:rPr sz="1400" spc="-375" dirty="0">
                <a:latin typeface="Arial MT"/>
                <a:cs typeface="Arial MT"/>
              </a:rPr>
              <a:t> </a:t>
            </a:r>
            <a:r>
              <a:rPr sz="1400" spc="-5" dirty="0">
                <a:latin typeface="Arial MT"/>
                <a:cs typeface="Arial MT"/>
              </a:rPr>
              <a:t>with </a:t>
            </a:r>
            <a:r>
              <a:rPr sz="1400" dirty="0">
                <a:latin typeface="Arial MT"/>
                <a:cs typeface="Arial MT"/>
              </a:rPr>
              <a:t>the </a:t>
            </a:r>
            <a:r>
              <a:rPr sz="1400" spc="-5" dirty="0">
                <a:latin typeface="Arial MT"/>
                <a:cs typeface="Arial MT"/>
              </a:rPr>
              <a:t>dominant hand </a:t>
            </a:r>
            <a:r>
              <a:rPr sz="1400" spc="-375" dirty="0">
                <a:latin typeface="Arial MT"/>
                <a:cs typeface="Arial MT"/>
              </a:rPr>
              <a:t> </a:t>
            </a:r>
            <a:r>
              <a:rPr sz="1400" spc="-5" dirty="0">
                <a:latin typeface="Arial MT"/>
                <a:cs typeface="Arial MT"/>
              </a:rPr>
              <a:t>about </a:t>
            </a:r>
            <a:r>
              <a:rPr sz="1400" dirty="0">
                <a:latin typeface="Arial MT"/>
                <a:cs typeface="Arial MT"/>
              </a:rPr>
              <a:t>4 </a:t>
            </a:r>
            <a:r>
              <a:rPr sz="1400" spc="-5" dirty="0">
                <a:latin typeface="Arial MT"/>
                <a:cs typeface="Arial MT"/>
              </a:rPr>
              <a:t>inches from the </a:t>
            </a:r>
            <a:r>
              <a:rPr sz="1400" spc="-375" dirty="0">
                <a:latin typeface="Arial MT"/>
                <a:cs typeface="Arial MT"/>
              </a:rPr>
              <a:t> </a:t>
            </a:r>
            <a:r>
              <a:rPr sz="1400" dirty="0">
                <a:latin typeface="Arial MT"/>
                <a:cs typeface="Arial MT"/>
              </a:rPr>
              <a:t>tip </a:t>
            </a:r>
            <a:r>
              <a:rPr sz="1400" spc="-5" dirty="0">
                <a:latin typeface="Arial MT"/>
                <a:cs typeface="Arial MT"/>
              </a:rPr>
              <a:t>while maintaining </a:t>
            </a:r>
            <a:r>
              <a:rPr sz="1400" dirty="0">
                <a:latin typeface="Arial MT"/>
                <a:cs typeface="Arial MT"/>
              </a:rPr>
              <a:t> </a:t>
            </a:r>
            <a:r>
              <a:rPr sz="1400" spc="-5" dirty="0">
                <a:latin typeface="Arial MT"/>
                <a:cs typeface="Arial MT"/>
              </a:rPr>
              <a:t>positive control of the </a:t>
            </a:r>
            <a:r>
              <a:rPr sz="1400" dirty="0">
                <a:latin typeface="Arial MT"/>
                <a:cs typeface="Arial MT"/>
              </a:rPr>
              <a:t> </a:t>
            </a:r>
            <a:r>
              <a:rPr sz="1400" spc="-5" dirty="0">
                <a:latin typeface="Arial MT"/>
                <a:cs typeface="Arial MT"/>
              </a:rPr>
              <a:t>remaining</a:t>
            </a:r>
            <a:r>
              <a:rPr sz="1400" spc="-15" dirty="0">
                <a:latin typeface="Arial MT"/>
                <a:cs typeface="Arial MT"/>
              </a:rPr>
              <a:t> </a:t>
            </a:r>
            <a:r>
              <a:rPr sz="1400" dirty="0">
                <a:latin typeface="Arial MT"/>
                <a:cs typeface="Arial MT"/>
              </a:rPr>
              <a:t>tubing.</a:t>
            </a:r>
            <a:endParaRPr sz="1400">
              <a:latin typeface="Arial MT"/>
              <a:cs typeface="Arial MT"/>
            </a:endParaRPr>
          </a:p>
          <a:p>
            <a:pPr marL="12700" marR="5080">
              <a:lnSpc>
                <a:spcPts val="1510"/>
              </a:lnSpc>
              <a:spcBef>
                <a:spcPts val="505"/>
              </a:spcBef>
              <a:buFont typeface="Arial"/>
              <a:buAutoNum type="alphaLcParenBoth"/>
              <a:tabLst>
                <a:tab pos="289560" algn="l"/>
              </a:tabLst>
            </a:pPr>
            <a:r>
              <a:rPr sz="1400" spc="-5" dirty="0">
                <a:latin typeface="Arial MT"/>
                <a:cs typeface="Arial MT"/>
              </a:rPr>
              <a:t>Apply lubricant </a:t>
            </a:r>
            <a:r>
              <a:rPr sz="1400" dirty="0">
                <a:latin typeface="Arial MT"/>
                <a:cs typeface="Arial MT"/>
              </a:rPr>
              <a:t>to </a:t>
            </a:r>
            <a:r>
              <a:rPr sz="1400" spc="-5" dirty="0">
                <a:latin typeface="Arial MT"/>
                <a:cs typeface="Arial MT"/>
              </a:rPr>
              <a:t>the </a:t>
            </a:r>
            <a:r>
              <a:rPr sz="1400" spc="-380" dirty="0">
                <a:latin typeface="Arial MT"/>
                <a:cs typeface="Arial MT"/>
              </a:rPr>
              <a:t> </a:t>
            </a:r>
            <a:r>
              <a:rPr sz="1400" spc="-5" dirty="0">
                <a:latin typeface="Arial MT"/>
                <a:cs typeface="Arial MT"/>
              </a:rPr>
              <a:t>catheter</a:t>
            </a:r>
            <a:r>
              <a:rPr sz="1400" spc="-10" dirty="0">
                <a:latin typeface="Arial MT"/>
                <a:cs typeface="Arial MT"/>
              </a:rPr>
              <a:t> </a:t>
            </a:r>
            <a:r>
              <a:rPr sz="1400" spc="-5" dirty="0">
                <a:latin typeface="Arial MT"/>
                <a:cs typeface="Arial MT"/>
              </a:rPr>
              <a:t>tip.</a:t>
            </a:r>
            <a:endParaRPr sz="1400">
              <a:latin typeface="Arial MT"/>
              <a:cs typeface="Arial MT"/>
            </a:endParaRPr>
          </a:p>
        </p:txBody>
      </p:sp>
      <p:grpSp>
        <p:nvGrpSpPr>
          <p:cNvPr id="19" name="object 19"/>
          <p:cNvGrpSpPr/>
          <p:nvPr/>
        </p:nvGrpSpPr>
        <p:grpSpPr>
          <a:xfrm>
            <a:off x="6232599" y="1702224"/>
            <a:ext cx="2268855" cy="4785360"/>
            <a:chOff x="6232599" y="1702224"/>
            <a:chExt cx="2268855" cy="4785360"/>
          </a:xfrm>
        </p:grpSpPr>
        <p:pic>
          <p:nvPicPr>
            <p:cNvPr id="20" name="object 20"/>
            <p:cNvPicPr/>
            <p:nvPr/>
          </p:nvPicPr>
          <p:blipFill>
            <a:blip r:embed="rId6" cstate="print"/>
            <a:stretch>
              <a:fillRect/>
            </a:stretch>
          </p:blipFill>
          <p:spPr>
            <a:xfrm>
              <a:off x="6245299" y="1714924"/>
              <a:ext cx="2243068" cy="1670972"/>
            </a:xfrm>
            <a:prstGeom prst="rect">
              <a:avLst/>
            </a:prstGeom>
          </p:spPr>
        </p:pic>
        <p:sp>
          <p:nvSpPr>
            <p:cNvPr id="21" name="object 21"/>
            <p:cNvSpPr/>
            <p:nvPr/>
          </p:nvSpPr>
          <p:spPr>
            <a:xfrm>
              <a:off x="6245299" y="1714924"/>
              <a:ext cx="2243455" cy="1671320"/>
            </a:xfrm>
            <a:custGeom>
              <a:avLst/>
              <a:gdLst/>
              <a:ahLst/>
              <a:cxnLst/>
              <a:rect l="l" t="t" r="r" b="b"/>
              <a:pathLst>
                <a:path w="2243454" h="1671320">
                  <a:moveTo>
                    <a:pt x="0" y="167097"/>
                  </a:moveTo>
                  <a:lnTo>
                    <a:pt x="5968" y="122676"/>
                  </a:lnTo>
                  <a:lnTo>
                    <a:pt x="22813" y="82759"/>
                  </a:lnTo>
                  <a:lnTo>
                    <a:pt x="48941" y="48941"/>
                  </a:lnTo>
                  <a:lnTo>
                    <a:pt x="82759" y="22813"/>
                  </a:lnTo>
                  <a:lnTo>
                    <a:pt x="122675" y="5968"/>
                  </a:lnTo>
                  <a:lnTo>
                    <a:pt x="167096" y="0"/>
                  </a:lnTo>
                  <a:lnTo>
                    <a:pt x="2075972" y="0"/>
                  </a:lnTo>
                  <a:lnTo>
                    <a:pt x="2120392" y="5968"/>
                  </a:lnTo>
                  <a:lnTo>
                    <a:pt x="2160309" y="22813"/>
                  </a:lnTo>
                  <a:lnTo>
                    <a:pt x="2194127" y="48941"/>
                  </a:lnTo>
                  <a:lnTo>
                    <a:pt x="2220255" y="82759"/>
                  </a:lnTo>
                  <a:lnTo>
                    <a:pt x="2237100" y="122676"/>
                  </a:lnTo>
                  <a:lnTo>
                    <a:pt x="2243069" y="167097"/>
                  </a:lnTo>
                  <a:lnTo>
                    <a:pt x="2243069" y="1503876"/>
                  </a:lnTo>
                  <a:lnTo>
                    <a:pt x="2237100" y="1548296"/>
                  </a:lnTo>
                  <a:lnTo>
                    <a:pt x="2220255" y="1588213"/>
                  </a:lnTo>
                  <a:lnTo>
                    <a:pt x="2194127" y="1622031"/>
                  </a:lnTo>
                  <a:lnTo>
                    <a:pt x="2160309" y="1648159"/>
                  </a:lnTo>
                  <a:lnTo>
                    <a:pt x="2120392" y="1665004"/>
                  </a:lnTo>
                  <a:lnTo>
                    <a:pt x="2075972" y="1670973"/>
                  </a:lnTo>
                  <a:lnTo>
                    <a:pt x="167096" y="1670973"/>
                  </a:lnTo>
                  <a:lnTo>
                    <a:pt x="122675" y="1665004"/>
                  </a:lnTo>
                  <a:lnTo>
                    <a:pt x="82759" y="1648159"/>
                  </a:lnTo>
                  <a:lnTo>
                    <a:pt x="48941" y="1622031"/>
                  </a:lnTo>
                  <a:lnTo>
                    <a:pt x="22813" y="1588213"/>
                  </a:lnTo>
                  <a:lnTo>
                    <a:pt x="5968" y="1548296"/>
                  </a:lnTo>
                  <a:lnTo>
                    <a:pt x="0" y="1503876"/>
                  </a:lnTo>
                  <a:lnTo>
                    <a:pt x="0" y="167097"/>
                  </a:lnTo>
                  <a:close/>
                </a:path>
              </a:pathLst>
            </a:custGeom>
            <a:ln w="25400">
              <a:solidFill>
                <a:srgbClr val="BC8642"/>
              </a:solidFill>
            </a:ln>
          </p:spPr>
          <p:txBody>
            <a:bodyPr wrap="square" lIns="0" tIns="0" rIns="0" bIns="0" rtlCol="0"/>
            <a:lstStyle/>
            <a:p>
              <a:endParaRPr/>
            </a:p>
          </p:txBody>
        </p:sp>
        <p:sp>
          <p:nvSpPr>
            <p:cNvPr id="22" name="object 22"/>
            <p:cNvSpPr/>
            <p:nvPr/>
          </p:nvSpPr>
          <p:spPr>
            <a:xfrm>
              <a:off x="6245299" y="3689710"/>
              <a:ext cx="2243455" cy="2785110"/>
            </a:xfrm>
            <a:custGeom>
              <a:avLst/>
              <a:gdLst/>
              <a:ahLst/>
              <a:cxnLst/>
              <a:rect l="l" t="t" r="r" b="b"/>
              <a:pathLst>
                <a:path w="2243454" h="2785110">
                  <a:moveTo>
                    <a:pt x="2243068" y="0"/>
                  </a:moveTo>
                  <a:lnTo>
                    <a:pt x="0" y="0"/>
                  </a:lnTo>
                  <a:lnTo>
                    <a:pt x="0" y="2549435"/>
                  </a:lnTo>
                  <a:lnTo>
                    <a:pt x="4784" y="2596900"/>
                  </a:lnTo>
                  <a:lnTo>
                    <a:pt x="18508" y="2641110"/>
                  </a:lnTo>
                  <a:lnTo>
                    <a:pt x="40223" y="2681117"/>
                  </a:lnTo>
                  <a:lnTo>
                    <a:pt x="68982" y="2715973"/>
                  </a:lnTo>
                  <a:lnTo>
                    <a:pt x="103839" y="2744733"/>
                  </a:lnTo>
                  <a:lnTo>
                    <a:pt x="143846" y="2766447"/>
                  </a:lnTo>
                  <a:lnTo>
                    <a:pt x="188055" y="2780171"/>
                  </a:lnTo>
                  <a:lnTo>
                    <a:pt x="235521" y="2784956"/>
                  </a:lnTo>
                  <a:lnTo>
                    <a:pt x="2007547" y="2784956"/>
                  </a:lnTo>
                  <a:lnTo>
                    <a:pt x="2055013" y="2780171"/>
                  </a:lnTo>
                  <a:lnTo>
                    <a:pt x="2099222" y="2766447"/>
                  </a:lnTo>
                  <a:lnTo>
                    <a:pt x="2139229" y="2744733"/>
                  </a:lnTo>
                  <a:lnTo>
                    <a:pt x="2174086" y="2715973"/>
                  </a:lnTo>
                  <a:lnTo>
                    <a:pt x="2202845" y="2681117"/>
                  </a:lnTo>
                  <a:lnTo>
                    <a:pt x="2224560" y="2641110"/>
                  </a:lnTo>
                  <a:lnTo>
                    <a:pt x="2238283" y="2596900"/>
                  </a:lnTo>
                  <a:lnTo>
                    <a:pt x="2243068" y="2549435"/>
                  </a:lnTo>
                  <a:lnTo>
                    <a:pt x="2243068" y="0"/>
                  </a:lnTo>
                  <a:close/>
                </a:path>
              </a:pathLst>
            </a:custGeom>
            <a:solidFill>
              <a:srgbClr val="FFFFFF"/>
            </a:solidFill>
          </p:spPr>
          <p:txBody>
            <a:bodyPr wrap="square" lIns="0" tIns="0" rIns="0" bIns="0" rtlCol="0"/>
            <a:lstStyle/>
            <a:p>
              <a:endParaRPr/>
            </a:p>
          </p:txBody>
        </p:sp>
        <p:sp>
          <p:nvSpPr>
            <p:cNvPr id="23" name="object 23"/>
            <p:cNvSpPr/>
            <p:nvPr/>
          </p:nvSpPr>
          <p:spPr>
            <a:xfrm>
              <a:off x="6245299" y="3689711"/>
              <a:ext cx="2243455" cy="2785110"/>
            </a:xfrm>
            <a:custGeom>
              <a:avLst/>
              <a:gdLst/>
              <a:ahLst/>
              <a:cxnLst/>
              <a:rect l="l" t="t" r="r" b="b"/>
              <a:pathLst>
                <a:path w="2243454" h="2785110">
                  <a:moveTo>
                    <a:pt x="2007547" y="2784956"/>
                  </a:moveTo>
                  <a:lnTo>
                    <a:pt x="235521" y="2784956"/>
                  </a:lnTo>
                  <a:lnTo>
                    <a:pt x="188055" y="2780171"/>
                  </a:lnTo>
                  <a:lnTo>
                    <a:pt x="143845" y="2766447"/>
                  </a:lnTo>
                  <a:lnTo>
                    <a:pt x="103838" y="2744732"/>
                  </a:lnTo>
                  <a:lnTo>
                    <a:pt x="68982" y="2715973"/>
                  </a:lnTo>
                  <a:lnTo>
                    <a:pt x="40223" y="2681116"/>
                  </a:lnTo>
                  <a:lnTo>
                    <a:pt x="18508" y="2641110"/>
                  </a:lnTo>
                  <a:lnTo>
                    <a:pt x="4784" y="2596900"/>
                  </a:lnTo>
                  <a:lnTo>
                    <a:pt x="0" y="2549434"/>
                  </a:lnTo>
                  <a:lnTo>
                    <a:pt x="0" y="0"/>
                  </a:lnTo>
                  <a:lnTo>
                    <a:pt x="2243069" y="0"/>
                  </a:lnTo>
                  <a:lnTo>
                    <a:pt x="2243069" y="2549434"/>
                  </a:lnTo>
                  <a:lnTo>
                    <a:pt x="2238284" y="2596900"/>
                  </a:lnTo>
                  <a:lnTo>
                    <a:pt x="2224560" y="2641110"/>
                  </a:lnTo>
                  <a:lnTo>
                    <a:pt x="2202845" y="2681116"/>
                  </a:lnTo>
                  <a:lnTo>
                    <a:pt x="2174086" y="2715973"/>
                  </a:lnTo>
                  <a:lnTo>
                    <a:pt x="2139229" y="2744732"/>
                  </a:lnTo>
                  <a:lnTo>
                    <a:pt x="2099223" y="2766447"/>
                  </a:lnTo>
                  <a:lnTo>
                    <a:pt x="2055013" y="2780171"/>
                  </a:lnTo>
                  <a:lnTo>
                    <a:pt x="2007547" y="2784956"/>
                  </a:lnTo>
                  <a:close/>
                </a:path>
              </a:pathLst>
            </a:custGeom>
            <a:ln w="25400">
              <a:solidFill>
                <a:srgbClr val="BC8642"/>
              </a:solidFill>
            </a:ln>
          </p:spPr>
          <p:txBody>
            <a:bodyPr wrap="square" lIns="0" tIns="0" rIns="0" bIns="0" rtlCol="0"/>
            <a:lstStyle/>
            <a:p>
              <a:endParaRPr/>
            </a:p>
          </p:txBody>
        </p:sp>
      </p:grpSp>
      <p:sp>
        <p:nvSpPr>
          <p:cNvPr id="24" name="object 24"/>
          <p:cNvSpPr txBox="1"/>
          <p:nvPr/>
        </p:nvSpPr>
        <p:spPr>
          <a:xfrm>
            <a:off x="6393021" y="3747007"/>
            <a:ext cx="1899285" cy="848360"/>
          </a:xfrm>
          <a:prstGeom prst="rect">
            <a:avLst/>
          </a:prstGeom>
        </p:spPr>
        <p:txBody>
          <a:bodyPr vert="horz" wrap="square" lIns="0" tIns="12700" rIns="0" bIns="0" rtlCol="0">
            <a:spAutoFit/>
          </a:bodyPr>
          <a:lstStyle/>
          <a:p>
            <a:pPr marL="12700">
              <a:lnSpc>
                <a:spcPts val="1689"/>
              </a:lnSpc>
              <a:spcBef>
                <a:spcPts val="100"/>
              </a:spcBef>
            </a:pPr>
            <a:r>
              <a:rPr sz="1500" b="1" spc="-5" dirty="0">
                <a:latin typeface="Arial"/>
                <a:cs typeface="Arial"/>
              </a:rPr>
              <a:t>INSTRUCT</a:t>
            </a:r>
            <a:r>
              <a:rPr sz="1500" b="1" spc="-30" dirty="0">
                <a:latin typeface="Arial"/>
                <a:cs typeface="Arial"/>
              </a:rPr>
              <a:t> </a:t>
            </a:r>
            <a:r>
              <a:rPr sz="1500" spc="-5" dirty="0">
                <a:latin typeface="Arial MT"/>
                <a:cs typeface="Arial MT"/>
              </a:rPr>
              <a:t>the</a:t>
            </a:r>
            <a:endParaRPr sz="1500">
              <a:latin typeface="Arial MT"/>
              <a:cs typeface="Arial MT"/>
            </a:endParaRPr>
          </a:p>
          <a:p>
            <a:pPr marL="12700" marR="5080">
              <a:lnSpc>
                <a:spcPct val="86000"/>
              </a:lnSpc>
              <a:spcBef>
                <a:spcPts val="145"/>
              </a:spcBef>
            </a:pPr>
            <a:r>
              <a:rPr sz="1500" spc="-5" dirty="0">
                <a:latin typeface="Arial MT"/>
                <a:cs typeface="Arial MT"/>
              </a:rPr>
              <a:t>casualty</a:t>
            </a:r>
            <a:r>
              <a:rPr sz="1500" spc="-25" dirty="0">
                <a:latin typeface="Arial MT"/>
                <a:cs typeface="Arial MT"/>
              </a:rPr>
              <a:t> </a:t>
            </a:r>
            <a:r>
              <a:rPr sz="1500" dirty="0">
                <a:latin typeface="Arial MT"/>
                <a:cs typeface="Arial MT"/>
              </a:rPr>
              <a:t>(if</a:t>
            </a:r>
            <a:r>
              <a:rPr sz="1500" spc="-20" dirty="0">
                <a:latin typeface="Arial MT"/>
                <a:cs typeface="Arial MT"/>
              </a:rPr>
              <a:t> </a:t>
            </a:r>
            <a:r>
              <a:rPr sz="1500" spc="-5" dirty="0">
                <a:latin typeface="Arial MT"/>
                <a:cs typeface="Arial MT"/>
              </a:rPr>
              <a:t>conscious) </a:t>
            </a:r>
            <a:r>
              <a:rPr sz="1500" spc="-400" dirty="0">
                <a:latin typeface="Arial MT"/>
                <a:cs typeface="Arial MT"/>
              </a:rPr>
              <a:t> </a:t>
            </a:r>
            <a:r>
              <a:rPr sz="1500" spc="-5" dirty="0">
                <a:latin typeface="Arial MT"/>
                <a:cs typeface="Arial MT"/>
              </a:rPr>
              <a:t>to relax and breathe </a:t>
            </a:r>
            <a:r>
              <a:rPr sz="1500" dirty="0">
                <a:latin typeface="Arial MT"/>
                <a:cs typeface="Arial MT"/>
              </a:rPr>
              <a:t> </a:t>
            </a:r>
            <a:r>
              <a:rPr sz="1500" spc="-5" dirty="0">
                <a:latin typeface="Arial MT"/>
                <a:cs typeface="Arial MT"/>
              </a:rPr>
              <a:t>through</a:t>
            </a:r>
            <a:r>
              <a:rPr sz="1500" spc="-20" dirty="0">
                <a:latin typeface="Arial MT"/>
                <a:cs typeface="Arial MT"/>
              </a:rPr>
              <a:t> </a:t>
            </a:r>
            <a:r>
              <a:rPr sz="1500" spc="-5" dirty="0">
                <a:latin typeface="Arial MT"/>
                <a:cs typeface="Arial MT"/>
              </a:rPr>
              <a:t>the</a:t>
            </a:r>
            <a:r>
              <a:rPr sz="1500" spc="-15" dirty="0">
                <a:latin typeface="Arial MT"/>
                <a:cs typeface="Arial MT"/>
              </a:rPr>
              <a:t> </a:t>
            </a:r>
            <a:r>
              <a:rPr sz="1500" spc="-5" dirty="0">
                <a:latin typeface="Arial MT"/>
                <a:cs typeface="Arial MT"/>
              </a:rPr>
              <a:t>mouth.</a:t>
            </a:r>
            <a:endParaRPr sz="1500">
              <a:latin typeface="Arial MT"/>
              <a:cs typeface="Arial MT"/>
            </a:endParaRPr>
          </a:p>
        </p:txBody>
      </p:sp>
      <p:grpSp>
        <p:nvGrpSpPr>
          <p:cNvPr id="25" name="object 25"/>
          <p:cNvGrpSpPr/>
          <p:nvPr/>
        </p:nvGrpSpPr>
        <p:grpSpPr>
          <a:xfrm>
            <a:off x="8814775" y="1702224"/>
            <a:ext cx="2519680" cy="4751070"/>
            <a:chOff x="8814775" y="1702224"/>
            <a:chExt cx="2519680" cy="4751070"/>
          </a:xfrm>
        </p:grpSpPr>
        <p:pic>
          <p:nvPicPr>
            <p:cNvPr id="26" name="object 26"/>
            <p:cNvPicPr/>
            <p:nvPr/>
          </p:nvPicPr>
          <p:blipFill>
            <a:blip r:embed="rId7" cstate="print"/>
            <a:stretch>
              <a:fillRect/>
            </a:stretch>
          </p:blipFill>
          <p:spPr>
            <a:xfrm>
              <a:off x="8827475" y="1714924"/>
              <a:ext cx="2243068" cy="1670972"/>
            </a:xfrm>
            <a:prstGeom prst="rect">
              <a:avLst/>
            </a:prstGeom>
          </p:spPr>
        </p:pic>
        <p:sp>
          <p:nvSpPr>
            <p:cNvPr id="27" name="object 27"/>
            <p:cNvSpPr/>
            <p:nvPr/>
          </p:nvSpPr>
          <p:spPr>
            <a:xfrm>
              <a:off x="8827475" y="1714924"/>
              <a:ext cx="2243455" cy="1671320"/>
            </a:xfrm>
            <a:custGeom>
              <a:avLst/>
              <a:gdLst/>
              <a:ahLst/>
              <a:cxnLst/>
              <a:rect l="l" t="t" r="r" b="b"/>
              <a:pathLst>
                <a:path w="2243454" h="1671320">
                  <a:moveTo>
                    <a:pt x="0" y="167097"/>
                  </a:moveTo>
                  <a:lnTo>
                    <a:pt x="5968" y="122676"/>
                  </a:lnTo>
                  <a:lnTo>
                    <a:pt x="22813" y="82759"/>
                  </a:lnTo>
                  <a:lnTo>
                    <a:pt x="48941" y="48941"/>
                  </a:lnTo>
                  <a:lnTo>
                    <a:pt x="82759" y="22813"/>
                  </a:lnTo>
                  <a:lnTo>
                    <a:pt x="122675" y="5968"/>
                  </a:lnTo>
                  <a:lnTo>
                    <a:pt x="167096" y="0"/>
                  </a:lnTo>
                  <a:lnTo>
                    <a:pt x="2075972" y="0"/>
                  </a:lnTo>
                  <a:lnTo>
                    <a:pt x="2120392" y="5968"/>
                  </a:lnTo>
                  <a:lnTo>
                    <a:pt x="2160309" y="22813"/>
                  </a:lnTo>
                  <a:lnTo>
                    <a:pt x="2194127" y="48941"/>
                  </a:lnTo>
                  <a:lnTo>
                    <a:pt x="2220255" y="82759"/>
                  </a:lnTo>
                  <a:lnTo>
                    <a:pt x="2237100" y="122676"/>
                  </a:lnTo>
                  <a:lnTo>
                    <a:pt x="2243069" y="167097"/>
                  </a:lnTo>
                  <a:lnTo>
                    <a:pt x="2243069" y="1503876"/>
                  </a:lnTo>
                  <a:lnTo>
                    <a:pt x="2237100" y="1548296"/>
                  </a:lnTo>
                  <a:lnTo>
                    <a:pt x="2220255" y="1588213"/>
                  </a:lnTo>
                  <a:lnTo>
                    <a:pt x="2194127" y="1622031"/>
                  </a:lnTo>
                  <a:lnTo>
                    <a:pt x="2160309" y="1648159"/>
                  </a:lnTo>
                  <a:lnTo>
                    <a:pt x="2120392" y="1665004"/>
                  </a:lnTo>
                  <a:lnTo>
                    <a:pt x="2075972" y="1670973"/>
                  </a:lnTo>
                  <a:lnTo>
                    <a:pt x="167096" y="1670973"/>
                  </a:lnTo>
                  <a:lnTo>
                    <a:pt x="122675" y="1665004"/>
                  </a:lnTo>
                  <a:lnTo>
                    <a:pt x="82759" y="1648159"/>
                  </a:lnTo>
                  <a:lnTo>
                    <a:pt x="48941" y="1622031"/>
                  </a:lnTo>
                  <a:lnTo>
                    <a:pt x="22813" y="1588213"/>
                  </a:lnTo>
                  <a:lnTo>
                    <a:pt x="5968" y="1548296"/>
                  </a:lnTo>
                  <a:lnTo>
                    <a:pt x="0" y="1503876"/>
                  </a:lnTo>
                  <a:lnTo>
                    <a:pt x="0" y="167097"/>
                  </a:lnTo>
                  <a:close/>
                </a:path>
              </a:pathLst>
            </a:custGeom>
            <a:ln w="25400">
              <a:solidFill>
                <a:srgbClr val="BC8642"/>
              </a:solidFill>
            </a:ln>
          </p:spPr>
          <p:txBody>
            <a:bodyPr wrap="square" lIns="0" tIns="0" rIns="0" bIns="0" rtlCol="0"/>
            <a:lstStyle/>
            <a:p>
              <a:endParaRPr/>
            </a:p>
          </p:txBody>
        </p:sp>
        <p:sp>
          <p:nvSpPr>
            <p:cNvPr id="28" name="object 28"/>
            <p:cNvSpPr/>
            <p:nvPr/>
          </p:nvSpPr>
          <p:spPr>
            <a:xfrm>
              <a:off x="8848785" y="3655260"/>
              <a:ext cx="2472690" cy="2785110"/>
            </a:xfrm>
            <a:custGeom>
              <a:avLst/>
              <a:gdLst/>
              <a:ahLst/>
              <a:cxnLst/>
              <a:rect l="l" t="t" r="r" b="b"/>
              <a:pathLst>
                <a:path w="2472690" h="2785110">
                  <a:moveTo>
                    <a:pt x="2472668" y="0"/>
                  </a:moveTo>
                  <a:lnTo>
                    <a:pt x="0" y="0"/>
                  </a:lnTo>
                  <a:lnTo>
                    <a:pt x="0" y="2525325"/>
                  </a:lnTo>
                  <a:lnTo>
                    <a:pt x="4182" y="2571994"/>
                  </a:lnTo>
                  <a:lnTo>
                    <a:pt x="16243" y="2615919"/>
                  </a:lnTo>
                  <a:lnTo>
                    <a:pt x="35447" y="2656366"/>
                  </a:lnTo>
                  <a:lnTo>
                    <a:pt x="61061" y="2692602"/>
                  </a:lnTo>
                  <a:lnTo>
                    <a:pt x="92353" y="2723894"/>
                  </a:lnTo>
                  <a:lnTo>
                    <a:pt x="128590" y="2749509"/>
                  </a:lnTo>
                  <a:lnTo>
                    <a:pt x="169037" y="2768713"/>
                  </a:lnTo>
                  <a:lnTo>
                    <a:pt x="212962" y="2780773"/>
                  </a:lnTo>
                  <a:lnTo>
                    <a:pt x="259631" y="2784956"/>
                  </a:lnTo>
                  <a:lnTo>
                    <a:pt x="2213038" y="2784956"/>
                  </a:lnTo>
                  <a:lnTo>
                    <a:pt x="2259707" y="2780773"/>
                  </a:lnTo>
                  <a:lnTo>
                    <a:pt x="2303631" y="2768713"/>
                  </a:lnTo>
                  <a:lnTo>
                    <a:pt x="2344078" y="2749509"/>
                  </a:lnTo>
                  <a:lnTo>
                    <a:pt x="2380314" y="2723894"/>
                  </a:lnTo>
                  <a:lnTo>
                    <a:pt x="2411606" y="2692602"/>
                  </a:lnTo>
                  <a:lnTo>
                    <a:pt x="2437221" y="2656366"/>
                  </a:lnTo>
                  <a:lnTo>
                    <a:pt x="2456425" y="2615919"/>
                  </a:lnTo>
                  <a:lnTo>
                    <a:pt x="2468485" y="2571994"/>
                  </a:lnTo>
                  <a:lnTo>
                    <a:pt x="2472668" y="2525325"/>
                  </a:lnTo>
                  <a:lnTo>
                    <a:pt x="2472668" y="0"/>
                  </a:lnTo>
                  <a:close/>
                </a:path>
              </a:pathLst>
            </a:custGeom>
            <a:solidFill>
              <a:srgbClr val="FFFFFF"/>
            </a:solidFill>
          </p:spPr>
          <p:txBody>
            <a:bodyPr wrap="square" lIns="0" tIns="0" rIns="0" bIns="0" rtlCol="0"/>
            <a:lstStyle/>
            <a:p>
              <a:endParaRPr/>
            </a:p>
          </p:txBody>
        </p:sp>
        <p:sp>
          <p:nvSpPr>
            <p:cNvPr id="29" name="object 29"/>
            <p:cNvSpPr/>
            <p:nvPr/>
          </p:nvSpPr>
          <p:spPr>
            <a:xfrm>
              <a:off x="8848785" y="3655260"/>
              <a:ext cx="2472690" cy="2785110"/>
            </a:xfrm>
            <a:custGeom>
              <a:avLst/>
              <a:gdLst/>
              <a:ahLst/>
              <a:cxnLst/>
              <a:rect l="l" t="t" r="r" b="b"/>
              <a:pathLst>
                <a:path w="2472690" h="2785110">
                  <a:moveTo>
                    <a:pt x="2213038" y="2784956"/>
                  </a:moveTo>
                  <a:lnTo>
                    <a:pt x="259631" y="2784956"/>
                  </a:lnTo>
                  <a:lnTo>
                    <a:pt x="212962" y="2780773"/>
                  </a:lnTo>
                  <a:lnTo>
                    <a:pt x="169037" y="2768712"/>
                  </a:lnTo>
                  <a:lnTo>
                    <a:pt x="128590" y="2749508"/>
                  </a:lnTo>
                  <a:lnTo>
                    <a:pt x="92354" y="2723894"/>
                  </a:lnTo>
                  <a:lnTo>
                    <a:pt x="61062" y="2692602"/>
                  </a:lnTo>
                  <a:lnTo>
                    <a:pt x="35447" y="2656365"/>
                  </a:lnTo>
                  <a:lnTo>
                    <a:pt x="16243" y="2615918"/>
                  </a:lnTo>
                  <a:lnTo>
                    <a:pt x="4183" y="2571994"/>
                  </a:lnTo>
                  <a:lnTo>
                    <a:pt x="0" y="2525325"/>
                  </a:lnTo>
                  <a:lnTo>
                    <a:pt x="0" y="0"/>
                  </a:lnTo>
                  <a:lnTo>
                    <a:pt x="2472669" y="0"/>
                  </a:lnTo>
                  <a:lnTo>
                    <a:pt x="2472669" y="2525325"/>
                  </a:lnTo>
                  <a:lnTo>
                    <a:pt x="2468486" y="2571994"/>
                  </a:lnTo>
                  <a:lnTo>
                    <a:pt x="2456425" y="2615918"/>
                  </a:lnTo>
                  <a:lnTo>
                    <a:pt x="2437221" y="2656365"/>
                  </a:lnTo>
                  <a:lnTo>
                    <a:pt x="2411607" y="2692602"/>
                  </a:lnTo>
                  <a:lnTo>
                    <a:pt x="2380315" y="2723894"/>
                  </a:lnTo>
                  <a:lnTo>
                    <a:pt x="2344078" y="2749508"/>
                  </a:lnTo>
                  <a:lnTo>
                    <a:pt x="2303631" y="2768712"/>
                  </a:lnTo>
                  <a:lnTo>
                    <a:pt x="2259707" y="2780773"/>
                  </a:lnTo>
                  <a:lnTo>
                    <a:pt x="2213038" y="2784956"/>
                  </a:lnTo>
                  <a:close/>
                </a:path>
              </a:pathLst>
            </a:custGeom>
            <a:ln w="25400">
              <a:solidFill>
                <a:srgbClr val="BC8642"/>
              </a:solidFill>
            </a:ln>
          </p:spPr>
          <p:txBody>
            <a:bodyPr wrap="square" lIns="0" tIns="0" rIns="0" bIns="0" rtlCol="0"/>
            <a:lstStyle/>
            <a:p>
              <a:endParaRPr/>
            </a:p>
          </p:txBody>
        </p:sp>
      </p:grpSp>
      <p:sp>
        <p:nvSpPr>
          <p:cNvPr id="30" name="object 30"/>
          <p:cNvSpPr txBox="1"/>
          <p:nvPr/>
        </p:nvSpPr>
        <p:spPr>
          <a:xfrm>
            <a:off x="9003568" y="3654370"/>
            <a:ext cx="2229485" cy="2557145"/>
          </a:xfrm>
          <a:prstGeom prst="rect">
            <a:avLst/>
          </a:prstGeom>
        </p:spPr>
        <p:txBody>
          <a:bodyPr vert="horz" wrap="square" lIns="0" tIns="68580" rIns="0" bIns="0" rtlCol="0">
            <a:spAutoFit/>
          </a:bodyPr>
          <a:lstStyle/>
          <a:p>
            <a:pPr marL="12700">
              <a:lnSpc>
                <a:spcPct val="100000"/>
              </a:lnSpc>
              <a:spcBef>
                <a:spcPts val="540"/>
              </a:spcBef>
            </a:pPr>
            <a:r>
              <a:rPr sz="1500" b="1" spc="-5" dirty="0">
                <a:latin typeface="Arial"/>
                <a:cs typeface="Arial"/>
              </a:rPr>
              <a:t>INSERT</a:t>
            </a:r>
            <a:r>
              <a:rPr sz="1500" b="1" spc="-20" dirty="0">
                <a:latin typeface="Arial"/>
                <a:cs typeface="Arial"/>
              </a:rPr>
              <a:t> </a:t>
            </a:r>
            <a:r>
              <a:rPr sz="1500" spc="-5" dirty="0">
                <a:latin typeface="Arial MT"/>
                <a:cs typeface="Arial MT"/>
              </a:rPr>
              <a:t>the</a:t>
            </a:r>
            <a:r>
              <a:rPr sz="1500" spc="-20" dirty="0">
                <a:latin typeface="Arial MT"/>
                <a:cs typeface="Arial MT"/>
              </a:rPr>
              <a:t> </a:t>
            </a:r>
            <a:r>
              <a:rPr sz="1500" spc="-15" dirty="0">
                <a:latin typeface="Arial MT"/>
                <a:cs typeface="Arial MT"/>
              </a:rPr>
              <a:t>catheter.</a:t>
            </a:r>
            <a:endParaRPr sz="1500">
              <a:latin typeface="Arial MT"/>
              <a:cs typeface="Arial MT"/>
            </a:endParaRPr>
          </a:p>
          <a:p>
            <a:pPr marL="12700" marR="123189">
              <a:lnSpc>
                <a:spcPct val="87100"/>
              </a:lnSpc>
              <a:spcBef>
                <a:spcPts val="630"/>
              </a:spcBef>
              <a:buFont typeface="Arial"/>
              <a:buAutoNum type="alphaLcParenBoth"/>
              <a:tabLst>
                <a:tab pos="279400" algn="l"/>
              </a:tabLst>
            </a:pPr>
            <a:r>
              <a:rPr sz="1400" spc="-5" dirty="0">
                <a:latin typeface="Arial MT"/>
                <a:cs typeface="Arial MT"/>
              </a:rPr>
              <a:t>Gently insert the </a:t>
            </a:r>
            <a:r>
              <a:rPr sz="1400" dirty="0">
                <a:latin typeface="Arial MT"/>
                <a:cs typeface="Arial MT"/>
              </a:rPr>
              <a:t> </a:t>
            </a:r>
            <a:r>
              <a:rPr sz="1400" spc="-5" dirty="0">
                <a:latin typeface="Arial MT"/>
                <a:cs typeface="Arial MT"/>
              </a:rPr>
              <a:t>catheter into the urethra </a:t>
            </a:r>
            <a:r>
              <a:rPr sz="1400" dirty="0">
                <a:latin typeface="Arial MT"/>
                <a:cs typeface="Arial MT"/>
              </a:rPr>
              <a:t> </a:t>
            </a:r>
            <a:r>
              <a:rPr sz="1400" spc="-5" dirty="0">
                <a:latin typeface="Arial MT"/>
                <a:cs typeface="Arial MT"/>
              </a:rPr>
              <a:t>about </a:t>
            </a:r>
            <a:r>
              <a:rPr sz="1400" dirty="0">
                <a:latin typeface="Arial MT"/>
                <a:cs typeface="Arial MT"/>
              </a:rPr>
              <a:t>2 to 3 </a:t>
            </a:r>
            <a:r>
              <a:rPr sz="1400" spc="-5" dirty="0">
                <a:latin typeface="Arial MT"/>
                <a:cs typeface="Arial MT"/>
              </a:rPr>
              <a:t>inches or until </a:t>
            </a:r>
            <a:r>
              <a:rPr sz="1400" spc="-375" dirty="0">
                <a:latin typeface="Arial MT"/>
                <a:cs typeface="Arial MT"/>
              </a:rPr>
              <a:t> </a:t>
            </a:r>
            <a:r>
              <a:rPr sz="1400" spc="-5" dirty="0">
                <a:latin typeface="Arial MT"/>
                <a:cs typeface="Arial MT"/>
              </a:rPr>
              <a:t>resistance is met.</a:t>
            </a:r>
            <a:endParaRPr sz="1400">
              <a:latin typeface="Arial MT"/>
              <a:cs typeface="Arial MT"/>
            </a:endParaRPr>
          </a:p>
          <a:p>
            <a:pPr marL="12700" marR="5080">
              <a:lnSpc>
                <a:spcPct val="85700"/>
              </a:lnSpc>
              <a:spcBef>
                <a:spcPts val="550"/>
              </a:spcBef>
              <a:buFont typeface="Arial"/>
              <a:buAutoNum type="alphaLcParenBoth"/>
              <a:tabLst>
                <a:tab pos="289560" algn="l"/>
              </a:tabLst>
            </a:pPr>
            <a:r>
              <a:rPr sz="1400" spc="-5" dirty="0">
                <a:latin typeface="Arial MT"/>
                <a:cs typeface="Arial MT"/>
              </a:rPr>
              <a:t>Continue </a:t>
            </a:r>
            <a:r>
              <a:rPr sz="1400" dirty="0">
                <a:latin typeface="Arial MT"/>
                <a:cs typeface="Arial MT"/>
              </a:rPr>
              <a:t>to </a:t>
            </a:r>
            <a:r>
              <a:rPr sz="1400" spc="-5" dirty="0">
                <a:latin typeface="Arial MT"/>
                <a:cs typeface="Arial MT"/>
              </a:rPr>
              <a:t>advance the </a:t>
            </a:r>
            <a:r>
              <a:rPr sz="1400" spc="-380" dirty="0">
                <a:latin typeface="Arial MT"/>
                <a:cs typeface="Arial MT"/>
              </a:rPr>
              <a:t> </a:t>
            </a:r>
            <a:r>
              <a:rPr sz="1400" spc="-5" dirty="0">
                <a:latin typeface="Arial MT"/>
                <a:cs typeface="Arial MT"/>
              </a:rPr>
              <a:t>catheter</a:t>
            </a:r>
            <a:r>
              <a:rPr sz="1400" spc="90" dirty="0">
                <a:latin typeface="Arial MT"/>
                <a:cs typeface="Arial MT"/>
              </a:rPr>
              <a:t> </a:t>
            </a:r>
            <a:r>
              <a:rPr sz="1400" spc="-5" dirty="0">
                <a:latin typeface="Arial MT"/>
                <a:cs typeface="Arial MT"/>
              </a:rPr>
              <a:t>until</a:t>
            </a:r>
            <a:r>
              <a:rPr sz="1400" spc="95" dirty="0">
                <a:latin typeface="Arial MT"/>
                <a:cs typeface="Arial MT"/>
              </a:rPr>
              <a:t> </a:t>
            </a:r>
            <a:r>
              <a:rPr sz="1400" spc="-5" dirty="0">
                <a:latin typeface="Arial MT"/>
                <a:cs typeface="Arial MT"/>
              </a:rPr>
              <a:t>urine</a:t>
            </a:r>
            <a:r>
              <a:rPr sz="1400" spc="100" dirty="0">
                <a:latin typeface="Arial MT"/>
                <a:cs typeface="Arial MT"/>
              </a:rPr>
              <a:t> </a:t>
            </a:r>
            <a:r>
              <a:rPr sz="1400" spc="-5" dirty="0">
                <a:latin typeface="Arial MT"/>
                <a:cs typeface="Arial MT"/>
              </a:rPr>
              <a:t>begins </a:t>
            </a:r>
            <a:r>
              <a:rPr sz="1400" dirty="0">
                <a:latin typeface="Arial MT"/>
                <a:cs typeface="Arial MT"/>
              </a:rPr>
              <a:t> to </a:t>
            </a:r>
            <a:r>
              <a:rPr sz="1400" spc="-5" dirty="0">
                <a:latin typeface="Arial MT"/>
                <a:cs typeface="Arial MT"/>
              </a:rPr>
              <a:t>flow (about </a:t>
            </a:r>
            <a:r>
              <a:rPr sz="1400" dirty="0">
                <a:latin typeface="Arial MT"/>
                <a:cs typeface="Arial MT"/>
              </a:rPr>
              <a:t>2 to 3 </a:t>
            </a:r>
            <a:r>
              <a:rPr sz="1400" spc="-5" dirty="0">
                <a:latin typeface="Arial MT"/>
                <a:cs typeface="Arial MT"/>
              </a:rPr>
              <a:t>inches </a:t>
            </a:r>
            <a:r>
              <a:rPr sz="1400" dirty="0">
                <a:latin typeface="Arial MT"/>
                <a:cs typeface="Arial MT"/>
              </a:rPr>
              <a:t> further).</a:t>
            </a:r>
            <a:endParaRPr sz="1400">
              <a:latin typeface="Arial MT"/>
              <a:cs typeface="Arial MT"/>
            </a:endParaRPr>
          </a:p>
          <a:p>
            <a:pPr marL="12700" marR="24130">
              <a:lnSpc>
                <a:spcPct val="86400"/>
              </a:lnSpc>
              <a:spcBef>
                <a:spcPts val="540"/>
              </a:spcBef>
              <a:buFont typeface="Arial"/>
              <a:buAutoNum type="alphaLcParenBoth"/>
              <a:tabLst>
                <a:tab pos="279400" algn="l"/>
              </a:tabLst>
            </a:pPr>
            <a:r>
              <a:rPr sz="1400" spc="-5" dirty="0">
                <a:latin typeface="Arial MT"/>
                <a:cs typeface="Arial MT"/>
              </a:rPr>
              <a:t>Release the labia and </a:t>
            </a:r>
            <a:r>
              <a:rPr sz="1400" dirty="0">
                <a:latin typeface="Arial MT"/>
                <a:cs typeface="Arial MT"/>
              </a:rPr>
              <a:t> </a:t>
            </a:r>
            <a:r>
              <a:rPr sz="1400" spc="-5" dirty="0">
                <a:latin typeface="Arial MT"/>
                <a:cs typeface="Arial MT"/>
              </a:rPr>
              <a:t>hold the catheter securely </a:t>
            </a:r>
            <a:r>
              <a:rPr sz="1400" dirty="0">
                <a:latin typeface="Arial MT"/>
                <a:cs typeface="Arial MT"/>
              </a:rPr>
              <a:t> </a:t>
            </a:r>
            <a:r>
              <a:rPr sz="1400" spc="-5" dirty="0">
                <a:latin typeface="Arial MT"/>
                <a:cs typeface="Arial MT"/>
              </a:rPr>
              <a:t>with</a:t>
            </a:r>
            <a:r>
              <a:rPr sz="1400" spc="-30" dirty="0">
                <a:latin typeface="Arial MT"/>
                <a:cs typeface="Arial MT"/>
              </a:rPr>
              <a:t> </a:t>
            </a:r>
            <a:r>
              <a:rPr sz="1400" dirty="0">
                <a:latin typeface="Arial MT"/>
                <a:cs typeface="Arial MT"/>
              </a:rPr>
              <a:t>the</a:t>
            </a:r>
            <a:r>
              <a:rPr sz="1400" spc="-30" dirty="0">
                <a:latin typeface="Arial MT"/>
                <a:cs typeface="Arial MT"/>
              </a:rPr>
              <a:t> </a:t>
            </a:r>
            <a:r>
              <a:rPr sz="1400" spc="-5" dirty="0">
                <a:latin typeface="Arial MT"/>
                <a:cs typeface="Arial MT"/>
              </a:rPr>
              <a:t>nondominant</a:t>
            </a:r>
            <a:r>
              <a:rPr sz="1400" spc="-25" dirty="0">
                <a:latin typeface="Arial MT"/>
                <a:cs typeface="Arial MT"/>
              </a:rPr>
              <a:t> </a:t>
            </a:r>
            <a:r>
              <a:rPr sz="1400" spc="-5" dirty="0">
                <a:latin typeface="Arial MT"/>
                <a:cs typeface="Arial MT"/>
              </a:rPr>
              <a:t>hand.</a:t>
            </a:r>
            <a:endParaRPr sz="1400">
              <a:latin typeface="Arial MT"/>
              <a:cs typeface="Arial MT"/>
            </a:endParaRPr>
          </a:p>
        </p:txBody>
      </p:sp>
      <p:sp>
        <p:nvSpPr>
          <p:cNvPr id="31" name="object 31"/>
          <p:cNvSpPr/>
          <p:nvPr/>
        </p:nvSpPr>
        <p:spPr>
          <a:xfrm>
            <a:off x="574440" y="3429000"/>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30" y="376531"/>
                </a:lnTo>
                <a:lnTo>
                  <a:pt x="274687" y="362178"/>
                </a:lnTo>
                <a:lnTo>
                  <a:pt x="310111" y="339656"/>
                </a:lnTo>
                <a:lnTo>
                  <a:pt x="339656" y="310111"/>
                </a:lnTo>
                <a:lnTo>
                  <a:pt x="362178" y="274687"/>
                </a:lnTo>
                <a:lnTo>
                  <a:pt x="376531" y="234529"/>
                </a:lnTo>
                <a:lnTo>
                  <a:pt x="381569" y="190784"/>
                </a:lnTo>
                <a:lnTo>
                  <a:pt x="376531" y="147039"/>
                </a:lnTo>
                <a:lnTo>
                  <a:pt x="362178" y="106882"/>
                </a:lnTo>
                <a:lnTo>
                  <a:pt x="339656" y="71458"/>
                </a:lnTo>
                <a:lnTo>
                  <a:pt x="310111" y="41913"/>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32" name="object 32"/>
          <p:cNvSpPr txBox="1"/>
          <p:nvPr/>
        </p:nvSpPr>
        <p:spPr>
          <a:xfrm>
            <a:off x="625526" y="3471164"/>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13</a:t>
            </a:r>
            <a:endParaRPr sz="1800">
              <a:latin typeface="Arial"/>
              <a:cs typeface="Arial"/>
            </a:endParaRPr>
          </a:p>
        </p:txBody>
      </p:sp>
      <p:sp>
        <p:nvSpPr>
          <p:cNvPr id="33" name="object 33"/>
          <p:cNvSpPr/>
          <p:nvPr/>
        </p:nvSpPr>
        <p:spPr>
          <a:xfrm>
            <a:off x="3599103" y="3429000"/>
            <a:ext cx="381635" cy="381635"/>
          </a:xfrm>
          <a:custGeom>
            <a:avLst/>
            <a:gdLst/>
            <a:ahLst/>
            <a:cxnLst/>
            <a:rect l="l" t="t" r="r" b="b"/>
            <a:pathLst>
              <a:path w="381635" h="381635">
                <a:moveTo>
                  <a:pt x="190784" y="0"/>
                </a:moveTo>
                <a:lnTo>
                  <a:pt x="147039"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29" y="376531"/>
                </a:lnTo>
                <a:lnTo>
                  <a:pt x="274687" y="362178"/>
                </a:lnTo>
                <a:lnTo>
                  <a:pt x="310111" y="339656"/>
                </a:lnTo>
                <a:lnTo>
                  <a:pt x="339656" y="310111"/>
                </a:lnTo>
                <a:lnTo>
                  <a:pt x="362178" y="274687"/>
                </a:lnTo>
                <a:lnTo>
                  <a:pt x="376531" y="234529"/>
                </a:lnTo>
                <a:lnTo>
                  <a:pt x="381570" y="190784"/>
                </a:lnTo>
                <a:lnTo>
                  <a:pt x="376531" y="147039"/>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4" name="object 34"/>
          <p:cNvSpPr txBox="1"/>
          <p:nvPr/>
        </p:nvSpPr>
        <p:spPr>
          <a:xfrm>
            <a:off x="3650188" y="3471164"/>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14</a:t>
            </a:r>
            <a:endParaRPr sz="1800">
              <a:latin typeface="Arial"/>
              <a:cs typeface="Arial"/>
            </a:endParaRPr>
          </a:p>
        </p:txBody>
      </p:sp>
      <p:sp>
        <p:nvSpPr>
          <p:cNvPr id="35" name="object 35"/>
          <p:cNvSpPr/>
          <p:nvPr/>
        </p:nvSpPr>
        <p:spPr>
          <a:xfrm>
            <a:off x="6001254" y="3429000"/>
            <a:ext cx="381635" cy="381635"/>
          </a:xfrm>
          <a:custGeom>
            <a:avLst/>
            <a:gdLst/>
            <a:ahLst/>
            <a:cxnLst/>
            <a:rect l="l" t="t" r="r" b="b"/>
            <a:pathLst>
              <a:path w="381635" h="381635">
                <a:moveTo>
                  <a:pt x="190784" y="0"/>
                </a:moveTo>
                <a:lnTo>
                  <a:pt x="147039"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29" y="376531"/>
                </a:lnTo>
                <a:lnTo>
                  <a:pt x="274687" y="362178"/>
                </a:lnTo>
                <a:lnTo>
                  <a:pt x="310111" y="339656"/>
                </a:lnTo>
                <a:lnTo>
                  <a:pt x="339656" y="310111"/>
                </a:lnTo>
                <a:lnTo>
                  <a:pt x="362178" y="274687"/>
                </a:lnTo>
                <a:lnTo>
                  <a:pt x="376531" y="234529"/>
                </a:lnTo>
                <a:lnTo>
                  <a:pt x="381570" y="190784"/>
                </a:lnTo>
                <a:lnTo>
                  <a:pt x="376531" y="147039"/>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6" name="object 36"/>
          <p:cNvSpPr txBox="1"/>
          <p:nvPr/>
        </p:nvSpPr>
        <p:spPr>
          <a:xfrm>
            <a:off x="6052338" y="3471164"/>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15</a:t>
            </a:r>
            <a:endParaRPr sz="1800">
              <a:latin typeface="Arial"/>
              <a:cs typeface="Arial"/>
            </a:endParaRPr>
          </a:p>
        </p:txBody>
      </p:sp>
      <p:sp>
        <p:nvSpPr>
          <p:cNvPr id="37" name="object 37"/>
          <p:cNvSpPr/>
          <p:nvPr/>
        </p:nvSpPr>
        <p:spPr>
          <a:xfrm>
            <a:off x="8658676" y="3429000"/>
            <a:ext cx="381635" cy="381635"/>
          </a:xfrm>
          <a:custGeom>
            <a:avLst/>
            <a:gdLst/>
            <a:ahLst/>
            <a:cxnLst/>
            <a:rect l="l" t="t" r="r" b="b"/>
            <a:pathLst>
              <a:path w="381634" h="381635">
                <a:moveTo>
                  <a:pt x="190784" y="0"/>
                </a:moveTo>
                <a:lnTo>
                  <a:pt x="147039" y="5038"/>
                </a:lnTo>
                <a:lnTo>
                  <a:pt x="106881" y="19391"/>
                </a:lnTo>
                <a:lnTo>
                  <a:pt x="71458" y="41913"/>
                </a:lnTo>
                <a:lnTo>
                  <a:pt x="41912" y="71458"/>
                </a:lnTo>
                <a:lnTo>
                  <a:pt x="19391" y="106882"/>
                </a:lnTo>
                <a:lnTo>
                  <a:pt x="5038" y="147039"/>
                </a:lnTo>
                <a:lnTo>
                  <a:pt x="0" y="190784"/>
                </a:lnTo>
                <a:lnTo>
                  <a:pt x="5038" y="234529"/>
                </a:lnTo>
                <a:lnTo>
                  <a:pt x="19391" y="274687"/>
                </a:lnTo>
                <a:lnTo>
                  <a:pt x="41912" y="310111"/>
                </a:lnTo>
                <a:lnTo>
                  <a:pt x="71458" y="339656"/>
                </a:lnTo>
                <a:lnTo>
                  <a:pt x="106881" y="362178"/>
                </a:lnTo>
                <a:lnTo>
                  <a:pt x="147039" y="376531"/>
                </a:lnTo>
                <a:lnTo>
                  <a:pt x="190784" y="381570"/>
                </a:lnTo>
                <a:lnTo>
                  <a:pt x="234529" y="376531"/>
                </a:lnTo>
                <a:lnTo>
                  <a:pt x="274686" y="362178"/>
                </a:lnTo>
                <a:lnTo>
                  <a:pt x="310110" y="339656"/>
                </a:lnTo>
                <a:lnTo>
                  <a:pt x="339655" y="310111"/>
                </a:lnTo>
                <a:lnTo>
                  <a:pt x="362177" y="274687"/>
                </a:lnTo>
                <a:lnTo>
                  <a:pt x="376530" y="234529"/>
                </a:lnTo>
                <a:lnTo>
                  <a:pt x="381568" y="190784"/>
                </a:lnTo>
                <a:lnTo>
                  <a:pt x="376530" y="147039"/>
                </a:lnTo>
                <a:lnTo>
                  <a:pt x="362177" y="106882"/>
                </a:lnTo>
                <a:lnTo>
                  <a:pt x="339655" y="71458"/>
                </a:lnTo>
                <a:lnTo>
                  <a:pt x="310110" y="41913"/>
                </a:lnTo>
                <a:lnTo>
                  <a:pt x="274686" y="19391"/>
                </a:lnTo>
                <a:lnTo>
                  <a:pt x="234529" y="5038"/>
                </a:lnTo>
                <a:lnTo>
                  <a:pt x="190784" y="0"/>
                </a:lnTo>
                <a:close/>
              </a:path>
            </a:pathLst>
          </a:custGeom>
          <a:solidFill>
            <a:srgbClr val="CD9147"/>
          </a:solidFill>
        </p:spPr>
        <p:txBody>
          <a:bodyPr wrap="square" lIns="0" tIns="0" rIns="0" bIns="0" rtlCol="0"/>
          <a:lstStyle/>
          <a:p>
            <a:endParaRPr/>
          </a:p>
        </p:txBody>
      </p:sp>
      <p:sp>
        <p:nvSpPr>
          <p:cNvPr id="38" name="object 38"/>
          <p:cNvSpPr txBox="1"/>
          <p:nvPr/>
        </p:nvSpPr>
        <p:spPr>
          <a:xfrm>
            <a:off x="8709761" y="3471164"/>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16</a:t>
            </a:r>
            <a:endParaRPr sz="1800">
              <a:latin typeface="Arial"/>
              <a:cs typeface="Arial"/>
            </a:endParaRPr>
          </a:p>
        </p:txBody>
      </p:sp>
      <p:sp>
        <p:nvSpPr>
          <p:cNvPr id="39" name="object 39"/>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40" name="object 4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34</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dirty="0">
                <a:solidFill>
                  <a:srgbClr val="BC8642"/>
                </a:solidFill>
              </a:rPr>
              <a:t>FEMALE</a:t>
            </a:r>
            <a:r>
              <a:rPr sz="3600" spc="-55" dirty="0">
                <a:solidFill>
                  <a:srgbClr val="BC8642"/>
                </a:solidFill>
              </a:rPr>
              <a:t> </a:t>
            </a:r>
            <a:r>
              <a:rPr sz="3600" dirty="0">
                <a:solidFill>
                  <a:srgbClr val="000000"/>
                </a:solidFill>
              </a:rPr>
              <a:t>FOLEY</a:t>
            </a:r>
            <a:r>
              <a:rPr sz="3600" spc="-45" dirty="0">
                <a:solidFill>
                  <a:srgbClr val="000000"/>
                </a:solidFill>
              </a:rPr>
              <a:t> </a:t>
            </a:r>
            <a:r>
              <a:rPr sz="3600" spc="-5" dirty="0">
                <a:solidFill>
                  <a:srgbClr val="000000"/>
                </a:solidFill>
              </a:rPr>
              <a:t>CATHETERIZATION</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grpSp>
        <p:nvGrpSpPr>
          <p:cNvPr id="4" name="object 4"/>
          <p:cNvGrpSpPr/>
          <p:nvPr/>
        </p:nvGrpSpPr>
        <p:grpSpPr>
          <a:xfrm>
            <a:off x="499872" y="1301496"/>
            <a:ext cx="10817225" cy="5321935"/>
            <a:chOff x="499872" y="1301496"/>
            <a:chExt cx="10817225" cy="5321935"/>
          </a:xfrm>
        </p:grpSpPr>
        <p:pic>
          <p:nvPicPr>
            <p:cNvPr id="5" name="object 5"/>
            <p:cNvPicPr/>
            <p:nvPr/>
          </p:nvPicPr>
          <p:blipFill>
            <a:blip r:embed="rId3" cstate="print"/>
            <a:stretch>
              <a:fillRect/>
            </a:stretch>
          </p:blipFill>
          <p:spPr>
            <a:xfrm>
              <a:off x="1767839" y="6275831"/>
              <a:ext cx="9022079" cy="347472"/>
            </a:xfrm>
            <a:prstGeom prst="rect">
              <a:avLst/>
            </a:prstGeom>
          </p:spPr>
        </p:pic>
        <p:sp>
          <p:nvSpPr>
            <p:cNvPr id="6" name="object 6"/>
            <p:cNvSpPr/>
            <p:nvPr/>
          </p:nvSpPr>
          <p:spPr>
            <a:xfrm>
              <a:off x="1817913" y="6307364"/>
              <a:ext cx="8919845" cy="246379"/>
            </a:xfrm>
            <a:custGeom>
              <a:avLst/>
              <a:gdLst/>
              <a:ahLst/>
              <a:cxnLst/>
              <a:rect l="l" t="t" r="r" b="b"/>
              <a:pathLst>
                <a:path w="8919845" h="246379">
                  <a:moveTo>
                    <a:pt x="8919794" y="0"/>
                  </a:moveTo>
                  <a:lnTo>
                    <a:pt x="8858338" y="0"/>
                  </a:lnTo>
                  <a:lnTo>
                    <a:pt x="8858338" y="138286"/>
                  </a:lnTo>
                  <a:lnTo>
                    <a:pt x="8854716" y="156227"/>
                  </a:lnTo>
                  <a:lnTo>
                    <a:pt x="8844838" y="170878"/>
                  </a:lnTo>
                  <a:lnTo>
                    <a:pt x="8830188" y="180756"/>
                  </a:lnTo>
                  <a:lnTo>
                    <a:pt x="8812248" y="184378"/>
                  </a:lnTo>
                  <a:lnTo>
                    <a:pt x="138275" y="184378"/>
                  </a:lnTo>
                  <a:lnTo>
                    <a:pt x="120333" y="180756"/>
                  </a:lnTo>
                  <a:lnTo>
                    <a:pt x="105683" y="170878"/>
                  </a:lnTo>
                  <a:lnTo>
                    <a:pt x="95805" y="156227"/>
                  </a:lnTo>
                  <a:lnTo>
                    <a:pt x="92182" y="138286"/>
                  </a:lnTo>
                  <a:lnTo>
                    <a:pt x="92182" y="122912"/>
                  </a:lnTo>
                  <a:lnTo>
                    <a:pt x="122910" y="122912"/>
                  </a:lnTo>
                  <a:lnTo>
                    <a:pt x="61455" y="61456"/>
                  </a:lnTo>
                  <a:lnTo>
                    <a:pt x="0" y="122912"/>
                  </a:lnTo>
                  <a:lnTo>
                    <a:pt x="30727" y="122912"/>
                  </a:lnTo>
                  <a:lnTo>
                    <a:pt x="30737" y="138286"/>
                  </a:lnTo>
                  <a:lnTo>
                    <a:pt x="39189" y="180149"/>
                  </a:lnTo>
                  <a:lnTo>
                    <a:pt x="62237" y="214334"/>
                  </a:lnTo>
                  <a:lnTo>
                    <a:pt x="96422" y="237383"/>
                  </a:lnTo>
                  <a:lnTo>
                    <a:pt x="138283" y="245835"/>
                  </a:lnTo>
                  <a:lnTo>
                    <a:pt x="8812248" y="245835"/>
                  </a:lnTo>
                  <a:lnTo>
                    <a:pt x="8854109" y="237383"/>
                  </a:lnTo>
                  <a:lnTo>
                    <a:pt x="8888294" y="214334"/>
                  </a:lnTo>
                  <a:lnTo>
                    <a:pt x="8911342" y="180149"/>
                  </a:lnTo>
                  <a:lnTo>
                    <a:pt x="8919794" y="138286"/>
                  </a:lnTo>
                  <a:lnTo>
                    <a:pt x="8919794" y="0"/>
                  </a:lnTo>
                  <a:close/>
                </a:path>
              </a:pathLst>
            </a:custGeom>
            <a:solidFill>
              <a:srgbClr val="BC8642"/>
            </a:solidFill>
          </p:spPr>
          <p:txBody>
            <a:bodyPr wrap="square" lIns="0" tIns="0" rIns="0" bIns="0" rtlCol="0"/>
            <a:lstStyle/>
            <a:p>
              <a:endParaRPr/>
            </a:p>
          </p:txBody>
        </p:sp>
        <p:sp>
          <p:nvSpPr>
            <p:cNvPr id="7" name="object 7"/>
            <p:cNvSpPr/>
            <p:nvPr/>
          </p:nvSpPr>
          <p:spPr>
            <a:xfrm>
              <a:off x="1817913" y="6307364"/>
              <a:ext cx="8919845" cy="246379"/>
            </a:xfrm>
            <a:custGeom>
              <a:avLst/>
              <a:gdLst/>
              <a:ahLst/>
              <a:cxnLst/>
              <a:rect l="l" t="t" r="r" b="b"/>
              <a:pathLst>
                <a:path w="8919845" h="246379">
                  <a:moveTo>
                    <a:pt x="8919794" y="0"/>
                  </a:moveTo>
                  <a:lnTo>
                    <a:pt x="8919794" y="138286"/>
                  </a:lnTo>
                  <a:lnTo>
                    <a:pt x="8911342" y="180149"/>
                  </a:lnTo>
                  <a:lnTo>
                    <a:pt x="8888294" y="214334"/>
                  </a:lnTo>
                  <a:lnTo>
                    <a:pt x="8854109" y="237383"/>
                  </a:lnTo>
                  <a:lnTo>
                    <a:pt x="8812247" y="245835"/>
                  </a:lnTo>
                  <a:lnTo>
                    <a:pt x="138284" y="245835"/>
                  </a:lnTo>
                  <a:lnTo>
                    <a:pt x="96422" y="237383"/>
                  </a:lnTo>
                  <a:lnTo>
                    <a:pt x="62237" y="214334"/>
                  </a:lnTo>
                  <a:lnTo>
                    <a:pt x="39188" y="180149"/>
                  </a:lnTo>
                  <a:lnTo>
                    <a:pt x="30737" y="138286"/>
                  </a:lnTo>
                  <a:lnTo>
                    <a:pt x="30727" y="122912"/>
                  </a:lnTo>
                  <a:lnTo>
                    <a:pt x="0" y="122912"/>
                  </a:lnTo>
                  <a:lnTo>
                    <a:pt x="61455" y="61456"/>
                  </a:lnTo>
                  <a:lnTo>
                    <a:pt x="122910" y="122912"/>
                  </a:lnTo>
                  <a:lnTo>
                    <a:pt x="92183" y="122912"/>
                  </a:lnTo>
                  <a:lnTo>
                    <a:pt x="92183" y="138286"/>
                  </a:lnTo>
                  <a:lnTo>
                    <a:pt x="95804" y="156227"/>
                  </a:lnTo>
                  <a:lnTo>
                    <a:pt x="105682" y="170878"/>
                  </a:lnTo>
                  <a:lnTo>
                    <a:pt x="120333" y="180756"/>
                  </a:lnTo>
                  <a:lnTo>
                    <a:pt x="138274" y="184378"/>
                  </a:lnTo>
                  <a:lnTo>
                    <a:pt x="8812247" y="184378"/>
                  </a:lnTo>
                  <a:lnTo>
                    <a:pt x="8830188" y="180756"/>
                  </a:lnTo>
                  <a:lnTo>
                    <a:pt x="8844838" y="170878"/>
                  </a:lnTo>
                  <a:lnTo>
                    <a:pt x="8854716" y="156227"/>
                  </a:lnTo>
                  <a:lnTo>
                    <a:pt x="8858338" y="138286"/>
                  </a:lnTo>
                  <a:lnTo>
                    <a:pt x="8858338" y="0"/>
                  </a:lnTo>
                  <a:lnTo>
                    <a:pt x="8919794" y="0"/>
                  </a:lnTo>
                  <a:close/>
                </a:path>
              </a:pathLst>
            </a:custGeom>
            <a:ln w="19050">
              <a:solidFill>
                <a:srgbClr val="BC8642"/>
              </a:solidFill>
            </a:ln>
          </p:spPr>
          <p:txBody>
            <a:bodyPr wrap="square" lIns="0" tIns="0" rIns="0" bIns="0" rtlCol="0"/>
            <a:lstStyle/>
            <a:p>
              <a:endParaRPr/>
            </a:p>
          </p:txBody>
        </p:sp>
        <p:sp>
          <p:nvSpPr>
            <p:cNvPr id="8" name="object 8"/>
            <p:cNvSpPr/>
            <p:nvPr/>
          </p:nvSpPr>
          <p:spPr>
            <a:xfrm>
              <a:off x="566058" y="1316777"/>
              <a:ext cx="9601200" cy="4997450"/>
            </a:xfrm>
            <a:custGeom>
              <a:avLst/>
              <a:gdLst/>
              <a:ahLst/>
              <a:cxnLst/>
              <a:rect l="l" t="t" r="r" b="b"/>
              <a:pathLst>
                <a:path w="9601200" h="4997450">
                  <a:moveTo>
                    <a:pt x="9601198" y="0"/>
                  </a:moveTo>
                  <a:lnTo>
                    <a:pt x="0" y="0"/>
                  </a:lnTo>
                  <a:lnTo>
                    <a:pt x="0" y="4996931"/>
                  </a:lnTo>
                  <a:lnTo>
                    <a:pt x="9601198" y="4996931"/>
                  </a:lnTo>
                  <a:lnTo>
                    <a:pt x="9601198" y="0"/>
                  </a:lnTo>
                  <a:close/>
                </a:path>
              </a:pathLst>
            </a:custGeom>
            <a:solidFill>
              <a:srgbClr val="FFFFFF"/>
            </a:solidFill>
          </p:spPr>
          <p:txBody>
            <a:bodyPr wrap="square" lIns="0" tIns="0" rIns="0" bIns="0" rtlCol="0"/>
            <a:lstStyle/>
            <a:p>
              <a:endParaRPr/>
            </a:p>
          </p:txBody>
        </p:sp>
        <p:pic>
          <p:nvPicPr>
            <p:cNvPr id="9" name="object 9"/>
            <p:cNvPicPr/>
            <p:nvPr/>
          </p:nvPicPr>
          <p:blipFill>
            <a:blip r:embed="rId4" cstate="print"/>
            <a:stretch>
              <a:fillRect/>
            </a:stretch>
          </p:blipFill>
          <p:spPr>
            <a:xfrm>
              <a:off x="499872" y="1301496"/>
              <a:ext cx="9732264" cy="2380487"/>
            </a:xfrm>
            <a:prstGeom prst="rect">
              <a:avLst/>
            </a:prstGeom>
          </p:spPr>
        </p:pic>
        <p:sp>
          <p:nvSpPr>
            <p:cNvPr id="10" name="object 10"/>
            <p:cNvSpPr/>
            <p:nvPr/>
          </p:nvSpPr>
          <p:spPr>
            <a:xfrm>
              <a:off x="566058" y="1316777"/>
              <a:ext cx="9601200" cy="2249170"/>
            </a:xfrm>
            <a:custGeom>
              <a:avLst/>
              <a:gdLst/>
              <a:ahLst/>
              <a:cxnLst/>
              <a:rect l="l" t="t" r="r" b="b"/>
              <a:pathLst>
                <a:path w="9601200" h="2249170">
                  <a:moveTo>
                    <a:pt x="9376341" y="0"/>
                  </a:moveTo>
                  <a:lnTo>
                    <a:pt x="224857" y="0"/>
                  </a:lnTo>
                  <a:lnTo>
                    <a:pt x="179540" y="4568"/>
                  </a:lnTo>
                  <a:lnTo>
                    <a:pt x="137332" y="17670"/>
                  </a:lnTo>
                  <a:lnTo>
                    <a:pt x="99137" y="38402"/>
                  </a:lnTo>
                  <a:lnTo>
                    <a:pt x="65859" y="65859"/>
                  </a:lnTo>
                  <a:lnTo>
                    <a:pt x="38402" y="99137"/>
                  </a:lnTo>
                  <a:lnTo>
                    <a:pt x="17670" y="137333"/>
                  </a:lnTo>
                  <a:lnTo>
                    <a:pt x="4568" y="179540"/>
                  </a:lnTo>
                  <a:lnTo>
                    <a:pt x="0" y="224857"/>
                  </a:lnTo>
                  <a:lnTo>
                    <a:pt x="0" y="2023761"/>
                  </a:lnTo>
                  <a:lnTo>
                    <a:pt x="4568" y="2069078"/>
                  </a:lnTo>
                  <a:lnTo>
                    <a:pt x="17670" y="2111286"/>
                  </a:lnTo>
                  <a:lnTo>
                    <a:pt x="38402" y="2149481"/>
                  </a:lnTo>
                  <a:lnTo>
                    <a:pt x="65859" y="2182759"/>
                  </a:lnTo>
                  <a:lnTo>
                    <a:pt x="99137" y="2210216"/>
                  </a:lnTo>
                  <a:lnTo>
                    <a:pt x="137332" y="2230948"/>
                  </a:lnTo>
                  <a:lnTo>
                    <a:pt x="179540" y="2244050"/>
                  </a:lnTo>
                  <a:lnTo>
                    <a:pt x="224857" y="2248618"/>
                  </a:lnTo>
                  <a:lnTo>
                    <a:pt x="9376341" y="2248618"/>
                  </a:lnTo>
                  <a:lnTo>
                    <a:pt x="9421658" y="2244050"/>
                  </a:lnTo>
                  <a:lnTo>
                    <a:pt x="9463866" y="2230948"/>
                  </a:lnTo>
                  <a:lnTo>
                    <a:pt x="9502061" y="2210216"/>
                  </a:lnTo>
                  <a:lnTo>
                    <a:pt x="9535339" y="2182759"/>
                  </a:lnTo>
                  <a:lnTo>
                    <a:pt x="9562796" y="2149481"/>
                  </a:lnTo>
                  <a:lnTo>
                    <a:pt x="9583528" y="2111286"/>
                  </a:lnTo>
                  <a:lnTo>
                    <a:pt x="9596630" y="2069078"/>
                  </a:lnTo>
                  <a:lnTo>
                    <a:pt x="9601198" y="2023761"/>
                  </a:lnTo>
                  <a:lnTo>
                    <a:pt x="9601198" y="224857"/>
                  </a:lnTo>
                  <a:lnTo>
                    <a:pt x="9596630" y="179540"/>
                  </a:lnTo>
                  <a:lnTo>
                    <a:pt x="9583528" y="137333"/>
                  </a:lnTo>
                  <a:lnTo>
                    <a:pt x="9562796" y="99137"/>
                  </a:lnTo>
                  <a:lnTo>
                    <a:pt x="9535339" y="65859"/>
                  </a:lnTo>
                  <a:lnTo>
                    <a:pt x="9502061" y="38402"/>
                  </a:lnTo>
                  <a:lnTo>
                    <a:pt x="9463866" y="17670"/>
                  </a:lnTo>
                  <a:lnTo>
                    <a:pt x="9421658" y="4568"/>
                  </a:lnTo>
                  <a:lnTo>
                    <a:pt x="9376341" y="0"/>
                  </a:lnTo>
                  <a:close/>
                </a:path>
              </a:pathLst>
            </a:custGeom>
            <a:solidFill>
              <a:srgbClr val="FFFFFF">
                <a:alpha val="90199"/>
              </a:srgbClr>
            </a:solidFill>
          </p:spPr>
          <p:txBody>
            <a:bodyPr wrap="square" lIns="0" tIns="0" rIns="0" bIns="0" rtlCol="0"/>
            <a:lstStyle/>
            <a:p>
              <a:endParaRPr/>
            </a:p>
          </p:txBody>
        </p:sp>
        <p:sp>
          <p:nvSpPr>
            <p:cNvPr id="11" name="object 11"/>
            <p:cNvSpPr/>
            <p:nvPr/>
          </p:nvSpPr>
          <p:spPr>
            <a:xfrm>
              <a:off x="566058" y="1316777"/>
              <a:ext cx="9601200" cy="2249170"/>
            </a:xfrm>
            <a:custGeom>
              <a:avLst/>
              <a:gdLst/>
              <a:ahLst/>
              <a:cxnLst/>
              <a:rect l="l" t="t" r="r" b="b"/>
              <a:pathLst>
                <a:path w="9601200" h="2249170">
                  <a:moveTo>
                    <a:pt x="0" y="224857"/>
                  </a:moveTo>
                  <a:lnTo>
                    <a:pt x="4568" y="179541"/>
                  </a:lnTo>
                  <a:lnTo>
                    <a:pt x="17670" y="137332"/>
                  </a:lnTo>
                  <a:lnTo>
                    <a:pt x="38402" y="99137"/>
                  </a:lnTo>
                  <a:lnTo>
                    <a:pt x="65859" y="65859"/>
                  </a:lnTo>
                  <a:lnTo>
                    <a:pt x="99137" y="38402"/>
                  </a:lnTo>
                  <a:lnTo>
                    <a:pt x="137332" y="17670"/>
                  </a:lnTo>
                  <a:lnTo>
                    <a:pt x="179540" y="4568"/>
                  </a:lnTo>
                  <a:lnTo>
                    <a:pt x="224857" y="0"/>
                  </a:lnTo>
                  <a:lnTo>
                    <a:pt x="9376342" y="0"/>
                  </a:lnTo>
                  <a:lnTo>
                    <a:pt x="9421658" y="4568"/>
                  </a:lnTo>
                  <a:lnTo>
                    <a:pt x="9463866" y="17670"/>
                  </a:lnTo>
                  <a:lnTo>
                    <a:pt x="9502061" y="38402"/>
                  </a:lnTo>
                  <a:lnTo>
                    <a:pt x="9535340" y="65859"/>
                  </a:lnTo>
                  <a:lnTo>
                    <a:pt x="9562797" y="99137"/>
                  </a:lnTo>
                  <a:lnTo>
                    <a:pt x="9583528" y="137332"/>
                  </a:lnTo>
                  <a:lnTo>
                    <a:pt x="9596630" y="179541"/>
                  </a:lnTo>
                  <a:lnTo>
                    <a:pt x="9601199" y="224857"/>
                  </a:lnTo>
                  <a:lnTo>
                    <a:pt x="9601199" y="2023761"/>
                  </a:lnTo>
                  <a:lnTo>
                    <a:pt x="9596630" y="2069077"/>
                  </a:lnTo>
                  <a:lnTo>
                    <a:pt x="9583528" y="2111286"/>
                  </a:lnTo>
                  <a:lnTo>
                    <a:pt x="9562797" y="2149481"/>
                  </a:lnTo>
                  <a:lnTo>
                    <a:pt x="9535340" y="2182759"/>
                  </a:lnTo>
                  <a:lnTo>
                    <a:pt x="9502061" y="2210216"/>
                  </a:lnTo>
                  <a:lnTo>
                    <a:pt x="9463866" y="2230948"/>
                  </a:lnTo>
                  <a:lnTo>
                    <a:pt x="9421658" y="2244050"/>
                  </a:lnTo>
                  <a:lnTo>
                    <a:pt x="9376342" y="2248619"/>
                  </a:lnTo>
                  <a:lnTo>
                    <a:pt x="224857" y="2248619"/>
                  </a:lnTo>
                  <a:lnTo>
                    <a:pt x="179540" y="2244050"/>
                  </a:lnTo>
                  <a:lnTo>
                    <a:pt x="137332" y="2230948"/>
                  </a:lnTo>
                  <a:lnTo>
                    <a:pt x="99137" y="2210216"/>
                  </a:lnTo>
                  <a:lnTo>
                    <a:pt x="65859" y="2182759"/>
                  </a:lnTo>
                  <a:lnTo>
                    <a:pt x="38402" y="2149481"/>
                  </a:lnTo>
                  <a:lnTo>
                    <a:pt x="17670" y="2111286"/>
                  </a:lnTo>
                  <a:lnTo>
                    <a:pt x="4568" y="2069077"/>
                  </a:lnTo>
                  <a:lnTo>
                    <a:pt x="0" y="2023761"/>
                  </a:lnTo>
                  <a:lnTo>
                    <a:pt x="0" y="224857"/>
                  </a:lnTo>
                  <a:close/>
                </a:path>
              </a:pathLst>
            </a:custGeom>
            <a:ln w="25400">
              <a:solidFill>
                <a:srgbClr val="BC8642"/>
              </a:solidFill>
            </a:ln>
          </p:spPr>
          <p:txBody>
            <a:bodyPr wrap="square" lIns="0" tIns="0" rIns="0" bIns="0" rtlCol="0"/>
            <a:lstStyle/>
            <a:p>
              <a:endParaRPr/>
            </a:p>
          </p:txBody>
        </p:sp>
        <p:pic>
          <p:nvPicPr>
            <p:cNvPr id="12" name="object 12"/>
            <p:cNvPicPr/>
            <p:nvPr/>
          </p:nvPicPr>
          <p:blipFill>
            <a:blip r:embed="rId5" cstate="print"/>
            <a:stretch>
              <a:fillRect/>
            </a:stretch>
          </p:blipFill>
          <p:spPr>
            <a:xfrm>
              <a:off x="856738" y="1616593"/>
              <a:ext cx="2097637" cy="1648987"/>
            </a:xfrm>
            <a:prstGeom prst="rect">
              <a:avLst/>
            </a:prstGeom>
          </p:spPr>
        </p:pic>
        <p:sp>
          <p:nvSpPr>
            <p:cNvPr id="13" name="object 13"/>
            <p:cNvSpPr/>
            <p:nvPr/>
          </p:nvSpPr>
          <p:spPr>
            <a:xfrm>
              <a:off x="856738" y="1616593"/>
              <a:ext cx="2098040" cy="1649095"/>
            </a:xfrm>
            <a:custGeom>
              <a:avLst/>
              <a:gdLst/>
              <a:ahLst/>
              <a:cxnLst/>
              <a:rect l="l" t="t" r="r" b="b"/>
              <a:pathLst>
                <a:path w="2098040" h="1649095">
                  <a:moveTo>
                    <a:pt x="0" y="164899"/>
                  </a:moveTo>
                  <a:lnTo>
                    <a:pt x="5890" y="121062"/>
                  </a:lnTo>
                  <a:lnTo>
                    <a:pt x="22513" y="81671"/>
                  </a:lnTo>
                  <a:lnTo>
                    <a:pt x="48298" y="48298"/>
                  </a:lnTo>
                  <a:lnTo>
                    <a:pt x="81671" y="22513"/>
                  </a:lnTo>
                  <a:lnTo>
                    <a:pt x="121062" y="5890"/>
                  </a:lnTo>
                  <a:lnTo>
                    <a:pt x="164899" y="0"/>
                  </a:lnTo>
                  <a:lnTo>
                    <a:pt x="1932738" y="0"/>
                  </a:lnTo>
                  <a:lnTo>
                    <a:pt x="1976575" y="5890"/>
                  </a:lnTo>
                  <a:lnTo>
                    <a:pt x="2015966" y="22513"/>
                  </a:lnTo>
                  <a:lnTo>
                    <a:pt x="2049340" y="48298"/>
                  </a:lnTo>
                  <a:lnTo>
                    <a:pt x="2075124" y="81671"/>
                  </a:lnTo>
                  <a:lnTo>
                    <a:pt x="2091747" y="121062"/>
                  </a:lnTo>
                  <a:lnTo>
                    <a:pt x="2097638" y="164899"/>
                  </a:lnTo>
                  <a:lnTo>
                    <a:pt x="2097636" y="1484089"/>
                  </a:lnTo>
                  <a:lnTo>
                    <a:pt x="2091745" y="1527926"/>
                  </a:lnTo>
                  <a:lnTo>
                    <a:pt x="2075122" y="1567317"/>
                  </a:lnTo>
                  <a:lnTo>
                    <a:pt x="2049338" y="1600691"/>
                  </a:lnTo>
                  <a:lnTo>
                    <a:pt x="2015964" y="1626475"/>
                  </a:lnTo>
                  <a:lnTo>
                    <a:pt x="1976573" y="1643098"/>
                  </a:lnTo>
                  <a:lnTo>
                    <a:pt x="1932736" y="1648989"/>
                  </a:lnTo>
                  <a:lnTo>
                    <a:pt x="164899" y="1648987"/>
                  </a:lnTo>
                  <a:lnTo>
                    <a:pt x="121062" y="1643096"/>
                  </a:lnTo>
                  <a:lnTo>
                    <a:pt x="81671" y="1626473"/>
                  </a:lnTo>
                  <a:lnTo>
                    <a:pt x="48298" y="1600689"/>
                  </a:lnTo>
                  <a:lnTo>
                    <a:pt x="22513" y="1567315"/>
                  </a:lnTo>
                  <a:lnTo>
                    <a:pt x="5890" y="1527924"/>
                  </a:lnTo>
                  <a:lnTo>
                    <a:pt x="0" y="1484087"/>
                  </a:lnTo>
                  <a:lnTo>
                    <a:pt x="0" y="164899"/>
                  </a:lnTo>
                  <a:close/>
                </a:path>
              </a:pathLst>
            </a:custGeom>
            <a:ln w="25400">
              <a:solidFill>
                <a:srgbClr val="BC8642"/>
              </a:solidFill>
            </a:ln>
          </p:spPr>
          <p:txBody>
            <a:bodyPr wrap="square" lIns="0" tIns="0" rIns="0" bIns="0" rtlCol="0"/>
            <a:lstStyle/>
            <a:p>
              <a:endParaRPr/>
            </a:p>
          </p:txBody>
        </p:sp>
        <p:sp>
          <p:nvSpPr>
            <p:cNvPr id="14" name="object 14"/>
            <p:cNvSpPr/>
            <p:nvPr/>
          </p:nvSpPr>
          <p:spPr>
            <a:xfrm>
              <a:off x="856738" y="3565396"/>
              <a:ext cx="2098040" cy="2748915"/>
            </a:xfrm>
            <a:custGeom>
              <a:avLst/>
              <a:gdLst/>
              <a:ahLst/>
              <a:cxnLst/>
              <a:rect l="l" t="t" r="r" b="b"/>
              <a:pathLst>
                <a:path w="2098040" h="2748915">
                  <a:moveTo>
                    <a:pt x="2097636" y="0"/>
                  </a:moveTo>
                  <a:lnTo>
                    <a:pt x="0" y="0"/>
                  </a:lnTo>
                  <a:lnTo>
                    <a:pt x="0" y="2528060"/>
                  </a:lnTo>
                  <a:lnTo>
                    <a:pt x="4474" y="2572449"/>
                  </a:lnTo>
                  <a:lnTo>
                    <a:pt x="17308" y="2613792"/>
                  </a:lnTo>
                  <a:lnTo>
                    <a:pt x="37615" y="2651206"/>
                  </a:lnTo>
                  <a:lnTo>
                    <a:pt x="64510" y="2683802"/>
                  </a:lnTo>
                  <a:lnTo>
                    <a:pt x="97107" y="2710697"/>
                  </a:lnTo>
                  <a:lnTo>
                    <a:pt x="134520" y="2731004"/>
                  </a:lnTo>
                  <a:lnTo>
                    <a:pt x="175864" y="2743838"/>
                  </a:lnTo>
                  <a:lnTo>
                    <a:pt x="220252" y="2748313"/>
                  </a:lnTo>
                  <a:lnTo>
                    <a:pt x="1877382" y="2748313"/>
                  </a:lnTo>
                  <a:lnTo>
                    <a:pt x="1921771" y="2743838"/>
                  </a:lnTo>
                  <a:lnTo>
                    <a:pt x="1963115" y="2731004"/>
                  </a:lnTo>
                  <a:lnTo>
                    <a:pt x="2000528" y="2710697"/>
                  </a:lnTo>
                  <a:lnTo>
                    <a:pt x="2033125" y="2683802"/>
                  </a:lnTo>
                  <a:lnTo>
                    <a:pt x="2060020" y="2651206"/>
                  </a:lnTo>
                  <a:lnTo>
                    <a:pt x="2080327" y="2613792"/>
                  </a:lnTo>
                  <a:lnTo>
                    <a:pt x="2093161" y="2572449"/>
                  </a:lnTo>
                  <a:lnTo>
                    <a:pt x="2097636" y="2528060"/>
                  </a:lnTo>
                  <a:lnTo>
                    <a:pt x="2097636" y="0"/>
                  </a:lnTo>
                  <a:close/>
                </a:path>
              </a:pathLst>
            </a:custGeom>
            <a:solidFill>
              <a:srgbClr val="FFFFFF"/>
            </a:solidFill>
          </p:spPr>
          <p:txBody>
            <a:bodyPr wrap="square" lIns="0" tIns="0" rIns="0" bIns="0" rtlCol="0"/>
            <a:lstStyle/>
            <a:p>
              <a:endParaRPr/>
            </a:p>
          </p:txBody>
        </p:sp>
        <p:sp>
          <p:nvSpPr>
            <p:cNvPr id="15" name="object 15"/>
            <p:cNvSpPr/>
            <p:nvPr/>
          </p:nvSpPr>
          <p:spPr>
            <a:xfrm>
              <a:off x="856738" y="3565397"/>
              <a:ext cx="2098040" cy="2748915"/>
            </a:xfrm>
            <a:custGeom>
              <a:avLst/>
              <a:gdLst/>
              <a:ahLst/>
              <a:cxnLst/>
              <a:rect l="l" t="t" r="r" b="b"/>
              <a:pathLst>
                <a:path w="2098040" h="2748915">
                  <a:moveTo>
                    <a:pt x="1877383" y="2748313"/>
                  </a:moveTo>
                  <a:lnTo>
                    <a:pt x="220253" y="2748313"/>
                  </a:lnTo>
                  <a:lnTo>
                    <a:pt x="175864" y="2743838"/>
                  </a:lnTo>
                  <a:lnTo>
                    <a:pt x="134520" y="2731004"/>
                  </a:lnTo>
                  <a:lnTo>
                    <a:pt x="97107" y="2710697"/>
                  </a:lnTo>
                  <a:lnTo>
                    <a:pt x="64510" y="2683802"/>
                  </a:lnTo>
                  <a:lnTo>
                    <a:pt x="37615" y="2651205"/>
                  </a:lnTo>
                  <a:lnTo>
                    <a:pt x="17308" y="2613792"/>
                  </a:lnTo>
                  <a:lnTo>
                    <a:pt x="4474" y="2572448"/>
                  </a:lnTo>
                  <a:lnTo>
                    <a:pt x="0" y="2528060"/>
                  </a:lnTo>
                  <a:lnTo>
                    <a:pt x="0" y="0"/>
                  </a:lnTo>
                  <a:lnTo>
                    <a:pt x="2097636" y="0"/>
                  </a:lnTo>
                  <a:lnTo>
                    <a:pt x="2097636" y="2528060"/>
                  </a:lnTo>
                  <a:lnTo>
                    <a:pt x="2093161" y="2572448"/>
                  </a:lnTo>
                  <a:lnTo>
                    <a:pt x="2080327" y="2613792"/>
                  </a:lnTo>
                  <a:lnTo>
                    <a:pt x="2060020" y="2651205"/>
                  </a:lnTo>
                  <a:lnTo>
                    <a:pt x="2033125" y="2683802"/>
                  </a:lnTo>
                  <a:lnTo>
                    <a:pt x="2000528" y="2710697"/>
                  </a:lnTo>
                  <a:lnTo>
                    <a:pt x="1963115" y="2731004"/>
                  </a:lnTo>
                  <a:lnTo>
                    <a:pt x="1921771" y="2743838"/>
                  </a:lnTo>
                  <a:lnTo>
                    <a:pt x="1877383" y="2748313"/>
                  </a:lnTo>
                  <a:close/>
                </a:path>
              </a:pathLst>
            </a:custGeom>
            <a:ln w="25400">
              <a:solidFill>
                <a:srgbClr val="BC8642"/>
              </a:solidFill>
            </a:ln>
          </p:spPr>
          <p:txBody>
            <a:bodyPr wrap="square" lIns="0" tIns="0" rIns="0" bIns="0" rtlCol="0"/>
            <a:lstStyle/>
            <a:p>
              <a:endParaRPr/>
            </a:p>
          </p:txBody>
        </p:sp>
        <p:pic>
          <p:nvPicPr>
            <p:cNvPr id="16" name="object 16"/>
            <p:cNvPicPr/>
            <p:nvPr/>
          </p:nvPicPr>
          <p:blipFill>
            <a:blip r:embed="rId6" cstate="print"/>
            <a:stretch>
              <a:fillRect/>
            </a:stretch>
          </p:blipFill>
          <p:spPr>
            <a:xfrm>
              <a:off x="10465566" y="2760991"/>
              <a:ext cx="851179" cy="741027"/>
            </a:xfrm>
            <a:prstGeom prst="rect">
              <a:avLst/>
            </a:prstGeom>
          </p:spPr>
        </p:pic>
      </p:grpSp>
      <p:sp>
        <p:nvSpPr>
          <p:cNvPr id="17" name="object 17"/>
          <p:cNvSpPr txBox="1"/>
          <p:nvPr/>
        </p:nvSpPr>
        <p:spPr>
          <a:xfrm>
            <a:off x="999987" y="3627628"/>
            <a:ext cx="1873885" cy="2437765"/>
          </a:xfrm>
          <a:prstGeom prst="rect">
            <a:avLst/>
          </a:prstGeom>
        </p:spPr>
        <p:txBody>
          <a:bodyPr vert="horz" wrap="square" lIns="0" tIns="41275" rIns="0" bIns="0" rtlCol="0">
            <a:spAutoFit/>
          </a:bodyPr>
          <a:lstStyle/>
          <a:p>
            <a:pPr marL="12700" marR="34290">
              <a:lnSpc>
                <a:spcPct val="88200"/>
              </a:lnSpc>
              <a:spcBef>
                <a:spcPts val="325"/>
              </a:spcBef>
            </a:pPr>
            <a:r>
              <a:rPr sz="1600" b="1" spc="-25" dirty="0">
                <a:latin typeface="Arial"/>
                <a:cs typeface="Arial"/>
              </a:rPr>
              <a:t>INFLATE </a:t>
            </a:r>
            <a:r>
              <a:rPr sz="1400" dirty="0">
                <a:latin typeface="Arial MT"/>
                <a:cs typeface="Arial MT"/>
              </a:rPr>
              <a:t>the </a:t>
            </a:r>
            <a:r>
              <a:rPr sz="1400" spc="-5" dirty="0">
                <a:latin typeface="Arial MT"/>
                <a:cs typeface="Arial MT"/>
              </a:rPr>
              <a:t>balloon </a:t>
            </a:r>
            <a:r>
              <a:rPr sz="1400" dirty="0">
                <a:latin typeface="Arial MT"/>
                <a:cs typeface="Arial MT"/>
              </a:rPr>
              <a:t> </a:t>
            </a:r>
            <a:r>
              <a:rPr sz="1400" spc="-5" dirty="0">
                <a:latin typeface="Arial MT"/>
                <a:cs typeface="Arial MT"/>
              </a:rPr>
              <a:t>with </a:t>
            </a:r>
            <a:r>
              <a:rPr sz="1400" dirty="0">
                <a:latin typeface="Arial MT"/>
                <a:cs typeface="Arial MT"/>
              </a:rPr>
              <a:t>the </a:t>
            </a:r>
            <a:r>
              <a:rPr sz="1400" spc="-5" dirty="0">
                <a:latin typeface="Arial MT"/>
                <a:cs typeface="Arial MT"/>
              </a:rPr>
              <a:t>prefilled </a:t>
            </a:r>
            <a:r>
              <a:rPr sz="1400" dirty="0">
                <a:latin typeface="Arial MT"/>
                <a:cs typeface="Arial MT"/>
              </a:rPr>
              <a:t> </a:t>
            </a:r>
            <a:r>
              <a:rPr sz="1400" spc="-5" dirty="0">
                <a:latin typeface="Arial MT"/>
                <a:cs typeface="Arial MT"/>
              </a:rPr>
              <a:t>syringe</a:t>
            </a:r>
            <a:r>
              <a:rPr sz="1400" spc="-15" dirty="0">
                <a:latin typeface="Arial MT"/>
                <a:cs typeface="Arial MT"/>
              </a:rPr>
              <a:t> </a:t>
            </a:r>
            <a:r>
              <a:rPr sz="1400" spc="-5" dirty="0">
                <a:latin typeface="Arial MT"/>
                <a:cs typeface="Arial MT"/>
              </a:rPr>
              <a:t>of</a:t>
            </a:r>
            <a:r>
              <a:rPr sz="1400" spc="-15" dirty="0">
                <a:latin typeface="Arial MT"/>
                <a:cs typeface="Arial MT"/>
              </a:rPr>
              <a:t> </a:t>
            </a:r>
            <a:r>
              <a:rPr sz="1400" spc="-5" dirty="0">
                <a:latin typeface="Arial MT"/>
                <a:cs typeface="Arial MT"/>
              </a:rPr>
              <a:t>sterile</a:t>
            </a:r>
            <a:r>
              <a:rPr sz="1400" spc="-15" dirty="0">
                <a:latin typeface="Arial MT"/>
                <a:cs typeface="Arial MT"/>
              </a:rPr>
              <a:t> </a:t>
            </a:r>
            <a:r>
              <a:rPr sz="1400" spc="-20" dirty="0">
                <a:latin typeface="Arial MT"/>
                <a:cs typeface="Arial MT"/>
              </a:rPr>
              <a:t>water.</a:t>
            </a:r>
            <a:endParaRPr sz="1400">
              <a:latin typeface="Arial MT"/>
              <a:cs typeface="Arial MT"/>
            </a:endParaRPr>
          </a:p>
          <a:p>
            <a:pPr marL="12700" marR="5080">
              <a:lnSpc>
                <a:spcPct val="85700"/>
              </a:lnSpc>
              <a:spcBef>
                <a:spcPts val="575"/>
              </a:spcBef>
              <a:buFont typeface="Arial"/>
              <a:buAutoNum type="alphaLcParenBoth"/>
              <a:tabLst>
                <a:tab pos="279400" algn="l"/>
              </a:tabLst>
            </a:pPr>
            <a:r>
              <a:rPr sz="1400" spc="-5" dirty="0">
                <a:latin typeface="Arial MT"/>
                <a:cs typeface="Arial MT"/>
              </a:rPr>
              <a:t>Remove</a:t>
            </a:r>
            <a:r>
              <a:rPr sz="1400" spc="-30" dirty="0">
                <a:latin typeface="Arial MT"/>
                <a:cs typeface="Arial MT"/>
              </a:rPr>
              <a:t> </a:t>
            </a:r>
            <a:r>
              <a:rPr sz="1400" spc="-5" dirty="0">
                <a:latin typeface="Arial MT"/>
                <a:cs typeface="Arial MT"/>
              </a:rPr>
              <a:t>the</a:t>
            </a:r>
            <a:r>
              <a:rPr sz="1400" spc="-30" dirty="0">
                <a:latin typeface="Arial MT"/>
                <a:cs typeface="Arial MT"/>
              </a:rPr>
              <a:t> </a:t>
            </a:r>
            <a:r>
              <a:rPr sz="1400" spc="-5" dirty="0">
                <a:latin typeface="Arial MT"/>
                <a:cs typeface="Arial MT"/>
              </a:rPr>
              <a:t>syringe </a:t>
            </a:r>
            <a:r>
              <a:rPr sz="1400" spc="-375" dirty="0">
                <a:latin typeface="Arial MT"/>
                <a:cs typeface="Arial MT"/>
              </a:rPr>
              <a:t> </a:t>
            </a:r>
            <a:r>
              <a:rPr sz="1400" spc="-5" dirty="0">
                <a:latin typeface="Arial MT"/>
                <a:cs typeface="Arial MT"/>
              </a:rPr>
              <a:t>from the catheter by </a:t>
            </a:r>
            <a:r>
              <a:rPr sz="1400" dirty="0">
                <a:latin typeface="Arial MT"/>
                <a:cs typeface="Arial MT"/>
              </a:rPr>
              <a:t> </a:t>
            </a:r>
            <a:r>
              <a:rPr sz="1400" spc="-5" dirty="0">
                <a:latin typeface="Arial MT"/>
                <a:cs typeface="Arial MT"/>
              </a:rPr>
              <a:t>using</a:t>
            </a:r>
            <a:r>
              <a:rPr sz="1400" spc="-20" dirty="0">
                <a:latin typeface="Arial MT"/>
                <a:cs typeface="Arial MT"/>
              </a:rPr>
              <a:t> </a:t>
            </a:r>
            <a:r>
              <a:rPr sz="1400" dirty="0">
                <a:latin typeface="Arial MT"/>
                <a:cs typeface="Arial MT"/>
              </a:rPr>
              <a:t>a</a:t>
            </a:r>
            <a:r>
              <a:rPr sz="1400" spc="-20" dirty="0">
                <a:latin typeface="Arial MT"/>
                <a:cs typeface="Arial MT"/>
              </a:rPr>
              <a:t> </a:t>
            </a:r>
            <a:r>
              <a:rPr sz="1400" spc="-5" dirty="0">
                <a:latin typeface="Arial MT"/>
                <a:cs typeface="Arial MT"/>
              </a:rPr>
              <a:t>twisting</a:t>
            </a:r>
            <a:r>
              <a:rPr sz="1400" spc="-20" dirty="0">
                <a:latin typeface="Arial MT"/>
                <a:cs typeface="Arial MT"/>
              </a:rPr>
              <a:t> </a:t>
            </a:r>
            <a:r>
              <a:rPr sz="1400" spc="-5" dirty="0">
                <a:latin typeface="Arial MT"/>
                <a:cs typeface="Arial MT"/>
              </a:rPr>
              <a:t>motion.</a:t>
            </a:r>
            <a:endParaRPr sz="1400">
              <a:latin typeface="Arial MT"/>
              <a:cs typeface="Arial MT"/>
            </a:endParaRPr>
          </a:p>
          <a:p>
            <a:pPr marL="12700" marR="43815">
              <a:lnSpc>
                <a:spcPct val="85700"/>
              </a:lnSpc>
              <a:spcBef>
                <a:spcPts val="580"/>
              </a:spcBef>
              <a:buFont typeface="Arial"/>
              <a:buAutoNum type="alphaLcParenBoth"/>
              <a:tabLst>
                <a:tab pos="289560" algn="l"/>
              </a:tabLst>
            </a:pPr>
            <a:r>
              <a:rPr sz="1400" spc="-5" dirty="0">
                <a:latin typeface="Arial MT"/>
                <a:cs typeface="Arial MT"/>
              </a:rPr>
              <a:t>Gently pull back on </a:t>
            </a:r>
            <a:r>
              <a:rPr sz="1400" spc="-375" dirty="0">
                <a:latin typeface="Arial MT"/>
                <a:cs typeface="Arial MT"/>
              </a:rPr>
              <a:t> </a:t>
            </a:r>
            <a:r>
              <a:rPr sz="1400" spc="-5" dirty="0">
                <a:latin typeface="Arial MT"/>
                <a:cs typeface="Arial MT"/>
              </a:rPr>
              <a:t>the catheter until </a:t>
            </a:r>
            <a:r>
              <a:rPr sz="1400" dirty="0">
                <a:latin typeface="Arial MT"/>
                <a:cs typeface="Arial MT"/>
              </a:rPr>
              <a:t> </a:t>
            </a:r>
            <a:r>
              <a:rPr sz="1400" spc="-5" dirty="0">
                <a:latin typeface="Arial MT"/>
                <a:cs typeface="Arial MT"/>
              </a:rPr>
              <a:t>resistance is met </a:t>
            </a:r>
            <a:r>
              <a:rPr sz="1400" dirty="0">
                <a:latin typeface="Arial MT"/>
                <a:cs typeface="Arial MT"/>
              </a:rPr>
              <a:t>to </a:t>
            </a:r>
            <a:r>
              <a:rPr sz="1400" spc="5" dirty="0">
                <a:latin typeface="Arial MT"/>
                <a:cs typeface="Arial MT"/>
              </a:rPr>
              <a:t> </a:t>
            </a:r>
            <a:r>
              <a:rPr sz="1400" spc="-5" dirty="0">
                <a:latin typeface="Arial MT"/>
                <a:cs typeface="Arial MT"/>
              </a:rPr>
              <a:t>ensure that the balloon </a:t>
            </a:r>
            <a:r>
              <a:rPr sz="1400" spc="-375" dirty="0">
                <a:latin typeface="Arial MT"/>
                <a:cs typeface="Arial MT"/>
              </a:rPr>
              <a:t> </a:t>
            </a:r>
            <a:r>
              <a:rPr sz="1400" spc="-5" dirty="0">
                <a:latin typeface="Arial MT"/>
                <a:cs typeface="Arial MT"/>
              </a:rPr>
              <a:t>is fully inflated and </a:t>
            </a:r>
            <a:r>
              <a:rPr sz="1400" dirty="0">
                <a:latin typeface="Arial MT"/>
                <a:cs typeface="Arial MT"/>
              </a:rPr>
              <a:t> </a:t>
            </a:r>
            <a:r>
              <a:rPr sz="1400" spc="-5" dirty="0">
                <a:latin typeface="Arial MT"/>
                <a:cs typeface="Arial MT"/>
              </a:rPr>
              <a:t>seated</a:t>
            </a:r>
            <a:r>
              <a:rPr sz="1400" spc="-15" dirty="0">
                <a:latin typeface="Arial MT"/>
                <a:cs typeface="Arial MT"/>
              </a:rPr>
              <a:t> </a:t>
            </a:r>
            <a:r>
              <a:rPr sz="1400" spc="-5" dirty="0">
                <a:latin typeface="Arial MT"/>
                <a:cs typeface="Arial MT"/>
              </a:rPr>
              <a:t>in</a:t>
            </a:r>
            <a:r>
              <a:rPr sz="1400" spc="-10" dirty="0">
                <a:latin typeface="Arial MT"/>
                <a:cs typeface="Arial MT"/>
              </a:rPr>
              <a:t> </a:t>
            </a:r>
            <a:r>
              <a:rPr sz="1400" spc="-5" dirty="0">
                <a:latin typeface="Arial MT"/>
                <a:cs typeface="Arial MT"/>
              </a:rPr>
              <a:t>the</a:t>
            </a:r>
            <a:r>
              <a:rPr sz="1400" spc="-10" dirty="0">
                <a:latin typeface="Arial MT"/>
                <a:cs typeface="Arial MT"/>
              </a:rPr>
              <a:t> </a:t>
            </a:r>
            <a:r>
              <a:rPr sz="1400" spc="-15" dirty="0">
                <a:latin typeface="Arial MT"/>
                <a:cs typeface="Arial MT"/>
              </a:rPr>
              <a:t>bladder.</a:t>
            </a:r>
            <a:endParaRPr sz="1400">
              <a:latin typeface="Arial MT"/>
              <a:cs typeface="Arial MT"/>
            </a:endParaRPr>
          </a:p>
        </p:txBody>
      </p:sp>
      <p:grpSp>
        <p:nvGrpSpPr>
          <p:cNvPr id="18" name="object 18"/>
          <p:cNvGrpSpPr/>
          <p:nvPr/>
        </p:nvGrpSpPr>
        <p:grpSpPr>
          <a:xfrm>
            <a:off x="3151437" y="1603893"/>
            <a:ext cx="2123440" cy="4723130"/>
            <a:chOff x="3151437" y="1603893"/>
            <a:chExt cx="2123440" cy="4723130"/>
          </a:xfrm>
        </p:grpSpPr>
        <p:pic>
          <p:nvPicPr>
            <p:cNvPr id="19" name="object 19"/>
            <p:cNvPicPr/>
            <p:nvPr/>
          </p:nvPicPr>
          <p:blipFill>
            <a:blip r:embed="rId7" cstate="print"/>
            <a:stretch>
              <a:fillRect/>
            </a:stretch>
          </p:blipFill>
          <p:spPr>
            <a:xfrm>
              <a:off x="3164137" y="1616593"/>
              <a:ext cx="2030754" cy="1648987"/>
            </a:xfrm>
            <a:prstGeom prst="rect">
              <a:avLst/>
            </a:prstGeom>
          </p:spPr>
        </p:pic>
        <p:sp>
          <p:nvSpPr>
            <p:cNvPr id="20" name="object 20"/>
            <p:cNvSpPr/>
            <p:nvPr/>
          </p:nvSpPr>
          <p:spPr>
            <a:xfrm>
              <a:off x="3164137" y="1616593"/>
              <a:ext cx="2098040" cy="1649095"/>
            </a:xfrm>
            <a:custGeom>
              <a:avLst/>
              <a:gdLst/>
              <a:ahLst/>
              <a:cxnLst/>
              <a:rect l="l" t="t" r="r" b="b"/>
              <a:pathLst>
                <a:path w="2098040" h="1649095">
                  <a:moveTo>
                    <a:pt x="0" y="164899"/>
                  </a:moveTo>
                  <a:lnTo>
                    <a:pt x="5890" y="121062"/>
                  </a:lnTo>
                  <a:lnTo>
                    <a:pt x="22513" y="81671"/>
                  </a:lnTo>
                  <a:lnTo>
                    <a:pt x="48298" y="48298"/>
                  </a:lnTo>
                  <a:lnTo>
                    <a:pt x="81671" y="22513"/>
                  </a:lnTo>
                  <a:lnTo>
                    <a:pt x="121062" y="5890"/>
                  </a:lnTo>
                  <a:lnTo>
                    <a:pt x="164899" y="0"/>
                  </a:lnTo>
                  <a:lnTo>
                    <a:pt x="1932738" y="0"/>
                  </a:lnTo>
                  <a:lnTo>
                    <a:pt x="1976575" y="5890"/>
                  </a:lnTo>
                  <a:lnTo>
                    <a:pt x="2015966" y="22513"/>
                  </a:lnTo>
                  <a:lnTo>
                    <a:pt x="2049340" y="48298"/>
                  </a:lnTo>
                  <a:lnTo>
                    <a:pt x="2075124" y="81671"/>
                  </a:lnTo>
                  <a:lnTo>
                    <a:pt x="2091747" y="121062"/>
                  </a:lnTo>
                  <a:lnTo>
                    <a:pt x="2097638" y="164899"/>
                  </a:lnTo>
                  <a:lnTo>
                    <a:pt x="2097636" y="1484089"/>
                  </a:lnTo>
                  <a:lnTo>
                    <a:pt x="2091745" y="1527926"/>
                  </a:lnTo>
                  <a:lnTo>
                    <a:pt x="2075122" y="1567317"/>
                  </a:lnTo>
                  <a:lnTo>
                    <a:pt x="2049338" y="1600691"/>
                  </a:lnTo>
                  <a:lnTo>
                    <a:pt x="2015964" y="1626475"/>
                  </a:lnTo>
                  <a:lnTo>
                    <a:pt x="1976573" y="1643098"/>
                  </a:lnTo>
                  <a:lnTo>
                    <a:pt x="1932736" y="1648989"/>
                  </a:lnTo>
                  <a:lnTo>
                    <a:pt x="164899" y="1648987"/>
                  </a:lnTo>
                  <a:lnTo>
                    <a:pt x="121062" y="1643096"/>
                  </a:lnTo>
                  <a:lnTo>
                    <a:pt x="81671" y="1626473"/>
                  </a:lnTo>
                  <a:lnTo>
                    <a:pt x="48298" y="1600689"/>
                  </a:lnTo>
                  <a:lnTo>
                    <a:pt x="22513" y="1567315"/>
                  </a:lnTo>
                  <a:lnTo>
                    <a:pt x="5890" y="1527924"/>
                  </a:lnTo>
                  <a:lnTo>
                    <a:pt x="0" y="1484087"/>
                  </a:lnTo>
                  <a:lnTo>
                    <a:pt x="0" y="164899"/>
                  </a:lnTo>
                  <a:close/>
                </a:path>
              </a:pathLst>
            </a:custGeom>
            <a:ln w="25400">
              <a:solidFill>
                <a:srgbClr val="BC8642"/>
              </a:solidFill>
            </a:ln>
          </p:spPr>
          <p:txBody>
            <a:bodyPr wrap="square" lIns="0" tIns="0" rIns="0" bIns="0" rtlCol="0"/>
            <a:lstStyle/>
            <a:p>
              <a:endParaRPr/>
            </a:p>
          </p:txBody>
        </p:sp>
        <p:sp>
          <p:nvSpPr>
            <p:cNvPr id="21" name="object 21"/>
            <p:cNvSpPr/>
            <p:nvPr/>
          </p:nvSpPr>
          <p:spPr>
            <a:xfrm>
              <a:off x="3164137" y="3565396"/>
              <a:ext cx="2098040" cy="2748915"/>
            </a:xfrm>
            <a:custGeom>
              <a:avLst/>
              <a:gdLst/>
              <a:ahLst/>
              <a:cxnLst/>
              <a:rect l="l" t="t" r="r" b="b"/>
              <a:pathLst>
                <a:path w="2098040" h="2748915">
                  <a:moveTo>
                    <a:pt x="2097636" y="0"/>
                  </a:moveTo>
                  <a:lnTo>
                    <a:pt x="0" y="0"/>
                  </a:lnTo>
                  <a:lnTo>
                    <a:pt x="0" y="2528060"/>
                  </a:lnTo>
                  <a:lnTo>
                    <a:pt x="4474" y="2572449"/>
                  </a:lnTo>
                  <a:lnTo>
                    <a:pt x="17308" y="2613792"/>
                  </a:lnTo>
                  <a:lnTo>
                    <a:pt x="37615" y="2651206"/>
                  </a:lnTo>
                  <a:lnTo>
                    <a:pt x="64510" y="2683802"/>
                  </a:lnTo>
                  <a:lnTo>
                    <a:pt x="97107" y="2710697"/>
                  </a:lnTo>
                  <a:lnTo>
                    <a:pt x="134520" y="2731004"/>
                  </a:lnTo>
                  <a:lnTo>
                    <a:pt x="175864" y="2743838"/>
                  </a:lnTo>
                  <a:lnTo>
                    <a:pt x="220253" y="2748313"/>
                  </a:lnTo>
                  <a:lnTo>
                    <a:pt x="1877383" y="2748313"/>
                  </a:lnTo>
                  <a:lnTo>
                    <a:pt x="1921772" y="2743838"/>
                  </a:lnTo>
                  <a:lnTo>
                    <a:pt x="1963115" y="2731004"/>
                  </a:lnTo>
                  <a:lnTo>
                    <a:pt x="2000528" y="2710697"/>
                  </a:lnTo>
                  <a:lnTo>
                    <a:pt x="2033125" y="2683802"/>
                  </a:lnTo>
                  <a:lnTo>
                    <a:pt x="2060020" y="2651206"/>
                  </a:lnTo>
                  <a:lnTo>
                    <a:pt x="2080327" y="2613792"/>
                  </a:lnTo>
                  <a:lnTo>
                    <a:pt x="2093161" y="2572449"/>
                  </a:lnTo>
                  <a:lnTo>
                    <a:pt x="2097636" y="2528060"/>
                  </a:lnTo>
                  <a:lnTo>
                    <a:pt x="2097636" y="0"/>
                  </a:lnTo>
                  <a:close/>
                </a:path>
              </a:pathLst>
            </a:custGeom>
            <a:solidFill>
              <a:srgbClr val="FFFFFF"/>
            </a:solidFill>
          </p:spPr>
          <p:txBody>
            <a:bodyPr wrap="square" lIns="0" tIns="0" rIns="0" bIns="0" rtlCol="0"/>
            <a:lstStyle/>
            <a:p>
              <a:endParaRPr/>
            </a:p>
          </p:txBody>
        </p:sp>
        <p:sp>
          <p:nvSpPr>
            <p:cNvPr id="22" name="object 22"/>
            <p:cNvSpPr/>
            <p:nvPr/>
          </p:nvSpPr>
          <p:spPr>
            <a:xfrm>
              <a:off x="3164137" y="3565397"/>
              <a:ext cx="2098040" cy="2748915"/>
            </a:xfrm>
            <a:custGeom>
              <a:avLst/>
              <a:gdLst/>
              <a:ahLst/>
              <a:cxnLst/>
              <a:rect l="l" t="t" r="r" b="b"/>
              <a:pathLst>
                <a:path w="2098040" h="2748915">
                  <a:moveTo>
                    <a:pt x="1877383" y="2748313"/>
                  </a:moveTo>
                  <a:lnTo>
                    <a:pt x="220253" y="2748313"/>
                  </a:lnTo>
                  <a:lnTo>
                    <a:pt x="175864" y="2743838"/>
                  </a:lnTo>
                  <a:lnTo>
                    <a:pt x="134520" y="2731004"/>
                  </a:lnTo>
                  <a:lnTo>
                    <a:pt x="97107" y="2710697"/>
                  </a:lnTo>
                  <a:lnTo>
                    <a:pt x="64510" y="2683802"/>
                  </a:lnTo>
                  <a:lnTo>
                    <a:pt x="37615" y="2651205"/>
                  </a:lnTo>
                  <a:lnTo>
                    <a:pt x="17308" y="2613792"/>
                  </a:lnTo>
                  <a:lnTo>
                    <a:pt x="4474" y="2572448"/>
                  </a:lnTo>
                  <a:lnTo>
                    <a:pt x="0" y="2528060"/>
                  </a:lnTo>
                  <a:lnTo>
                    <a:pt x="0" y="0"/>
                  </a:lnTo>
                  <a:lnTo>
                    <a:pt x="2097636" y="0"/>
                  </a:lnTo>
                  <a:lnTo>
                    <a:pt x="2097636" y="2528060"/>
                  </a:lnTo>
                  <a:lnTo>
                    <a:pt x="2093161" y="2572448"/>
                  </a:lnTo>
                  <a:lnTo>
                    <a:pt x="2080327" y="2613792"/>
                  </a:lnTo>
                  <a:lnTo>
                    <a:pt x="2060020" y="2651205"/>
                  </a:lnTo>
                  <a:lnTo>
                    <a:pt x="2033125" y="2683802"/>
                  </a:lnTo>
                  <a:lnTo>
                    <a:pt x="2000528" y="2710697"/>
                  </a:lnTo>
                  <a:lnTo>
                    <a:pt x="1963115" y="2731004"/>
                  </a:lnTo>
                  <a:lnTo>
                    <a:pt x="1921771" y="2743838"/>
                  </a:lnTo>
                  <a:lnTo>
                    <a:pt x="1877383" y="2748313"/>
                  </a:lnTo>
                  <a:close/>
                </a:path>
              </a:pathLst>
            </a:custGeom>
            <a:ln w="25400">
              <a:solidFill>
                <a:srgbClr val="BC8642"/>
              </a:solidFill>
            </a:ln>
          </p:spPr>
          <p:txBody>
            <a:bodyPr wrap="square" lIns="0" tIns="0" rIns="0" bIns="0" rtlCol="0"/>
            <a:lstStyle/>
            <a:p>
              <a:endParaRPr/>
            </a:p>
          </p:txBody>
        </p:sp>
      </p:grpSp>
      <p:sp>
        <p:nvSpPr>
          <p:cNvPr id="23" name="object 23"/>
          <p:cNvSpPr txBox="1"/>
          <p:nvPr/>
        </p:nvSpPr>
        <p:spPr>
          <a:xfrm>
            <a:off x="3307387" y="3622040"/>
            <a:ext cx="1169035" cy="455295"/>
          </a:xfrm>
          <a:prstGeom prst="rect">
            <a:avLst/>
          </a:prstGeom>
        </p:spPr>
        <p:txBody>
          <a:bodyPr vert="horz" wrap="square" lIns="0" tIns="42545" rIns="0" bIns="0" rtlCol="0">
            <a:spAutoFit/>
          </a:bodyPr>
          <a:lstStyle/>
          <a:p>
            <a:pPr marL="12700" marR="5080">
              <a:lnSpc>
                <a:spcPts val="1580"/>
              </a:lnSpc>
              <a:spcBef>
                <a:spcPts val="335"/>
              </a:spcBef>
            </a:pPr>
            <a:r>
              <a:rPr sz="1500" b="1" spc="-5" dirty="0">
                <a:latin typeface="Arial"/>
                <a:cs typeface="Arial"/>
              </a:rPr>
              <a:t>REMOVE</a:t>
            </a:r>
            <a:r>
              <a:rPr sz="1500" b="1" spc="-70" dirty="0">
                <a:latin typeface="Arial"/>
                <a:cs typeface="Arial"/>
              </a:rPr>
              <a:t> </a:t>
            </a:r>
            <a:r>
              <a:rPr sz="1500" spc="-5" dirty="0">
                <a:latin typeface="Arial MT"/>
                <a:cs typeface="Arial MT"/>
              </a:rPr>
              <a:t>the </a:t>
            </a:r>
            <a:r>
              <a:rPr sz="1500" spc="-405" dirty="0">
                <a:latin typeface="Arial MT"/>
                <a:cs typeface="Arial MT"/>
              </a:rPr>
              <a:t> </a:t>
            </a:r>
            <a:r>
              <a:rPr sz="1500" spc="-5" dirty="0">
                <a:latin typeface="Arial MT"/>
                <a:cs typeface="Arial MT"/>
              </a:rPr>
              <a:t>drapes.</a:t>
            </a:r>
            <a:endParaRPr sz="1500">
              <a:latin typeface="Arial MT"/>
              <a:cs typeface="Arial MT"/>
            </a:endParaRPr>
          </a:p>
        </p:txBody>
      </p:sp>
      <p:sp>
        <p:nvSpPr>
          <p:cNvPr id="24" name="object 24"/>
          <p:cNvSpPr txBox="1"/>
          <p:nvPr/>
        </p:nvSpPr>
        <p:spPr>
          <a:xfrm>
            <a:off x="3307387" y="4612640"/>
            <a:ext cx="1719580" cy="836294"/>
          </a:xfrm>
          <a:prstGeom prst="rect">
            <a:avLst/>
          </a:prstGeom>
        </p:spPr>
        <p:txBody>
          <a:bodyPr vert="horz" wrap="square" lIns="0" tIns="46990" rIns="0" bIns="0" rtlCol="0">
            <a:spAutoFit/>
          </a:bodyPr>
          <a:lstStyle/>
          <a:p>
            <a:pPr marL="12700" marR="5080">
              <a:lnSpc>
                <a:spcPct val="84900"/>
              </a:lnSpc>
              <a:spcBef>
                <a:spcPts val="370"/>
              </a:spcBef>
            </a:pPr>
            <a:r>
              <a:rPr sz="1500" b="1" dirty="0">
                <a:latin typeface="Arial"/>
                <a:cs typeface="Arial"/>
              </a:rPr>
              <a:t>SECURE </a:t>
            </a:r>
            <a:r>
              <a:rPr sz="1500" spc="-5" dirty="0">
                <a:latin typeface="Arial MT"/>
                <a:cs typeface="Arial MT"/>
              </a:rPr>
              <a:t>the </a:t>
            </a:r>
            <a:r>
              <a:rPr sz="1500" dirty="0">
                <a:latin typeface="Arial MT"/>
                <a:cs typeface="Arial MT"/>
              </a:rPr>
              <a:t> </a:t>
            </a:r>
            <a:r>
              <a:rPr sz="1500" spc="-5" dirty="0">
                <a:latin typeface="Arial MT"/>
                <a:cs typeface="Arial MT"/>
              </a:rPr>
              <a:t>catheter to the inner </a:t>
            </a:r>
            <a:r>
              <a:rPr sz="1500" spc="-409" dirty="0">
                <a:latin typeface="Arial MT"/>
                <a:cs typeface="Arial MT"/>
              </a:rPr>
              <a:t> </a:t>
            </a:r>
            <a:r>
              <a:rPr sz="1500" spc="-5" dirty="0">
                <a:latin typeface="Arial MT"/>
                <a:cs typeface="Arial MT"/>
              </a:rPr>
              <a:t>thigh or stomach </a:t>
            </a:r>
            <a:r>
              <a:rPr sz="1500" dirty="0">
                <a:latin typeface="Arial MT"/>
                <a:cs typeface="Arial MT"/>
              </a:rPr>
              <a:t> </a:t>
            </a:r>
            <a:r>
              <a:rPr sz="1500" spc="-5" dirty="0">
                <a:latin typeface="Arial MT"/>
                <a:cs typeface="Arial MT"/>
              </a:rPr>
              <a:t>with</a:t>
            </a:r>
            <a:r>
              <a:rPr sz="1500" spc="-10" dirty="0">
                <a:latin typeface="Arial MT"/>
                <a:cs typeface="Arial MT"/>
              </a:rPr>
              <a:t> </a:t>
            </a:r>
            <a:r>
              <a:rPr sz="1500" spc="-5" dirty="0">
                <a:latin typeface="Arial MT"/>
                <a:cs typeface="Arial MT"/>
              </a:rPr>
              <a:t>tape.</a:t>
            </a:r>
            <a:endParaRPr sz="1500">
              <a:latin typeface="Arial MT"/>
              <a:cs typeface="Arial MT"/>
            </a:endParaRPr>
          </a:p>
        </p:txBody>
      </p:sp>
      <p:grpSp>
        <p:nvGrpSpPr>
          <p:cNvPr id="25" name="object 25"/>
          <p:cNvGrpSpPr/>
          <p:nvPr/>
        </p:nvGrpSpPr>
        <p:grpSpPr>
          <a:xfrm>
            <a:off x="5458838" y="1603893"/>
            <a:ext cx="2123440" cy="4723130"/>
            <a:chOff x="5458838" y="1603893"/>
            <a:chExt cx="2123440" cy="4723130"/>
          </a:xfrm>
        </p:grpSpPr>
        <p:pic>
          <p:nvPicPr>
            <p:cNvPr id="26" name="object 26"/>
            <p:cNvPicPr/>
            <p:nvPr/>
          </p:nvPicPr>
          <p:blipFill>
            <a:blip r:embed="rId8" cstate="print"/>
            <a:stretch>
              <a:fillRect/>
            </a:stretch>
          </p:blipFill>
          <p:spPr>
            <a:xfrm>
              <a:off x="5471538" y="1616593"/>
              <a:ext cx="2097638" cy="1648987"/>
            </a:xfrm>
            <a:prstGeom prst="rect">
              <a:avLst/>
            </a:prstGeom>
          </p:spPr>
        </p:pic>
        <p:sp>
          <p:nvSpPr>
            <p:cNvPr id="27" name="object 27"/>
            <p:cNvSpPr/>
            <p:nvPr/>
          </p:nvSpPr>
          <p:spPr>
            <a:xfrm>
              <a:off x="5471538" y="1616593"/>
              <a:ext cx="2098040" cy="1649095"/>
            </a:xfrm>
            <a:custGeom>
              <a:avLst/>
              <a:gdLst/>
              <a:ahLst/>
              <a:cxnLst/>
              <a:rect l="l" t="t" r="r" b="b"/>
              <a:pathLst>
                <a:path w="2098040" h="1649095">
                  <a:moveTo>
                    <a:pt x="0" y="164899"/>
                  </a:moveTo>
                  <a:lnTo>
                    <a:pt x="5890" y="121062"/>
                  </a:lnTo>
                  <a:lnTo>
                    <a:pt x="22513" y="81671"/>
                  </a:lnTo>
                  <a:lnTo>
                    <a:pt x="48298" y="48298"/>
                  </a:lnTo>
                  <a:lnTo>
                    <a:pt x="81671" y="22513"/>
                  </a:lnTo>
                  <a:lnTo>
                    <a:pt x="121062" y="5890"/>
                  </a:lnTo>
                  <a:lnTo>
                    <a:pt x="164899" y="0"/>
                  </a:lnTo>
                  <a:lnTo>
                    <a:pt x="1932738" y="0"/>
                  </a:lnTo>
                  <a:lnTo>
                    <a:pt x="1976575" y="5890"/>
                  </a:lnTo>
                  <a:lnTo>
                    <a:pt x="2015966" y="22513"/>
                  </a:lnTo>
                  <a:lnTo>
                    <a:pt x="2049340" y="48298"/>
                  </a:lnTo>
                  <a:lnTo>
                    <a:pt x="2075124" y="81671"/>
                  </a:lnTo>
                  <a:lnTo>
                    <a:pt x="2091747" y="121062"/>
                  </a:lnTo>
                  <a:lnTo>
                    <a:pt x="2097638" y="164899"/>
                  </a:lnTo>
                  <a:lnTo>
                    <a:pt x="2097636" y="1484089"/>
                  </a:lnTo>
                  <a:lnTo>
                    <a:pt x="2091745" y="1527926"/>
                  </a:lnTo>
                  <a:lnTo>
                    <a:pt x="2075122" y="1567317"/>
                  </a:lnTo>
                  <a:lnTo>
                    <a:pt x="2049338" y="1600691"/>
                  </a:lnTo>
                  <a:lnTo>
                    <a:pt x="2015964" y="1626475"/>
                  </a:lnTo>
                  <a:lnTo>
                    <a:pt x="1976573" y="1643098"/>
                  </a:lnTo>
                  <a:lnTo>
                    <a:pt x="1932736" y="1648989"/>
                  </a:lnTo>
                  <a:lnTo>
                    <a:pt x="164899" y="1648987"/>
                  </a:lnTo>
                  <a:lnTo>
                    <a:pt x="121062" y="1643096"/>
                  </a:lnTo>
                  <a:lnTo>
                    <a:pt x="81671" y="1626473"/>
                  </a:lnTo>
                  <a:lnTo>
                    <a:pt x="48298" y="1600689"/>
                  </a:lnTo>
                  <a:lnTo>
                    <a:pt x="22513" y="1567315"/>
                  </a:lnTo>
                  <a:lnTo>
                    <a:pt x="5890" y="1527924"/>
                  </a:lnTo>
                  <a:lnTo>
                    <a:pt x="0" y="1484087"/>
                  </a:lnTo>
                  <a:lnTo>
                    <a:pt x="0" y="164899"/>
                  </a:lnTo>
                  <a:close/>
                </a:path>
              </a:pathLst>
            </a:custGeom>
            <a:ln w="25400">
              <a:solidFill>
                <a:srgbClr val="BC8642"/>
              </a:solidFill>
            </a:ln>
          </p:spPr>
          <p:txBody>
            <a:bodyPr wrap="square" lIns="0" tIns="0" rIns="0" bIns="0" rtlCol="0"/>
            <a:lstStyle/>
            <a:p>
              <a:endParaRPr/>
            </a:p>
          </p:txBody>
        </p:sp>
        <p:sp>
          <p:nvSpPr>
            <p:cNvPr id="28" name="object 28"/>
            <p:cNvSpPr/>
            <p:nvPr/>
          </p:nvSpPr>
          <p:spPr>
            <a:xfrm>
              <a:off x="5471539" y="3565396"/>
              <a:ext cx="2098040" cy="2748915"/>
            </a:xfrm>
            <a:custGeom>
              <a:avLst/>
              <a:gdLst/>
              <a:ahLst/>
              <a:cxnLst/>
              <a:rect l="l" t="t" r="r" b="b"/>
              <a:pathLst>
                <a:path w="2098040" h="2748915">
                  <a:moveTo>
                    <a:pt x="2097634" y="0"/>
                  </a:moveTo>
                  <a:lnTo>
                    <a:pt x="0" y="0"/>
                  </a:lnTo>
                  <a:lnTo>
                    <a:pt x="0" y="2528060"/>
                  </a:lnTo>
                  <a:lnTo>
                    <a:pt x="4474" y="2572449"/>
                  </a:lnTo>
                  <a:lnTo>
                    <a:pt x="17308" y="2613792"/>
                  </a:lnTo>
                  <a:lnTo>
                    <a:pt x="37615" y="2651206"/>
                  </a:lnTo>
                  <a:lnTo>
                    <a:pt x="64510" y="2683802"/>
                  </a:lnTo>
                  <a:lnTo>
                    <a:pt x="97107" y="2710697"/>
                  </a:lnTo>
                  <a:lnTo>
                    <a:pt x="134520" y="2731004"/>
                  </a:lnTo>
                  <a:lnTo>
                    <a:pt x="175863" y="2743838"/>
                  </a:lnTo>
                  <a:lnTo>
                    <a:pt x="220252" y="2748313"/>
                  </a:lnTo>
                  <a:lnTo>
                    <a:pt x="1877382" y="2748313"/>
                  </a:lnTo>
                  <a:lnTo>
                    <a:pt x="1921771" y="2743838"/>
                  </a:lnTo>
                  <a:lnTo>
                    <a:pt x="1963114" y="2731004"/>
                  </a:lnTo>
                  <a:lnTo>
                    <a:pt x="2000527" y="2710697"/>
                  </a:lnTo>
                  <a:lnTo>
                    <a:pt x="2033124" y="2683802"/>
                  </a:lnTo>
                  <a:lnTo>
                    <a:pt x="2060019" y="2651206"/>
                  </a:lnTo>
                  <a:lnTo>
                    <a:pt x="2080326" y="2613792"/>
                  </a:lnTo>
                  <a:lnTo>
                    <a:pt x="2093160" y="2572449"/>
                  </a:lnTo>
                  <a:lnTo>
                    <a:pt x="2097634" y="2528060"/>
                  </a:lnTo>
                  <a:lnTo>
                    <a:pt x="2097634" y="0"/>
                  </a:lnTo>
                  <a:close/>
                </a:path>
              </a:pathLst>
            </a:custGeom>
            <a:solidFill>
              <a:srgbClr val="FFFFFF"/>
            </a:solidFill>
          </p:spPr>
          <p:txBody>
            <a:bodyPr wrap="square" lIns="0" tIns="0" rIns="0" bIns="0" rtlCol="0"/>
            <a:lstStyle/>
            <a:p>
              <a:endParaRPr/>
            </a:p>
          </p:txBody>
        </p:sp>
        <p:sp>
          <p:nvSpPr>
            <p:cNvPr id="29" name="object 29"/>
            <p:cNvSpPr/>
            <p:nvPr/>
          </p:nvSpPr>
          <p:spPr>
            <a:xfrm>
              <a:off x="5471538" y="3565397"/>
              <a:ext cx="2098040" cy="2748915"/>
            </a:xfrm>
            <a:custGeom>
              <a:avLst/>
              <a:gdLst/>
              <a:ahLst/>
              <a:cxnLst/>
              <a:rect l="l" t="t" r="r" b="b"/>
              <a:pathLst>
                <a:path w="2098040" h="2748915">
                  <a:moveTo>
                    <a:pt x="1877383" y="2748313"/>
                  </a:moveTo>
                  <a:lnTo>
                    <a:pt x="220253" y="2748313"/>
                  </a:lnTo>
                  <a:lnTo>
                    <a:pt x="175864" y="2743838"/>
                  </a:lnTo>
                  <a:lnTo>
                    <a:pt x="134520" y="2731004"/>
                  </a:lnTo>
                  <a:lnTo>
                    <a:pt x="97107" y="2710697"/>
                  </a:lnTo>
                  <a:lnTo>
                    <a:pt x="64510" y="2683802"/>
                  </a:lnTo>
                  <a:lnTo>
                    <a:pt x="37615" y="2651205"/>
                  </a:lnTo>
                  <a:lnTo>
                    <a:pt x="17308" y="2613792"/>
                  </a:lnTo>
                  <a:lnTo>
                    <a:pt x="4474" y="2572448"/>
                  </a:lnTo>
                  <a:lnTo>
                    <a:pt x="0" y="2528060"/>
                  </a:lnTo>
                  <a:lnTo>
                    <a:pt x="0" y="0"/>
                  </a:lnTo>
                  <a:lnTo>
                    <a:pt x="2097636" y="0"/>
                  </a:lnTo>
                  <a:lnTo>
                    <a:pt x="2097636" y="2528060"/>
                  </a:lnTo>
                  <a:lnTo>
                    <a:pt x="2093161" y="2572448"/>
                  </a:lnTo>
                  <a:lnTo>
                    <a:pt x="2080327" y="2613792"/>
                  </a:lnTo>
                  <a:lnTo>
                    <a:pt x="2060020" y="2651205"/>
                  </a:lnTo>
                  <a:lnTo>
                    <a:pt x="2033125" y="2683802"/>
                  </a:lnTo>
                  <a:lnTo>
                    <a:pt x="2000528" y="2710697"/>
                  </a:lnTo>
                  <a:lnTo>
                    <a:pt x="1963115" y="2731004"/>
                  </a:lnTo>
                  <a:lnTo>
                    <a:pt x="1921771" y="2743838"/>
                  </a:lnTo>
                  <a:lnTo>
                    <a:pt x="1877383" y="2748313"/>
                  </a:lnTo>
                  <a:close/>
                </a:path>
              </a:pathLst>
            </a:custGeom>
            <a:ln w="25400">
              <a:solidFill>
                <a:srgbClr val="BC8642"/>
              </a:solidFill>
            </a:ln>
          </p:spPr>
          <p:txBody>
            <a:bodyPr wrap="square" lIns="0" tIns="0" rIns="0" bIns="0" rtlCol="0"/>
            <a:lstStyle/>
            <a:p>
              <a:endParaRPr/>
            </a:p>
          </p:txBody>
        </p:sp>
      </p:grpSp>
      <p:sp>
        <p:nvSpPr>
          <p:cNvPr id="30" name="object 30"/>
          <p:cNvSpPr txBox="1"/>
          <p:nvPr/>
        </p:nvSpPr>
        <p:spPr>
          <a:xfrm>
            <a:off x="5614789" y="3622040"/>
            <a:ext cx="1751330" cy="647700"/>
          </a:xfrm>
          <a:prstGeom prst="rect">
            <a:avLst/>
          </a:prstGeom>
        </p:spPr>
        <p:txBody>
          <a:bodyPr vert="horz" wrap="square" lIns="0" tIns="44450" rIns="0" bIns="0" rtlCol="0">
            <a:spAutoFit/>
          </a:bodyPr>
          <a:lstStyle/>
          <a:p>
            <a:pPr marL="12700" marR="5080">
              <a:lnSpc>
                <a:spcPct val="86000"/>
              </a:lnSpc>
              <a:spcBef>
                <a:spcPts val="350"/>
              </a:spcBef>
            </a:pPr>
            <a:r>
              <a:rPr sz="1500" b="1" spc="-5" dirty="0">
                <a:latin typeface="Arial"/>
                <a:cs typeface="Arial"/>
              </a:rPr>
              <a:t>DISPOSE </a:t>
            </a:r>
            <a:r>
              <a:rPr sz="1500" spc="-5" dirty="0">
                <a:latin typeface="Arial MT"/>
                <a:cs typeface="Arial MT"/>
              </a:rPr>
              <a:t>of the </a:t>
            </a:r>
            <a:r>
              <a:rPr sz="1500" dirty="0">
                <a:latin typeface="Arial MT"/>
                <a:cs typeface="Arial MT"/>
              </a:rPr>
              <a:t> </a:t>
            </a:r>
            <a:r>
              <a:rPr sz="1500" spc="-5" dirty="0">
                <a:latin typeface="Arial MT"/>
                <a:cs typeface="Arial MT"/>
              </a:rPr>
              <a:t>used</a:t>
            </a:r>
            <a:r>
              <a:rPr sz="1500" spc="-45" dirty="0">
                <a:latin typeface="Arial MT"/>
                <a:cs typeface="Arial MT"/>
              </a:rPr>
              <a:t> </a:t>
            </a:r>
            <a:r>
              <a:rPr sz="1500" spc="-5" dirty="0">
                <a:latin typeface="Arial MT"/>
                <a:cs typeface="Arial MT"/>
              </a:rPr>
              <a:t>equipment</a:t>
            </a:r>
            <a:r>
              <a:rPr sz="1500" spc="-45" dirty="0">
                <a:latin typeface="Arial MT"/>
                <a:cs typeface="Arial MT"/>
              </a:rPr>
              <a:t> </a:t>
            </a:r>
            <a:r>
              <a:rPr sz="1500" spc="-5" dirty="0">
                <a:latin typeface="Arial MT"/>
                <a:cs typeface="Arial MT"/>
              </a:rPr>
              <a:t>and </a:t>
            </a:r>
            <a:r>
              <a:rPr sz="1500" spc="-400" dirty="0">
                <a:latin typeface="Arial MT"/>
                <a:cs typeface="Arial MT"/>
              </a:rPr>
              <a:t> </a:t>
            </a:r>
            <a:r>
              <a:rPr sz="1500" spc="-5" dirty="0">
                <a:latin typeface="Arial MT"/>
                <a:cs typeface="Arial MT"/>
              </a:rPr>
              <a:t>clean</a:t>
            </a:r>
            <a:r>
              <a:rPr sz="1500" spc="-15" dirty="0">
                <a:latin typeface="Arial MT"/>
                <a:cs typeface="Arial MT"/>
              </a:rPr>
              <a:t> </a:t>
            </a:r>
            <a:r>
              <a:rPr sz="1500" spc="-5" dirty="0">
                <a:latin typeface="Arial MT"/>
                <a:cs typeface="Arial MT"/>
              </a:rPr>
              <a:t>the</a:t>
            </a:r>
            <a:r>
              <a:rPr sz="1500" spc="-10" dirty="0">
                <a:latin typeface="Arial MT"/>
                <a:cs typeface="Arial MT"/>
              </a:rPr>
              <a:t> </a:t>
            </a:r>
            <a:r>
              <a:rPr sz="1500" spc="-5" dirty="0">
                <a:latin typeface="Arial MT"/>
                <a:cs typeface="Arial MT"/>
              </a:rPr>
              <a:t>area.</a:t>
            </a:r>
            <a:endParaRPr sz="1500">
              <a:latin typeface="Arial MT"/>
              <a:cs typeface="Arial MT"/>
            </a:endParaRPr>
          </a:p>
        </p:txBody>
      </p:sp>
      <p:sp>
        <p:nvSpPr>
          <p:cNvPr id="31" name="object 31"/>
          <p:cNvSpPr txBox="1"/>
          <p:nvPr/>
        </p:nvSpPr>
        <p:spPr>
          <a:xfrm>
            <a:off x="5614789" y="4573016"/>
            <a:ext cx="1758314" cy="446405"/>
          </a:xfrm>
          <a:prstGeom prst="rect">
            <a:avLst/>
          </a:prstGeom>
        </p:spPr>
        <p:txBody>
          <a:bodyPr vert="horz" wrap="square" lIns="0" tIns="12700" rIns="0" bIns="0" rtlCol="0">
            <a:spAutoFit/>
          </a:bodyPr>
          <a:lstStyle/>
          <a:p>
            <a:pPr marL="12700">
              <a:lnSpc>
                <a:spcPts val="1655"/>
              </a:lnSpc>
              <a:spcBef>
                <a:spcPts val="100"/>
              </a:spcBef>
            </a:pPr>
            <a:r>
              <a:rPr sz="1500" b="1" spc="-5" dirty="0">
                <a:latin typeface="Arial"/>
                <a:cs typeface="Arial"/>
              </a:rPr>
              <a:t>REPOSITION</a:t>
            </a:r>
            <a:r>
              <a:rPr sz="1500" b="1" spc="-35" dirty="0">
                <a:latin typeface="Arial"/>
                <a:cs typeface="Arial"/>
              </a:rPr>
              <a:t> </a:t>
            </a:r>
            <a:r>
              <a:rPr sz="1500" spc="-5" dirty="0">
                <a:latin typeface="Arial MT"/>
                <a:cs typeface="Arial MT"/>
              </a:rPr>
              <a:t>the</a:t>
            </a:r>
            <a:endParaRPr sz="1500">
              <a:latin typeface="Arial MT"/>
              <a:cs typeface="Arial MT"/>
            </a:endParaRPr>
          </a:p>
          <a:p>
            <a:pPr marL="12700">
              <a:lnSpc>
                <a:spcPts val="1655"/>
              </a:lnSpc>
            </a:pPr>
            <a:r>
              <a:rPr sz="1500" spc="-15" dirty="0">
                <a:latin typeface="Arial MT"/>
                <a:cs typeface="Arial MT"/>
              </a:rPr>
              <a:t>casualty,</a:t>
            </a:r>
            <a:r>
              <a:rPr sz="1500" spc="-40" dirty="0">
                <a:latin typeface="Arial MT"/>
                <a:cs typeface="Arial MT"/>
              </a:rPr>
              <a:t> </a:t>
            </a:r>
            <a:r>
              <a:rPr sz="1500" spc="-5" dirty="0">
                <a:latin typeface="Arial MT"/>
                <a:cs typeface="Arial MT"/>
              </a:rPr>
              <a:t>as</a:t>
            </a:r>
            <a:r>
              <a:rPr sz="1500" spc="-40" dirty="0">
                <a:latin typeface="Arial MT"/>
                <a:cs typeface="Arial MT"/>
              </a:rPr>
              <a:t> </a:t>
            </a:r>
            <a:r>
              <a:rPr sz="1500" spc="-5" dirty="0">
                <a:latin typeface="Arial MT"/>
                <a:cs typeface="Arial MT"/>
              </a:rPr>
              <a:t>needed.</a:t>
            </a:r>
            <a:endParaRPr sz="1500">
              <a:latin typeface="Arial MT"/>
              <a:cs typeface="Arial MT"/>
            </a:endParaRPr>
          </a:p>
        </p:txBody>
      </p:sp>
      <p:grpSp>
        <p:nvGrpSpPr>
          <p:cNvPr id="32" name="object 32"/>
          <p:cNvGrpSpPr/>
          <p:nvPr/>
        </p:nvGrpSpPr>
        <p:grpSpPr>
          <a:xfrm>
            <a:off x="7766237" y="1603893"/>
            <a:ext cx="2132965" cy="4723130"/>
            <a:chOff x="7766237" y="1603893"/>
            <a:chExt cx="2132965" cy="4723130"/>
          </a:xfrm>
        </p:grpSpPr>
        <p:sp>
          <p:nvSpPr>
            <p:cNvPr id="33" name="object 33"/>
            <p:cNvSpPr/>
            <p:nvPr/>
          </p:nvSpPr>
          <p:spPr>
            <a:xfrm>
              <a:off x="7825651" y="1616593"/>
              <a:ext cx="327025" cy="1649095"/>
            </a:xfrm>
            <a:custGeom>
              <a:avLst/>
              <a:gdLst/>
              <a:ahLst/>
              <a:cxnLst/>
              <a:rect l="l" t="t" r="r" b="b"/>
              <a:pathLst>
                <a:path w="327025" h="1649095">
                  <a:moveTo>
                    <a:pt x="327002" y="0"/>
                  </a:moveTo>
                  <a:lnTo>
                    <a:pt x="118186" y="0"/>
                  </a:lnTo>
                  <a:lnTo>
                    <a:pt x="74349" y="5890"/>
                  </a:lnTo>
                  <a:lnTo>
                    <a:pt x="34957" y="22513"/>
                  </a:lnTo>
                  <a:lnTo>
                    <a:pt x="1584" y="48297"/>
                  </a:lnTo>
                  <a:lnTo>
                    <a:pt x="0" y="50348"/>
                  </a:lnTo>
                  <a:lnTo>
                    <a:pt x="0" y="1598636"/>
                  </a:lnTo>
                  <a:lnTo>
                    <a:pt x="1587" y="1600691"/>
                  </a:lnTo>
                  <a:lnTo>
                    <a:pt x="34963" y="1626475"/>
                  </a:lnTo>
                  <a:lnTo>
                    <a:pt x="74368" y="1643099"/>
                  </a:lnTo>
                  <a:lnTo>
                    <a:pt x="118186" y="1648987"/>
                  </a:lnTo>
                  <a:lnTo>
                    <a:pt x="327002" y="1648987"/>
                  </a:lnTo>
                  <a:lnTo>
                    <a:pt x="327002" y="0"/>
                  </a:lnTo>
                  <a:close/>
                </a:path>
              </a:pathLst>
            </a:custGeom>
            <a:solidFill>
              <a:srgbClr val="FEFEFE"/>
            </a:solidFill>
          </p:spPr>
          <p:txBody>
            <a:bodyPr wrap="square" lIns="0" tIns="0" rIns="0" bIns="0" rtlCol="0"/>
            <a:lstStyle/>
            <a:p>
              <a:endParaRPr/>
            </a:p>
          </p:txBody>
        </p:sp>
        <p:pic>
          <p:nvPicPr>
            <p:cNvPr id="34" name="object 34"/>
            <p:cNvPicPr/>
            <p:nvPr/>
          </p:nvPicPr>
          <p:blipFill>
            <a:blip r:embed="rId9" cstate="print"/>
            <a:stretch>
              <a:fillRect/>
            </a:stretch>
          </p:blipFill>
          <p:spPr>
            <a:xfrm>
              <a:off x="8152652" y="1616593"/>
              <a:ext cx="1677208" cy="1648987"/>
            </a:xfrm>
            <a:prstGeom prst="rect">
              <a:avLst/>
            </a:prstGeom>
          </p:spPr>
        </p:pic>
        <p:sp>
          <p:nvSpPr>
            <p:cNvPr id="35" name="object 35"/>
            <p:cNvSpPr/>
            <p:nvPr/>
          </p:nvSpPr>
          <p:spPr>
            <a:xfrm>
              <a:off x="7778937" y="1616593"/>
              <a:ext cx="2098040" cy="1649095"/>
            </a:xfrm>
            <a:custGeom>
              <a:avLst/>
              <a:gdLst/>
              <a:ahLst/>
              <a:cxnLst/>
              <a:rect l="l" t="t" r="r" b="b"/>
              <a:pathLst>
                <a:path w="2098040" h="1649095">
                  <a:moveTo>
                    <a:pt x="0" y="164899"/>
                  </a:moveTo>
                  <a:lnTo>
                    <a:pt x="5890" y="121062"/>
                  </a:lnTo>
                  <a:lnTo>
                    <a:pt x="22513" y="81671"/>
                  </a:lnTo>
                  <a:lnTo>
                    <a:pt x="48298" y="48298"/>
                  </a:lnTo>
                  <a:lnTo>
                    <a:pt x="81671" y="22513"/>
                  </a:lnTo>
                  <a:lnTo>
                    <a:pt x="121062" y="5890"/>
                  </a:lnTo>
                  <a:lnTo>
                    <a:pt x="164899" y="0"/>
                  </a:lnTo>
                  <a:lnTo>
                    <a:pt x="1932738" y="0"/>
                  </a:lnTo>
                  <a:lnTo>
                    <a:pt x="1976575" y="5890"/>
                  </a:lnTo>
                  <a:lnTo>
                    <a:pt x="2015966" y="22513"/>
                  </a:lnTo>
                  <a:lnTo>
                    <a:pt x="2049340" y="48298"/>
                  </a:lnTo>
                  <a:lnTo>
                    <a:pt x="2075124" y="81671"/>
                  </a:lnTo>
                  <a:lnTo>
                    <a:pt x="2091747" y="121062"/>
                  </a:lnTo>
                  <a:lnTo>
                    <a:pt x="2097638" y="164899"/>
                  </a:lnTo>
                  <a:lnTo>
                    <a:pt x="2097636" y="1484089"/>
                  </a:lnTo>
                  <a:lnTo>
                    <a:pt x="2091745" y="1527926"/>
                  </a:lnTo>
                  <a:lnTo>
                    <a:pt x="2075122" y="1567317"/>
                  </a:lnTo>
                  <a:lnTo>
                    <a:pt x="2049338" y="1600691"/>
                  </a:lnTo>
                  <a:lnTo>
                    <a:pt x="2015964" y="1626475"/>
                  </a:lnTo>
                  <a:lnTo>
                    <a:pt x="1976573" y="1643098"/>
                  </a:lnTo>
                  <a:lnTo>
                    <a:pt x="1932736" y="1648989"/>
                  </a:lnTo>
                  <a:lnTo>
                    <a:pt x="164899" y="1648987"/>
                  </a:lnTo>
                  <a:lnTo>
                    <a:pt x="121062" y="1643096"/>
                  </a:lnTo>
                  <a:lnTo>
                    <a:pt x="81671" y="1626473"/>
                  </a:lnTo>
                  <a:lnTo>
                    <a:pt x="48298" y="1600689"/>
                  </a:lnTo>
                  <a:lnTo>
                    <a:pt x="22513" y="1567315"/>
                  </a:lnTo>
                  <a:lnTo>
                    <a:pt x="5890" y="1527924"/>
                  </a:lnTo>
                  <a:lnTo>
                    <a:pt x="0" y="1484087"/>
                  </a:lnTo>
                  <a:lnTo>
                    <a:pt x="0" y="164899"/>
                  </a:lnTo>
                  <a:close/>
                </a:path>
              </a:pathLst>
            </a:custGeom>
            <a:ln w="25400">
              <a:solidFill>
                <a:srgbClr val="BC8642"/>
              </a:solidFill>
            </a:ln>
          </p:spPr>
          <p:txBody>
            <a:bodyPr wrap="square" lIns="0" tIns="0" rIns="0" bIns="0" rtlCol="0"/>
            <a:lstStyle/>
            <a:p>
              <a:endParaRPr/>
            </a:p>
          </p:txBody>
        </p:sp>
        <p:sp>
          <p:nvSpPr>
            <p:cNvPr id="36" name="object 36"/>
            <p:cNvSpPr/>
            <p:nvPr/>
          </p:nvSpPr>
          <p:spPr>
            <a:xfrm>
              <a:off x="7788484" y="3565396"/>
              <a:ext cx="2098040" cy="2748915"/>
            </a:xfrm>
            <a:custGeom>
              <a:avLst/>
              <a:gdLst/>
              <a:ahLst/>
              <a:cxnLst/>
              <a:rect l="l" t="t" r="r" b="b"/>
              <a:pathLst>
                <a:path w="2098040" h="2748915">
                  <a:moveTo>
                    <a:pt x="2097636" y="0"/>
                  </a:moveTo>
                  <a:lnTo>
                    <a:pt x="0" y="0"/>
                  </a:lnTo>
                  <a:lnTo>
                    <a:pt x="0" y="2528060"/>
                  </a:lnTo>
                  <a:lnTo>
                    <a:pt x="4474" y="2572449"/>
                  </a:lnTo>
                  <a:lnTo>
                    <a:pt x="17308" y="2613792"/>
                  </a:lnTo>
                  <a:lnTo>
                    <a:pt x="37615" y="2651206"/>
                  </a:lnTo>
                  <a:lnTo>
                    <a:pt x="64510" y="2683802"/>
                  </a:lnTo>
                  <a:lnTo>
                    <a:pt x="97107" y="2710697"/>
                  </a:lnTo>
                  <a:lnTo>
                    <a:pt x="134520" y="2731004"/>
                  </a:lnTo>
                  <a:lnTo>
                    <a:pt x="175863" y="2743838"/>
                  </a:lnTo>
                  <a:lnTo>
                    <a:pt x="220252" y="2748313"/>
                  </a:lnTo>
                  <a:lnTo>
                    <a:pt x="1877382" y="2748313"/>
                  </a:lnTo>
                  <a:lnTo>
                    <a:pt x="1921771" y="2743838"/>
                  </a:lnTo>
                  <a:lnTo>
                    <a:pt x="1963114" y="2731004"/>
                  </a:lnTo>
                  <a:lnTo>
                    <a:pt x="2000528" y="2710697"/>
                  </a:lnTo>
                  <a:lnTo>
                    <a:pt x="2033125" y="2683802"/>
                  </a:lnTo>
                  <a:lnTo>
                    <a:pt x="2060020" y="2651206"/>
                  </a:lnTo>
                  <a:lnTo>
                    <a:pt x="2080327" y="2613792"/>
                  </a:lnTo>
                  <a:lnTo>
                    <a:pt x="2093161" y="2572449"/>
                  </a:lnTo>
                  <a:lnTo>
                    <a:pt x="2097636" y="2528060"/>
                  </a:lnTo>
                  <a:lnTo>
                    <a:pt x="2097636" y="0"/>
                  </a:lnTo>
                  <a:close/>
                </a:path>
              </a:pathLst>
            </a:custGeom>
            <a:solidFill>
              <a:srgbClr val="FFFFFF"/>
            </a:solidFill>
          </p:spPr>
          <p:txBody>
            <a:bodyPr wrap="square" lIns="0" tIns="0" rIns="0" bIns="0" rtlCol="0"/>
            <a:lstStyle/>
            <a:p>
              <a:endParaRPr/>
            </a:p>
          </p:txBody>
        </p:sp>
        <p:sp>
          <p:nvSpPr>
            <p:cNvPr id="37" name="object 37"/>
            <p:cNvSpPr/>
            <p:nvPr/>
          </p:nvSpPr>
          <p:spPr>
            <a:xfrm>
              <a:off x="7788484" y="3565397"/>
              <a:ext cx="2098040" cy="2748915"/>
            </a:xfrm>
            <a:custGeom>
              <a:avLst/>
              <a:gdLst/>
              <a:ahLst/>
              <a:cxnLst/>
              <a:rect l="l" t="t" r="r" b="b"/>
              <a:pathLst>
                <a:path w="2098040" h="2748915">
                  <a:moveTo>
                    <a:pt x="1877383" y="2748313"/>
                  </a:moveTo>
                  <a:lnTo>
                    <a:pt x="220253" y="2748313"/>
                  </a:lnTo>
                  <a:lnTo>
                    <a:pt x="175864" y="2743838"/>
                  </a:lnTo>
                  <a:lnTo>
                    <a:pt x="134520" y="2731004"/>
                  </a:lnTo>
                  <a:lnTo>
                    <a:pt x="97107" y="2710697"/>
                  </a:lnTo>
                  <a:lnTo>
                    <a:pt x="64510" y="2683802"/>
                  </a:lnTo>
                  <a:lnTo>
                    <a:pt x="37615" y="2651205"/>
                  </a:lnTo>
                  <a:lnTo>
                    <a:pt x="17308" y="2613792"/>
                  </a:lnTo>
                  <a:lnTo>
                    <a:pt x="4474" y="2572448"/>
                  </a:lnTo>
                  <a:lnTo>
                    <a:pt x="0" y="2528060"/>
                  </a:lnTo>
                  <a:lnTo>
                    <a:pt x="0" y="0"/>
                  </a:lnTo>
                  <a:lnTo>
                    <a:pt x="2097636" y="0"/>
                  </a:lnTo>
                  <a:lnTo>
                    <a:pt x="2097636" y="2528060"/>
                  </a:lnTo>
                  <a:lnTo>
                    <a:pt x="2093161" y="2572448"/>
                  </a:lnTo>
                  <a:lnTo>
                    <a:pt x="2080327" y="2613792"/>
                  </a:lnTo>
                  <a:lnTo>
                    <a:pt x="2060020" y="2651205"/>
                  </a:lnTo>
                  <a:lnTo>
                    <a:pt x="2033125" y="2683802"/>
                  </a:lnTo>
                  <a:lnTo>
                    <a:pt x="2000528" y="2710697"/>
                  </a:lnTo>
                  <a:lnTo>
                    <a:pt x="1963115" y="2731004"/>
                  </a:lnTo>
                  <a:lnTo>
                    <a:pt x="1921771" y="2743838"/>
                  </a:lnTo>
                  <a:lnTo>
                    <a:pt x="1877383" y="2748313"/>
                  </a:lnTo>
                  <a:close/>
                </a:path>
              </a:pathLst>
            </a:custGeom>
            <a:ln w="25400">
              <a:solidFill>
                <a:srgbClr val="BC8642"/>
              </a:solidFill>
            </a:ln>
          </p:spPr>
          <p:txBody>
            <a:bodyPr wrap="square" lIns="0" tIns="0" rIns="0" bIns="0" rtlCol="0"/>
            <a:lstStyle/>
            <a:p>
              <a:endParaRPr/>
            </a:p>
          </p:txBody>
        </p:sp>
      </p:grpSp>
      <p:sp>
        <p:nvSpPr>
          <p:cNvPr id="38" name="object 38"/>
          <p:cNvSpPr txBox="1"/>
          <p:nvPr/>
        </p:nvSpPr>
        <p:spPr>
          <a:xfrm>
            <a:off x="7931734" y="3622040"/>
            <a:ext cx="1677035" cy="1244600"/>
          </a:xfrm>
          <a:prstGeom prst="rect">
            <a:avLst/>
          </a:prstGeom>
        </p:spPr>
        <p:txBody>
          <a:bodyPr vert="horz" wrap="square" lIns="0" tIns="12700" rIns="0" bIns="0" rtlCol="0">
            <a:spAutoFit/>
          </a:bodyPr>
          <a:lstStyle/>
          <a:p>
            <a:pPr marL="12700">
              <a:lnSpc>
                <a:spcPts val="1689"/>
              </a:lnSpc>
              <a:spcBef>
                <a:spcPts val="100"/>
              </a:spcBef>
            </a:pPr>
            <a:r>
              <a:rPr sz="1500" b="1" spc="-5" dirty="0">
                <a:latin typeface="Arial"/>
                <a:cs typeface="Arial"/>
              </a:rPr>
              <a:t>DOCUMENT</a:t>
            </a:r>
            <a:r>
              <a:rPr sz="1500" b="1" spc="-30" dirty="0">
                <a:latin typeface="Arial"/>
                <a:cs typeface="Arial"/>
              </a:rPr>
              <a:t> </a:t>
            </a:r>
            <a:r>
              <a:rPr sz="1500" spc="-5" dirty="0">
                <a:latin typeface="Arial MT"/>
                <a:cs typeface="Arial MT"/>
              </a:rPr>
              <a:t>all</a:t>
            </a:r>
            <a:endParaRPr sz="1500">
              <a:latin typeface="Arial MT"/>
              <a:cs typeface="Arial MT"/>
            </a:endParaRPr>
          </a:p>
          <a:p>
            <a:pPr marL="12700" marR="5080">
              <a:lnSpc>
                <a:spcPct val="86700"/>
              </a:lnSpc>
              <a:spcBef>
                <a:spcPts val="130"/>
              </a:spcBef>
            </a:pPr>
            <a:r>
              <a:rPr sz="1500" spc="-5" dirty="0">
                <a:latin typeface="Arial MT"/>
                <a:cs typeface="Arial MT"/>
              </a:rPr>
              <a:t>findings and </a:t>
            </a:r>
            <a:r>
              <a:rPr sz="1500" dirty="0">
                <a:latin typeface="Arial MT"/>
                <a:cs typeface="Arial MT"/>
              </a:rPr>
              <a:t> </a:t>
            </a:r>
            <a:r>
              <a:rPr sz="1500" spc="-5" dirty="0">
                <a:latin typeface="Arial MT"/>
                <a:cs typeface="Arial MT"/>
              </a:rPr>
              <a:t>treatments</a:t>
            </a:r>
            <a:r>
              <a:rPr sz="1500" spc="-25" dirty="0">
                <a:latin typeface="Arial MT"/>
                <a:cs typeface="Arial MT"/>
              </a:rPr>
              <a:t> </a:t>
            </a:r>
            <a:r>
              <a:rPr sz="1500" spc="-5" dirty="0">
                <a:latin typeface="Arial MT"/>
                <a:cs typeface="Arial MT"/>
              </a:rPr>
              <a:t>on</a:t>
            </a:r>
            <a:r>
              <a:rPr sz="1500" spc="-25" dirty="0">
                <a:latin typeface="Arial MT"/>
                <a:cs typeface="Arial MT"/>
              </a:rPr>
              <a:t> </a:t>
            </a:r>
            <a:r>
              <a:rPr sz="1500" dirty="0">
                <a:latin typeface="Arial MT"/>
                <a:cs typeface="Arial MT"/>
              </a:rPr>
              <a:t>a</a:t>
            </a:r>
            <a:r>
              <a:rPr sz="1500" spc="-25" dirty="0">
                <a:latin typeface="Arial MT"/>
                <a:cs typeface="Arial MT"/>
              </a:rPr>
              <a:t> </a:t>
            </a:r>
            <a:r>
              <a:rPr sz="1500" dirty="0">
                <a:latin typeface="Arial MT"/>
                <a:cs typeface="Arial MT"/>
              </a:rPr>
              <a:t>DD </a:t>
            </a:r>
            <a:r>
              <a:rPr sz="1500" spc="-400" dirty="0">
                <a:latin typeface="Arial MT"/>
                <a:cs typeface="Arial MT"/>
              </a:rPr>
              <a:t> </a:t>
            </a:r>
            <a:r>
              <a:rPr sz="1500" dirty="0">
                <a:latin typeface="Arial MT"/>
                <a:cs typeface="Arial MT"/>
              </a:rPr>
              <a:t>Form</a:t>
            </a:r>
            <a:r>
              <a:rPr sz="1500" spc="-20" dirty="0">
                <a:latin typeface="Arial MT"/>
                <a:cs typeface="Arial MT"/>
              </a:rPr>
              <a:t> </a:t>
            </a:r>
            <a:r>
              <a:rPr sz="1500" spc="-5" dirty="0">
                <a:latin typeface="Arial MT"/>
                <a:cs typeface="Arial MT"/>
              </a:rPr>
              <a:t>1380</a:t>
            </a:r>
            <a:r>
              <a:rPr sz="1500" spc="-50" dirty="0">
                <a:latin typeface="Arial MT"/>
                <a:cs typeface="Arial MT"/>
              </a:rPr>
              <a:t> </a:t>
            </a:r>
            <a:r>
              <a:rPr sz="1500" dirty="0">
                <a:latin typeface="Arial MT"/>
                <a:cs typeface="Arial MT"/>
              </a:rPr>
              <a:t>TCCC</a:t>
            </a:r>
            <a:endParaRPr sz="1500">
              <a:latin typeface="Arial MT"/>
              <a:cs typeface="Arial MT"/>
            </a:endParaRPr>
          </a:p>
          <a:p>
            <a:pPr marL="12700">
              <a:lnSpc>
                <a:spcPts val="1390"/>
              </a:lnSpc>
            </a:pPr>
            <a:r>
              <a:rPr sz="1500" spc="-5" dirty="0">
                <a:latin typeface="Arial MT"/>
                <a:cs typeface="Arial MT"/>
              </a:rPr>
              <a:t>Card</a:t>
            </a:r>
            <a:r>
              <a:rPr sz="1500" spc="-25" dirty="0">
                <a:latin typeface="Arial MT"/>
                <a:cs typeface="Arial MT"/>
              </a:rPr>
              <a:t> </a:t>
            </a:r>
            <a:r>
              <a:rPr sz="1500" spc="-5" dirty="0">
                <a:latin typeface="Arial MT"/>
                <a:cs typeface="Arial MT"/>
              </a:rPr>
              <a:t>and</a:t>
            </a:r>
            <a:r>
              <a:rPr sz="1500" spc="-25" dirty="0">
                <a:latin typeface="Arial MT"/>
                <a:cs typeface="Arial MT"/>
              </a:rPr>
              <a:t> </a:t>
            </a:r>
            <a:r>
              <a:rPr sz="1500" spc="-5" dirty="0">
                <a:latin typeface="Arial MT"/>
                <a:cs typeface="Arial MT"/>
              </a:rPr>
              <a:t>attach</a:t>
            </a:r>
            <a:r>
              <a:rPr sz="1500" spc="-20" dirty="0">
                <a:latin typeface="Arial MT"/>
                <a:cs typeface="Arial MT"/>
              </a:rPr>
              <a:t> </a:t>
            </a:r>
            <a:r>
              <a:rPr sz="1500" spc="-5" dirty="0">
                <a:latin typeface="Arial MT"/>
                <a:cs typeface="Arial MT"/>
              </a:rPr>
              <a:t>to</a:t>
            </a:r>
            <a:endParaRPr sz="1500">
              <a:latin typeface="Arial MT"/>
              <a:cs typeface="Arial MT"/>
            </a:endParaRPr>
          </a:p>
          <a:p>
            <a:pPr marL="12700">
              <a:lnSpc>
                <a:spcPts val="1705"/>
              </a:lnSpc>
            </a:pPr>
            <a:r>
              <a:rPr sz="1500" spc="-5" dirty="0">
                <a:latin typeface="Arial MT"/>
                <a:cs typeface="Arial MT"/>
              </a:rPr>
              <a:t>the</a:t>
            </a:r>
            <a:r>
              <a:rPr sz="1500" spc="-45" dirty="0">
                <a:latin typeface="Arial MT"/>
                <a:cs typeface="Arial MT"/>
              </a:rPr>
              <a:t> </a:t>
            </a:r>
            <a:r>
              <a:rPr sz="1500" spc="-15" dirty="0">
                <a:latin typeface="Arial MT"/>
                <a:cs typeface="Arial MT"/>
              </a:rPr>
              <a:t>casualty.</a:t>
            </a:r>
            <a:endParaRPr sz="1500">
              <a:latin typeface="Arial MT"/>
              <a:cs typeface="Arial MT"/>
            </a:endParaRPr>
          </a:p>
        </p:txBody>
      </p:sp>
      <p:sp>
        <p:nvSpPr>
          <p:cNvPr id="39" name="object 39"/>
          <p:cNvSpPr/>
          <p:nvPr/>
        </p:nvSpPr>
        <p:spPr>
          <a:xfrm>
            <a:off x="619500" y="3334020"/>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39" y="376531"/>
                </a:lnTo>
                <a:lnTo>
                  <a:pt x="190784" y="381570"/>
                </a:lnTo>
                <a:lnTo>
                  <a:pt x="234530" y="376531"/>
                </a:lnTo>
                <a:lnTo>
                  <a:pt x="274687" y="362178"/>
                </a:lnTo>
                <a:lnTo>
                  <a:pt x="310111" y="339656"/>
                </a:lnTo>
                <a:lnTo>
                  <a:pt x="339656" y="310111"/>
                </a:lnTo>
                <a:lnTo>
                  <a:pt x="362178" y="274687"/>
                </a:lnTo>
                <a:lnTo>
                  <a:pt x="376531" y="234530"/>
                </a:lnTo>
                <a:lnTo>
                  <a:pt x="381569" y="190785"/>
                </a:lnTo>
                <a:lnTo>
                  <a:pt x="376531" y="147040"/>
                </a:lnTo>
                <a:lnTo>
                  <a:pt x="362178" y="106882"/>
                </a:lnTo>
                <a:lnTo>
                  <a:pt x="339656" y="71458"/>
                </a:lnTo>
                <a:lnTo>
                  <a:pt x="310111" y="41913"/>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40" name="object 40"/>
          <p:cNvSpPr txBox="1"/>
          <p:nvPr/>
        </p:nvSpPr>
        <p:spPr>
          <a:xfrm>
            <a:off x="670585" y="3373628"/>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17</a:t>
            </a:r>
            <a:endParaRPr sz="1800">
              <a:latin typeface="Arial"/>
              <a:cs typeface="Arial"/>
            </a:endParaRPr>
          </a:p>
        </p:txBody>
      </p:sp>
      <p:sp>
        <p:nvSpPr>
          <p:cNvPr id="41" name="object 41"/>
          <p:cNvSpPr/>
          <p:nvPr/>
        </p:nvSpPr>
        <p:spPr>
          <a:xfrm>
            <a:off x="2921046" y="3334020"/>
            <a:ext cx="381635" cy="381635"/>
          </a:xfrm>
          <a:custGeom>
            <a:avLst/>
            <a:gdLst/>
            <a:ahLst/>
            <a:cxnLst/>
            <a:rect l="l" t="t" r="r" b="b"/>
            <a:pathLst>
              <a:path w="381635" h="381635">
                <a:moveTo>
                  <a:pt x="190784" y="0"/>
                </a:moveTo>
                <a:lnTo>
                  <a:pt x="147039"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39" y="376531"/>
                </a:lnTo>
                <a:lnTo>
                  <a:pt x="190784" y="381570"/>
                </a:lnTo>
                <a:lnTo>
                  <a:pt x="234529"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42" name="object 42"/>
          <p:cNvSpPr txBox="1"/>
          <p:nvPr/>
        </p:nvSpPr>
        <p:spPr>
          <a:xfrm>
            <a:off x="2972131" y="3373628"/>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18</a:t>
            </a:r>
            <a:endParaRPr sz="1800">
              <a:latin typeface="Arial"/>
              <a:cs typeface="Arial"/>
            </a:endParaRPr>
          </a:p>
        </p:txBody>
      </p:sp>
      <p:sp>
        <p:nvSpPr>
          <p:cNvPr id="43" name="object 43"/>
          <p:cNvSpPr/>
          <p:nvPr/>
        </p:nvSpPr>
        <p:spPr>
          <a:xfrm>
            <a:off x="5253666" y="3334020"/>
            <a:ext cx="381635" cy="381635"/>
          </a:xfrm>
          <a:custGeom>
            <a:avLst/>
            <a:gdLst/>
            <a:ahLst/>
            <a:cxnLst/>
            <a:rect l="l" t="t" r="r" b="b"/>
            <a:pathLst>
              <a:path w="381635" h="381635">
                <a:moveTo>
                  <a:pt x="190784" y="0"/>
                </a:moveTo>
                <a:lnTo>
                  <a:pt x="147039" y="5038"/>
                </a:lnTo>
                <a:lnTo>
                  <a:pt x="106881" y="19391"/>
                </a:lnTo>
                <a:lnTo>
                  <a:pt x="71458" y="41913"/>
                </a:lnTo>
                <a:lnTo>
                  <a:pt x="41912" y="71458"/>
                </a:lnTo>
                <a:lnTo>
                  <a:pt x="19391" y="106882"/>
                </a:lnTo>
                <a:lnTo>
                  <a:pt x="5038" y="147040"/>
                </a:lnTo>
                <a:lnTo>
                  <a:pt x="0" y="190785"/>
                </a:lnTo>
                <a:lnTo>
                  <a:pt x="5038" y="234530"/>
                </a:lnTo>
                <a:lnTo>
                  <a:pt x="19391" y="274687"/>
                </a:lnTo>
                <a:lnTo>
                  <a:pt x="41912" y="310111"/>
                </a:lnTo>
                <a:lnTo>
                  <a:pt x="71458" y="339656"/>
                </a:lnTo>
                <a:lnTo>
                  <a:pt x="106881" y="362178"/>
                </a:lnTo>
                <a:lnTo>
                  <a:pt x="147039" y="376531"/>
                </a:lnTo>
                <a:lnTo>
                  <a:pt x="190784" y="381570"/>
                </a:lnTo>
                <a:lnTo>
                  <a:pt x="234529"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44" name="object 44"/>
          <p:cNvSpPr txBox="1"/>
          <p:nvPr/>
        </p:nvSpPr>
        <p:spPr>
          <a:xfrm>
            <a:off x="5304750" y="3373628"/>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20</a:t>
            </a:r>
            <a:endParaRPr sz="1800">
              <a:latin typeface="Arial"/>
              <a:cs typeface="Arial"/>
            </a:endParaRPr>
          </a:p>
        </p:txBody>
      </p:sp>
      <p:sp>
        <p:nvSpPr>
          <p:cNvPr id="45" name="object 45"/>
          <p:cNvSpPr/>
          <p:nvPr/>
        </p:nvSpPr>
        <p:spPr>
          <a:xfrm>
            <a:off x="5253666" y="4310353"/>
            <a:ext cx="381635" cy="381635"/>
          </a:xfrm>
          <a:custGeom>
            <a:avLst/>
            <a:gdLst/>
            <a:ahLst/>
            <a:cxnLst/>
            <a:rect l="l" t="t" r="r" b="b"/>
            <a:pathLst>
              <a:path w="381635" h="381635">
                <a:moveTo>
                  <a:pt x="190784" y="0"/>
                </a:moveTo>
                <a:lnTo>
                  <a:pt x="147039" y="5038"/>
                </a:lnTo>
                <a:lnTo>
                  <a:pt x="106881" y="19391"/>
                </a:lnTo>
                <a:lnTo>
                  <a:pt x="71458" y="41913"/>
                </a:lnTo>
                <a:lnTo>
                  <a:pt x="41912" y="71458"/>
                </a:lnTo>
                <a:lnTo>
                  <a:pt x="19391" y="106882"/>
                </a:lnTo>
                <a:lnTo>
                  <a:pt x="5038" y="147040"/>
                </a:lnTo>
                <a:lnTo>
                  <a:pt x="0" y="190785"/>
                </a:lnTo>
                <a:lnTo>
                  <a:pt x="5038" y="234530"/>
                </a:lnTo>
                <a:lnTo>
                  <a:pt x="19391" y="274687"/>
                </a:lnTo>
                <a:lnTo>
                  <a:pt x="41912" y="310111"/>
                </a:lnTo>
                <a:lnTo>
                  <a:pt x="71458" y="339656"/>
                </a:lnTo>
                <a:lnTo>
                  <a:pt x="106881" y="362178"/>
                </a:lnTo>
                <a:lnTo>
                  <a:pt x="147039" y="376531"/>
                </a:lnTo>
                <a:lnTo>
                  <a:pt x="190784" y="381570"/>
                </a:lnTo>
                <a:lnTo>
                  <a:pt x="234529"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46" name="object 46"/>
          <p:cNvSpPr txBox="1"/>
          <p:nvPr/>
        </p:nvSpPr>
        <p:spPr>
          <a:xfrm>
            <a:off x="5304750" y="4352035"/>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21</a:t>
            </a:r>
            <a:endParaRPr sz="1800">
              <a:latin typeface="Arial"/>
              <a:cs typeface="Arial"/>
            </a:endParaRPr>
          </a:p>
        </p:txBody>
      </p:sp>
      <p:sp>
        <p:nvSpPr>
          <p:cNvPr id="47" name="object 47"/>
          <p:cNvSpPr/>
          <p:nvPr/>
        </p:nvSpPr>
        <p:spPr>
          <a:xfrm>
            <a:off x="7552568" y="3334020"/>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39" y="376531"/>
                </a:lnTo>
                <a:lnTo>
                  <a:pt x="190784" y="381570"/>
                </a:lnTo>
                <a:lnTo>
                  <a:pt x="234529"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48" name="object 48"/>
          <p:cNvSpPr txBox="1"/>
          <p:nvPr/>
        </p:nvSpPr>
        <p:spPr>
          <a:xfrm>
            <a:off x="7603652" y="3373628"/>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22</a:t>
            </a:r>
            <a:endParaRPr sz="1800">
              <a:latin typeface="Arial"/>
              <a:cs typeface="Arial"/>
            </a:endParaRPr>
          </a:p>
        </p:txBody>
      </p:sp>
      <p:sp>
        <p:nvSpPr>
          <p:cNvPr id="49" name="object 49"/>
          <p:cNvSpPr/>
          <p:nvPr/>
        </p:nvSpPr>
        <p:spPr>
          <a:xfrm>
            <a:off x="2921046" y="4310353"/>
            <a:ext cx="381635" cy="381635"/>
          </a:xfrm>
          <a:custGeom>
            <a:avLst/>
            <a:gdLst/>
            <a:ahLst/>
            <a:cxnLst/>
            <a:rect l="l" t="t" r="r" b="b"/>
            <a:pathLst>
              <a:path w="381635" h="381635">
                <a:moveTo>
                  <a:pt x="190784" y="0"/>
                </a:moveTo>
                <a:lnTo>
                  <a:pt x="147039"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39" y="376531"/>
                </a:lnTo>
                <a:lnTo>
                  <a:pt x="190784" y="381570"/>
                </a:lnTo>
                <a:lnTo>
                  <a:pt x="234529"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50" name="object 50"/>
          <p:cNvSpPr txBox="1"/>
          <p:nvPr/>
        </p:nvSpPr>
        <p:spPr>
          <a:xfrm>
            <a:off x="2972131" y="4352035"/>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19</a:t>
            </a:r>
            <a:endParaRPr sz="1800">
              <a:latin typeface="Arial"/>
              <a:cs typeface="Arial"/>
            </a:endParaRPr>
          </a:p>
        </p:txBody>
      </p:sp>
      <p:grpSp>
        <p:nvGrpSpPr>
          <p:cNvPr id="51" name="object 51"/>
          <p:cNvGrpSpPr/>
          <p:nvPr/>
        </p:nvGrpSpPr>
        <p:grpSpPr>
          <a:xfrm>
            <a:off x="9927335" y="3483863"/>
            <a:ext cx="1926589" cy="2971800"/>
            <a:chOff x="9927335" y="3483863"/>
            <a:chExt cx="1926589" cy="2971800"/>
          </a:xfrm>
        </p:grpSpPr>
        <p:pic>
          <p:nvPicPr>
            <p:cNvPr id="52" name="object 52"/>
            <p:cNvPicPr/>
            <p:nvPr/>
          </p:nvPicPr>
          <p:blipFill>
            <a:blip r:embed="rId10" cstate="print"/>
            <a:stretch>
              <a:fillRect/>
            </a:stretch>
          </p:blipFill>
          <p:spPr>
            <a:xfrm>
              <a:off x="9927335" y="3483863"/>
              <a:ext cx="1926335" cy="2971799"/>
            </a:xfrm>
            <a:prstGeom prst="rect">
              <a:avLst/>
            </a:prstGeom>
          </p:spPr>
        </p:pic>
        <p:sp>
          <p:nvSpPr>
            <p:cNvPr id="53" name="object 53"/>
            <p:cNvSpPr/>
            <p:nvPr/>
          </p:nvSpPr>
          <p:spPr>
            <a:xfrm>
              <a:off x="10014856" y="3582497"/>
              <a:ext cx="1752600" cy="2776220"/>
            </a:xfrm>
            <a:custGeom>
              <a:avLst/>
              <a:gdLst/>
              <a:ahLst/>
              <a:cxnLst/>
              <a:rect l="l" t="t" r="r" b="b"/>
              <a:pathLst>
                <a:path w="1752600" h="2776220">
                  <a:moveTo>
                    <a:pt x="1460493" y="0"/>
                  </a:moveTo>
                  <a:lnTo>
                    <a:pt x="292106" y="0"/>
                  </a:lnTo>
                  <a:lnTo>
                    <a:pt x="244725" y="3823"/>
                  </a:lnTo>
                  <a:lnTo>
                    <a:pt x="199778" y="14891"/>
                  </a:lnTo>
                  <a:lnTo>
                    <a:pt x="157866" y="32604"/>
                  </a:lnTo>
                  <a:lnTo>
                    <a:pt x="119592" y="56359"/>
                  </a:lnTo>
                  <a:lnTo>
                    <a:pt x="85556" y="85556"/>
                  </a:lnTo>
                  <a:lnTo>
                    <a:pt x="56359" y="119592"/>
                  </a:lnTo>
                  <a:lnTo>
                    <a:pt x="32604" y="157866"/>
                  </a:lnTo>
                  <a:lnTo>
                    <a:pt x="14891" y="199778"/>
                  </a:lnTo>
                  <a:lnTo>
                    <a:pt x="3823" y="244725"/>
                  </a:lnTo>
                  <a:lnTo>
                    <a:pt x="0" y="292106"/>
                  </a:lnTo>
                  <a:lnTo>
                    <a:pt x="0" y="2483752"/>
                  </a:lnTo>
                  <a:lnTo>
                    <a:pt x="3823" y="2531133"/>
                  </a:lnTo>
                  <a:lnTo>
                    <a:pt x="14891" y="2576080"/>
                  </a:lnTo>
                  <a:lnTo>
                    <a:pt x="32604" y="2617991"/>
                  </a:lnTo>
                  <a:lnTo>
                    <a:pt x="56359" y="2656265"/>
                  </a:lnTo>
                  <a:lnTo>
                    <a:pt x="85556" y="2690301"/>
                  </a:lnTo>
                  <a:lnTo>
                    <a:pt x="119592" y="2719498"/>
                  </a:lnTo>
                  <a:lnTo>
                    <a:pt x="157866" y="2743253"/>
                  </a:lnTo>
                  <a:lnTo>
                    <a:pt x="199778" y="2760965"/>
                  </a:lnTo>
                  <a:lnTo>
                    <a:pt x="244725" y="2772034"/>
                  </a:lnTo>
                  <a:lnTo>
                    <a:pt x="292106" y="2775857"/>
                  </a:lnTo>
                  <a:lnTo>
                    <a:pt x="1460493" y="2775857"/>
                  </a:lnTo>
                  <a:lnTo>
                    <a:pt x="1507874" y="2772034"/>
                  </a:lnTo>
                  <a:lnTo>
                    <a:pt x="1552821" y="2760965"/>
                  </a:lnTo>
                  <a:lnTo>
                    <a:pt x="1594732" y="2743253"/>
                  </a:lnTo>
                  <a:lnTo>
                    <a:pt x="1633007" y="2719498"/>
                  </a:lnTo>
                  <a:lnTo>
                    <a:pt x="1667043" y="2690301"/>
                  </a:lnTo>
                  <a:lnTo>
                    <a:pt x="1696239" y="2656265"/>
                  </a:lnTo>
                  <a:lnTo>
                    <a:pt x="1719994" y="2617991"/>
                  </a:lnTo>
                  <a:lnTo>
                    <a:pt x="1737707" y="2576080"/>
                  </a:lnTo>
                  <a:lnTo>
                    <a:pt x="1748775" y="2531133"/>
                  </a:lnTo>
                  <a:lnTo>
                    <a:pt x="1752598" y="2483752"/>
                  </a:lnTo>
                  <a:lnTo>
                    <a:pt x="1752598" y="292106"/>
                  </a:lnTo>
                  <a:lnTo>
                    <a:pt x="1748775" y="244725"/>
                  </a:lnTo>
                  <a:lnTo>
                    <a:pt x="1737707" y="199778"/>
                  </a:lnTo>
                  <a:lnTo>
                    <a:pt x="1719994" y="157866"/>
                  </a:lnTo>
                  <a:lnTo>
                    <a:pt x="1696239" y="119592"/>
                  </a:lnTo>
                  <a:lnTo>
                    <a:pt x="1667043" y="85556"/>
                  </a:lnTo>
                  <a:lnTo>
                    <a:pt x="1633007" y="56359"/>
                  </a:lnTo>
                  <a:lnTo>
                    <a:pt x="1594732" y="32604"/>
                  </a:lnTo>
                  <a:lnTo>
                    <a:pt x="1552821" y="14891"/>
                  </a:lnTo>
                  <a:lnTo>
                    <a:pt x="1507874" y="3823"/>
                  </a:lnTo>
                  <a:lnTo>
                    <a:pt x="1460493" y="0"/>
                  </a:lnTo>
                  <a:close/>
                </a:path>
              </a:pathLst>
            </a:custGeom>
            <a:solidFill>
              <a:srgbClr val="F9F4EE"/>
            </a:solidFill>
          </p:spPr>
          <p:txBody>
            <a:bodyPr wrap="square" lIns="0" tIns="0" rIns="0" bIns="0" rtlCol="0"/>
            <a:lstStyle/>
            <a:p>
              <a:endParaRPr/>
            </a:p>
          </p:txBody>
        </p:sp>
        <p:sp>
          <p:nvSpPr>
            <p:cNvPr id="54" name="object 54"/>
            <p:cNvSpPr/>
            <p:nvPr/>
          </p:nvSpPr>
          <p:spPr>
            <a:xfrm>
              <a:off x="10014856" y="3582497"/>
              <a:ext cx="1752600" cy="2776220"/>
            </a:xfrm>
            <a:custGeom>
              <a:avLst/>
              <a:gdLst/>
              <a:ahLst/>
              <a:cxnLst/>
              <a:rect l="l" t="t" r="r" b="b"/>
              <a:pathLst>
                <a:path w="1752600" h="2776220">
                  <a:moveTo>
                    <a:pt x="0" y="292105"/>
                  </a:moveTo>
                  <a:lnTo>
                    <a:pt x="3823" y="244724"/>
                  </a:lnTo>
                  <a:lnTo>
                    <a:pt x="14891" y="199777"/>
                  </a:lnTo>
                  <a:lnTo>
                    <a:pt x="32604" y="157866"/>
                  </a:lnTo>
                  <a:lnTo>
                    <a:pt x="56359" y="119591"/>
                  </a:lnTo>
                  <a:lnTo>
                    <a:pt x="85555" y="85555"/>
                  </a:lnTo>
                  <a:lnTo>
                    <a:pt x="119591" y="56359"/>
                  </a:lnTo>
                  <a:lnTo>
                    <a:pt x="157866" y="32604"/>
                  </a:lnTo>
                  <a:lnTo>
                    <a:pt x="199777" y="14891"/>
                  </a:lnTo>
                  <a:lnTo>
                    <a:pt x="244724" y="3823"/>
                  </a:lnTo>
                  <a:lnTo>
                    <a:pt x="292105" y="0"/>
                  </a:lnTo>
                  <a:lnTo>
                    <a:pt x="1460493" y="0"/>
                  </a:lnTo>
                  <a:lnTo>
                    <a:pt x="1507874" y="3823"/>
                  </a:lnTo>
                  <a:lnTo>
                    <a:pt x="1552821" y="14891"/>
                  </a:lnTo>
                  <a:lnTo>
                    <a:pt x="1594732" y="32604"/>
                  </a:lnTo>
                  <a:lnTo>
                    <a:pt x="1633007" y="56359"/>
                  </a:lnTo>
                  <a:lnTo>
                    <a:pt x="1667043" y="85555"/>
                  </a:lnTo>
                  <a:lnTo>
                    <a:pt x="1696239" y="119591"/>
                  </a:lnTo>
                  <a:lnTo>
                    <a:pt x="1719994" y="157866"/>
                  </a:lnTo>
                  <a:lnTo>
                    <a:pt x="1737707" y="199777"/>
                  </a:lnTo>
                  <a:lnTo>
                    <a:pt x="1748775" y="244724"/>
                  </a:lnTo>
                  <a:lnTo>
                    <a:pt x="1752599" y="292105"/>
                  </a:lnTo>
                  <a:lnTo>
                    <a:pt x="1752599" y="2483751"/>
                  </a:lnTo>
                  <a:lnTo>
                    <a:pt x="1748775" y="2531132"/>
                  </a:lnTo>
                  <a:lnTo>
                    <a:pt x="1737707" y="2576079"/>
                  </a:lnTo>
                  <a:lnTo>
                    <a:pt x="1719994" y="2617990"/>
                  </a:lnTo>
                  <a:lnTo>
                    <a:pt x="1696239" y="2656265"/>
                  </a:lnTo>
                  <a:lnTo>
                    <a:pt x="1667043" y="2690301"/>
                  </a:lnTo>
                  <a:lnTo>
                    <a:pt x="1633007" y="2719497"/>
                  </a:lnTo>
                  <a:lnTo>
                    <a:pt x="1594732" y="2743252"/>
                  </a:lnTo>
                  <a:lnTo>
                    <a:pt x="1552821" y="2760965"/>
                  </a:lnTo>
                  <a:lnTo>
                    <a:pt x="1507874" y="2772033"/>
                  </a:lnTo>
                  <a:lnTo>
                    <a:pt x="1460493" y="2775857"/>
                  </a:lnTo>
                  <a:lnTo>
                    <a:pt x="292105" y="2775857"/>
                  </a:lnTo>
                  <a:lnTo>
                    <a:pt x="244724" y="2772033"/>
                  </a:lnTo>
                  <a:lnTo>
                    <a:pt x="199777" y="2760965"/>
                  </a:lnTo>
                  <a:lnTo>
                    <a:pt x="157866" y="2743252"/>
                  </a:lnTo>
                  <a:lnTo>
                    <a:pt x="119591" y="2719497"/>
                  </a:lnTo>
                  <a:lnTo>
                    <a:pt x="85555" y="2690301"/>
                  </a:lnTo>
                  <a:lnTo>
                    <a:pt x="56359" y="2656265"/>
                  </a:lnTo>
                  <a:lnTo>
                    <a:pt x="32604" y="2617990"/>
                  </a:lnTo>
                  <a:lnTo>
                    <a:pt x="14891" y="2576079"/>
                  </a:lnTo>
                  <a:lnTo>
                    <a:pt x="3823" y="2531132"/>
                  </a:lnTo>
                  <a:lnTo>
                    <a:pt x="0" y="2483751"/>
                  </a:lnTo>
                  <a:lnTo>
                    <a:pt x="0" y="292105"/>
                  </a:lnTo>
                  <a:close/>
                </a:path>
              </a:pathLst>
            </a:custGeom>
            <a:ln w="9525">
              <a:solidFill>
                <a:srgbClr val="BC8642"/>
              </a:solidFill>
            </a:ln>
          </p:spPr>
          <p:txBody>
            <a:bodyPr wrap="square" lIns="0" tIns="0" rIns="0" bIns="0" rtlCol="0"/>
            <a:lstStyle/>
            <a:p>
              <a:endParaRPr/>
            </a:p>
          </p:txBody>
        </p:sp>
      </p:grpSp>
      <p:sp>
        <p:nvSpPr>
          <p:cNvPr id="55" name="object 55"/>
          <p:cNvSpPr txBox="1"/>
          <p:nvPr/>
        </p:nvSpPr>
        <p:spPr>
          <a:xfrm>
            <a:off x="10179151" y="3792728"/>
            <a:ext cx="1480185" cy="2311400"/>
          </a:xfrm>
          <a:prstGeom prst="rect">
            <a:avLst/>
          </a:prstGeom>
        </p:spPr>
        <p:txBody>
          <a:bodyPr vert="horz" wrap="square" lIns="0" tIns="12700" rIns="0" bIns="0" rtlCol="0">
            <a:spAutoFit/>
          </a:bodyPr>
          <a:lstStyle/>
          <a:p>
            <a:pPr marL="12700" marR="5080">
              <a:lnSpc>
                <a:spcPct val="100000"/>
              </a:lnSpc>
              <a:spcBef>
                <a:spcPts val="100"/>
              </a:spcBef>
            </a:pPr>
            <a:r>
              <a:rPr sz="1500" b="1" spc="-5" dirty="0">
                <a:solidFill>
                  <a:srgbClr val="921728"/>
                </a:solidFill>
                <a:latin typeface="Arial"/>
                <a:cs typeface="Arial"/>
              </a:rPr>
              <a:t>NOTE: </a:t>
            </a:r>
            <a:r>
              <a:rPr sz="1500" spc="-5" dirty="0">
                <a:latin typeface="Arial MT"/>
                <a:cs typeface="Arial MT"/>
              </a:rPr>
              <a:t>If the </a:t>
            </a:r>
            <a:r>
              <a:rPr sz="1500" dirty="0">
                <a:latin typeface="Arial MT"/>
                <a:cs typeface="Arial MT"/>
              </a:rPr>
              <a:t> balloon</a:t>
            </a:r>
            <a:r>
              <a:rPr sz="1500" spc="-40" dirty="0">
                <a:latin typeface="Arial MT"/>
                <a:cs typeface="Arial MT"/>
              </a:rPr>
              <a:t> </a:t>
            </a:r>
            <a:r>
              <a:rPr sz="1500" dirty="0">
                <a:latin typeface="Arial MT"/>
                <a:cs typeface="Arial MT"/>
              </a:rPr>
              <a:t>is</a:t>
            </a:r>
            <a:r>
              <a:rPr sz="1500" spc="-35" dirty="0">
                <a:latin typeface="Arial MT"/>
                <a:cs typeface="Arial MT"/>
              </a:rPr>
              <a:t> </a:t>
            </a:r>
            <a:r>
              <a:rPr sz="1500" spc="-5" dirty="0">
                <a:latin typeface="Arial MT"/>
                <a:cs typeface="Arial MT"/>
              </a:rPr>
              <a:t>difficult </a:t>
            </a:r>
            <a:r>
              <a:rPr sz="1500" spc="-400" dirty="0">
                <a:latin typeface="Arial MT"/>
                <a:cs typeface="Arial MT"/>
              </a:rPr>
              <a:t> </a:t>
            </a:r>
            <a:r>
              <a:rPr sz="1500" spc="-5" dirty="0">
                <a:latin typeface="Arial MT"/>
                <a:cs typeface="Arial MT"/>
              </a:rPr>
              <a:t>to inflate, </a:t>
            </a:r>
            <a:r>
              <a:rPr sz="1500" dirty="0">
                <a:latin typeface="Arial MT"/>
                <a:cs typeface="Arial MT"/>
              </a:rPr>
              <a:t> advance </a:t>
            </a:r>
            <a:r>
              <a:rPr sz="1500" spc="-5" dirty="0">
                <a:latin typeface="Arial MT"/>
                <a:cs typeface="Arial MT"/>
              </a:rPr>
              <a:t>the </a:t>
            </a:r>
            <a:r>
              <a:rPr sz="1500" dirty="0">
                <a:latin typeface="Arial MT"/>
                <a:cs typeface="Arial MT"/>
              </a:rPr>
              <a:t> </a:t>
            </a:r>
            <a:r>
              <a:rPr sz="1500" spc="-5" dirty="0">
                <a:latin typeface="Arial MT"/>
                <a:cs typeface="Arial MT"/>
              </a:rPr>
              <a:t>catheter</a:t>
            </a:r>
            <a:r>
              <a:rPr sz="1500" spc="-25" dirty="0">
                <a:latin typeface="Arial MT"/>
                <a:cs typeface="Arial MT"/>
              </a:rPr>
              <a:t> </a:t>
            </a:r>
            <a:r>
              <a:rPr sz="1500" spc="-5" dirty="0">
                <a:latin typeface="Arial MT"/>
                <a:cs typeface="Arial MT"/>
              </a:rPr>
              <a:t>another</a:t>
            </a:r>
            <a:endParaRPr sz="1500">
              <a:latin typeface="Arial MT"/>
              <a:cs typeface="Arial MT"/>
            </a:endParaRPr>
          </a:p>
          <a:p>
            <a:pPr marL="12700" marR="188595">
              <a:lnSpc>
                <a:spcPct val="100000"/>
              </a:lnSpc>
            </a:pPr>
            <a:r>
              <a:rPr sz="1500" b="1" dirty="0">
                <a:latin typeface="Arial"/>
                <a:cs typeface="Arial"/>
              </a:rPr>
              <a:t>½ to 1 </a:t>
            </a:r>
            <a:r>
              <a:rPr sz="1500" b="1" spc="-5" dirty="0">
                <a:latin typeface="Arial"/>
                <a:cs typeface="Arial"/>
              </a:rPr>
              <a:t>inch </a:t>
            </a:r>
            <a:r>
              <a:rPr sz="1500" spc="-5" dirty="0">
                <a:latin typeface="Arial MT"/>
                <a:cs typeface="Arial MT"/>
              </a:rPr>
              <a:t>to </a:t>
            </a:r>
            <a:r>
              <a:rPr sz="1500" dirty="0">
                <a:latin typeface="Arial MT"/>
                <a:cs typeface="Arial MT"/>
              </a:rPr>
              <a:t> ensure</a:t>
            </a:r>
            <a:r>
              <a:rPr sz="1500" spc="-45" dirty="0">
                <a:latin typeface="Arial MT"/>
                <a:cs typeface="Arial MT"/>
              </a:rPr>
              <a:t> </a:t>
            </a:r>
            <a:r>
              <a:rPr sz="1500" spc="-5" dirty="0">
                <a:latin typeface="Arial MT"/>
                <a:cs typeface="Arial MT"/>
              </a:rPr>
              <a:t>that</a:t>
            </a:r>
            <a:r>
              <a:rPr sz="1500" spc="-45" dirty="0">
                <a:latin typeface="Arial MT"/>
                <a:cs typeface="Arial MT"/>
              </a:rPr>
              <a:t> </a:t>
            </a:r>
            <a:r>
              <a:rPr sz="1500" spc="-5" dirty="0">
                <a:latin typeface="Arial MT"/>
                <a:cs typeface="Arial MT"/>
              </a:rPr>
              <a:t>the </a:t>
            </a:r>
            <a:r>
              <a:rPr sz="1500" spc="-400" dirty="0">
                <a:latin typeface="Arial MT"/>
                <a:cs typeface="Arial MT"/>
              </a:rPr>
              <a:t> </a:t>
            </a:r>
            <a:r>
              <a:rPr sz="1500" spc="-5" dirty="0">
                <a:latin typeface="Arial MT"/>
                <a:cs typeface="Arial MT"/>
              </a:rPr>
              <a:t>catheter tip </a:t>
            </a:r>
            <a:r>
              <a:rPr sz="1500" dirty="0">
                <a:latin typeface="Arial MT"/>
                <a:cs typeface="Arial MT"/>
              </a:rPr>
              <a:t>is </a:t>
            </a:r>
            <a:r>
              <a:rPr sz="1500" spc="5" dirty="0">
                <a:latin typeface="Arial MT"/>
                <a:cs typeface="Arial MT"/>
              </a:rPr>
              <a:t> </a:t>
            </a:r>
            <a:r>
              <a:rPr sz="1500" spc="-5" dirty="0">
                <a:latin typeface="Arial MT"/>
                <a:cs typeface="Arial MT"/>
              </a:rPr>
              <a:t>fully within the </a:t>
            </a:r>
            <a:r>
              <a:rPr sz="1500" dirty="0">
                <a:latin typeface="Arial MT"/>
                <a:cs typeface="Arial MT"/>
              </a:rPr>
              <a:t> bladder.</a:t>
            </a:r>
            <a:endParaRPr sz="1500">
              <a:latin typeface="Arial MT"/>
              <a:cs typeface="Arial MT"/>
            </a:endParaRPr>
          </a:p>
        </p:txBody>
      </p:sp>
      <p:sp>
        <p:nvSpPr>
          <p:cNvPr id="56" name="object 56"/>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57" name="object 57"/>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35</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dirty="0">
                <a:solidFill>
                  <a:srgbClr val="BC8642"/>
                </a:solidFill>
              </a:rPr>
              <a:t>MALE</a:t>
            </a:r>
            <a:r>
              <a:rPr sz="3600" spc="-50" dirty="0">
                <a:solidFill>
                  <a:srgbClr val="BC8642"/>
                </a:solidFill>
              </a:rPr>
              <a:t> </a:t>
            </a:r>
            <a:r>
              <a:rPr sz="3600" dirty="0">
                <a:solidFill>
                  <a:srgbClr val="000000"/>
                </a:solidFill>
              </a:rPr>
              <a:t>FOLEY</a:t>
            </a:r>
            <a:r>
              <a:rPr sz="3600" spc="-45" dirty="0">
                <a:solidFill>
                  <a:srgbClr val="000000"/>
                </a:solidFill>
              </a:rPr>
              <a:t> </a:t>
            </a:r>
            <a:r>
              <a:rPr sz="3600" spc="-5" dirty="0">
                <a:solidFill>
                  <a:srgbClr val="000000"/>
                </a:solidFill>
              </a:rPr>
              <a:t>CATHETERIZATION</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grpSp>
        <p:nvGrpSpPr>
          <p:cNvPr id="4" name="object 4"/>
          <p:cNvGrpSpPr/>
          <p:nvPr/>
        </p:nvGrpSpPr>
        <p:grpSpPr>
          <a:xfrm>
            <a:off x="493776" y="1432560"/>
            <a:ext cx="11336020" cy="5055235"/>
            <a:chOff x="493776" y="1432560"/>
            <a:chExt cx="11336020" cy="5055235"/>
          </a:xfrm>
        </p:grpSpPr>
        <p:pic>
          <p:nvPicPr>
            <p:cNvPr id="5" name="object 5"/>
            <p:cNvPicPr/>
            <p:nvPr/>
          </p:nvPicPr>
          <p:blipFill>
            <a:blip r:embed="rId3" cstate="print"/>
            <a:stretch>
              <a:fillRect/>
            </a:stretch>
          </p:blipFill>
          <p:spPr>
            <a:xfrm>
              <a:off x="493776" y="1432560"/>
              <a:ext cx="11335512" cy="2392680"/>
            </a:xfrm>
            <a:prstGeom prst="rect">
              <a:avLst/>
            </a:prstGeom>
          </p:spPr>
        </p:pic>
        <p:sp>
          <p:nvSpPr>
            <p:cNvPr id="6" name="object 6"/>
            <p:cNvSpPr/>
            <p:nvPr/>
          </p:nvSpPr>
          <p:spPr>
            <a:xfrm>
              <a:off x="559204" y="1446240"/>
              <a:ext cx="11203940" cy="2263140"/>
            </a:xfrm>
            <a:custGeom>
              <a:avLst/>
              <a:gdLst/>
              <a:ahLst/>
              <a:cxnLst/>
              <a:rect l="l" t="t" r="r" b="b"/>
              <a:pathLst>
                <a:path w="11203940" h="2263140">
                  <a:moveTo>
                    <a:pt x="10977535" y="0"/>
                  </a:moveTo>
                  <a:lnTo>
                    <a:pt x="226281" y="0"/>
                  </a:lnTo>
                  <a:lnTo>
                    <a:pt x="180678" y="4597"/>
                  </a:lnTo>
                  <a:lnTo>
                    <a:pt x="138202" y="17782"/>
                  </a:lnTo>
                  <a:lnTo>
                    <a:pt x="99765" y="38645"/>
                  </a:lnTo>
                  <a:lnTo>
                    <a:pt x="66276" y="66276"/>
                  </a:lnTo>
                  <a:lnTo>
                    <a:pt x="38645" y="99765"/>
                  </a:lnTo>
                  <a:lnTo>
                    <a:pt x="17782" y="138203"/>
                  </a:lnTo>
                  <a:lnTo>
                    <a:pt x="4597" y="180678"/>
                  </a:lnTo>
                  <a:lnTo>
                    <a:pt x="0" y="226282"/>
                  </a:lnTo>
                  <a:lnTo>
                    <a:pt x="0" y="2036508"/>
                  </a:lnTo>
                  <a:lnTo>
                    <a:pt x="4597" y="2082112"/>
                  </a:lnTo>
                  <a:lnTo>
                    <a:pt x="17782" y="2124588"/>
                  </a:lnTo>
                  <a:lnTo>
                    <a:pt x="38645" y="2163025"/>
                  </a:lnTo>
                  <a:lnTo>
                    <a:pt x="66276" y="2196515"/>
                  </a:lnTo>
                  <a:lnTo>
                    <a:pt x="99765" y="2224146"/>
                  </a:lnTo>
                  <a:lnTo>
                    <a:pt x="138202" y="2245009"/>
                  </a:lnTo>
                  <a:lnTo>
                    <a:pt x="180678" y="2258194"/>
                  </a:lnTo>
                  <a:lnTo>
                    <a:pt x="226281" y="2262792"/>
                  </a:lnTo>
                  <a:lnTo>
                    <a:pt x="10977535" y="2262792"/>
                  </a:lnTo>
                  <a:lnTo>
                    <a:pt x="11023139" y="2258194"/>
                  </a:lnTo>
                  <a:lnTo>
                    <a:pt x="11065615" y="2245009"/>
                  </a:lnTo>
                  <a:lnTo>
                    <a:pt x="11104052" y="2224146"/>
                  </a:lnTo>
                  <a:lnTo>
                    <a:pt x="11137541" y="2196515"/>
                  </a:lnTo>
                  <a:lnTo>
                    <a:pt x="11165172" y="2163025"/>
                  </a:lnTo>
                  <a:lnTo>
                    <a:pt x="11186035" y="2124588"/>
                  </a:lnTo>
                  <a:lnTo>
                    <a:pt x="11199220" y="2082112"/>
                  </a:lnTo>
                  <a:lnTo>
                    <a:pt x="11203817" y="2036508"/>
                  </a:lnTo>
                  <a:lnTo>
                    <a:pt x="11203817" y="226282"/>
                  </a:lnTo>
                  <a:lnTo>
                    <a:pt x="11199220" y="180678"/>
                  </a:lnTo>
                  <a:lnTo>
                    <a:pt x="11186035" y="138203"/>
                  </a:lnTo>
                  <a:lnTo>
                    <a:pt x="11165172" y="99765"/>
                  </a:lnTo>
                  <a:lnTo>
                    <a:pt x="11137541" y="66276"/>
                  </a:lnTo>
                  <a:lnTo>
                    <a:pt x="11104052" y="38645"/>
                  </a:lnTo>
                  <a:lnTo>
                    <a:pt x="11065615" y="17782"/>
                  </a:lnTo>
                  <a:lnTo>
                    <a:pt x="11023139" y="4597"/>
                  </a:lnTo>
                  <a:lnTo>
                    <a:pt x="10977535" y="0"/>
                  </a:lnTo>
                  <a:close/>
                </a:path>
              </a:pathLst>
            </a:custGeom>
            <a:solidFill>
              <a:srgbClr val="FFFFFF">
                <a:alpha val="90199"/>
              </a:srgbClr>
            </a:solidFill>
          </p:spPr>
          <p:txBody>
            <a:bodyPr wrap="square" lIns="0" tIns="0" rIns="0" bIns="0" rtlCol="0"/>
            <a:lstStyle/>
            <a:p>
              <a:endParaRPr/>
            </a:p>
          </p:txBody>
        </p:sp>
        <p:sp>
          <p:nvSpPr>
            <p:cNvPr id="7" name="object 7"/>
            <p:cNvSpPr/>
            <p:nvPr/>
          </p:nvSpPr>
          <p:spPr>
            <a:xfrm>
              <a:off x="559204" y="1446240"/>
              <a:ext cx="11203940" cy="2263140"/>
            </a:xfrm>
            <a:custGeom>
              <a:avLst/>
              <a:gdLst/>
              <a:ahLst/>
              <a:cxnLst/>
              <a:rect l="l" t="t" r="r" b="b"/>
              <a:pathLst>
                <a:path w="11203940" h="2263140">
                  <a:moveTo>
                    <a:pt x="0" y="226282"/>
                  </a:moveTo>
                  <a:lnTo>
                    <a:pt x="4597" y="180679"/>
                  </a:lnTo>
                  <a:lnTo>
                    <a:pt x="17782" y="138203"/>
                  </a:lnTo>
                  <a:lnTo>
                    <a:pt x="38645" y="99765"/>
                  </a:lnTo>
                  <a:lnTo>
                    <a:pt x="66276" y="66276"/>
                  </a:lnTo>
                  <a:lnTo>
                    <a:pt x="99765" y="38645"/>
                  </a:lnTo>
                  <a:lnTo>
                    <a:pt x="138202" y="17782"/>
                  </a:lnTo>
                  <a:lnTo>
                    <a:pt x="180678" y="4597"/>
                  </a:lnTo>
                  <a:lnTo>
                    <a:pt x="226281" y="0"/>
                  </a:lnTo>
                  <a:lnTo>
                    <a:pt x="10977536" y="0"/>
                  </a:lnTo>
                  <a:lnTo>
                    <a:pt x="11023140" y="4597"/>
                  </a:lnTo>
                  <a:lnTo>
                    <a:pt x="11065615" y="17782"/>
                  </a:lnTo>
                  <a:lnTo>
                    <a:pt x="11104052" y="38645"/>
                  </a:lnTo>
                  <a:lnTo>
                    <a:pt x="11137542" y="66276"/>
                  </a:lnTo>
                  <a:lnTo>
                    <a:pt x="11165172" y="99765"/>
                  </a:lnTo>
                  <a:lnTo>
                    <a:pt x="11186035" y="138203"/>
                  </a:lnTo>
                  <a:lnTo>
                    <a:pt x="11199220" y="180679"/>
                  </a:lnTo>
                  <a:lnTo>
                    <a:pt x="11203818" y="226282"/>
                  </a:lnTo>
                  <a:lnTo>
                    <a:pt x="11203818" y="2036509"/>
                  </a:lnTo>
                  <a:lnTo>
                    <a:pt x="11199220" y="2082113"/>
                  </a:lnTo>
                  <a:lnTo>
                    <a:pt x="11186035" y="2124588"/>
                  </a:lnTo>
                  <a:lnTo>
                    <a:pt x="11165172" y="2163026"/>
                  </a:lnTo>
                  <a:lnTo>
                    <a:pt x="11137542" y="2196515"/>
                  </a:lnTo>
                  <a:lnTo>
                    <a:pt x="11104052" y="2224146"/>
                  </a:lnTo>
                  <a:lnTo>
                    <a:pt x="11065615" y="2245009"/>
                  </a:lnTo>
                  <a:lnTo>
                    <a:pt x="11023140" y="2258194"/>
                  </a:lnTo>
                  <a:lnTo>
                    <a:pt x="10977536" y="2262792"/>
                  </a:lnTo>
                  <a:lnTo>
                    <a:pt x="226281" y="2262792"/>
                  </a:lnTo>
                  <a:lnTo>
                    <a:pt x="180678" y="2258194"/>
                  </a:lnTo>
                  <a:lnTo>
                    <a:pt x="138202" y="2245009"/>
                  </a:lnTo>
                  <a:lnTo>
                    <a:pt x="99765" y="2224146"/>
                  </a:lnTo>
                  <a:lnTo>
                    <a:pt x="66276" y="2196515"/>
                  </a:lnTo>
                  <a:lnTo>
                    <a:pt x="38645" y="2163026"/>
                  </a:lnTo>
                  <a:lnTo>
                    <a:pt x="17782" y="2124588"/>
                  </a:lnTo>
                  <a:lnTo>
                    <a:pt x="4597" y="2082113"/>
                  </a:lnTo>
                  <a:lnTo>
                    <a:pt x="0" y="2036509"/>
                  </a:lnTo>
                  <a:lnTo>
                    <a:pt x="0" y="226282"/>
                  </a:lnTo>
                  <a:close/>
                </a:path>
              </a:pathLst>
            </a:custGeom>
            <a:ln w="25400">
              <a:solidFill>
                <a:srgbClr val="BC8642"/>
              </a:solidFill>
            </a:ln>
          </p:spPr>
          <p:txBody>
            <a:bodyPr wrap="square" lIns="0" tIns="0" rIns="0" bIns="0" rtlCol="0"/>
            <a:lstStyle/>
            <a:p>
              <a:endParaRPr/>
            </a:p>
          </p:txBody>
        </p:sp>
        <p:pic>
          <p:nvPicPr>
            <p:cNvPr id="8" name="object 8"/>
            <p:cNvPicPr/>
            <p:nvPr/>
          </p:nvPicPr>
          <p:blipFill>
            <a:blip r:embed="rId4" cstate="print"/>
            <a:stretch>
              <a:fillRect/>
            </a:stretch>
          </p:blipFill>
          <p:spPr>
            <a:xfrm>
              <a:off x="896567" y="1747945"/>
              <a:ext cx="3203700" cy="1659380"/>
            </a:xfrm>
            <a:prstGeom prst="rect">
              <a:avLst/>
            </a:prstGeom>
          </p:spPr>
        </p:pic>
        <p:sp>
          <p:nvSpPr>
            <p:cNvPr id="9" name="object 9"/>
            <p:cNvSpPr/>
            <p:nvPr/>
          </p:nvSpPr>
          <p:spPr>
            <a:xfrm>
              <a:off x="896567" y="1747945"/>
              <a:ext cx="3204210" cy="1659889"/>
            </a:xfrm>
            <a:custGeom>
              <a:avLst/>
              <a:gdLst/>
              <a:ahLst/>
              <a:cxnLst/>
              <a:rect l="l" t="t" r="r" b="b"/>
              <a:pathLst>
                <a:path w="3204210" h="1659889">
                  <a:moveTo>
                    <a:pt x="0" y="165938"/>
                  </a:moveTo>
                  <a:lnTo>
                    <a:pt x="5927" y="121825"/>
                  </a:lnTo>
                  <a:lnTo>
                    <a:pt x="22655" y="82185"/>
                  </a:lnTo>
                  <a:lnTo>
                    <a:pt x="48602" y="48602"/>
                  </a:lnTo>
                  <a:lnTo>
                    <a:pt x="82185" y="22655"/>
                  </a:lnTo>
                  <a:lnTo>
                    <a:pt x="121825" y="5927"/>
                  </a:lnTo>
                  <a:lnTo>
                    <a:pt x="165938" y="0"/>
                  </a:lnTo>
                  <a:lnTo>
                    <a:pt x="3037763" y="0"/>
                  </a:lnTo>
                  <a:lnTo>
                    <a:pt x="3081875" y="5927"/>
                  </a:lnTo>
                  <a:lnTo>
                    <a:pt x="3121515" y="22655"/>
                  </a:lnTo>
                  <a:lnTo>
                    <a:pt x="3155098" y="48602"/>
                  </a:lnTo>
                  <a:lnTo>
                    <a:pt x="3181045" y="82185"/>
                  </a:lnTo>
                  <a:lnTo>
                    <a:pt x="3197773" y="121825"/>
                  </a:lnTo>
                  <a:lnTo>
                    <a:pt x="3203701" y="165938"/>
                  </a:lnTo>
                  <a:lnTo>
                    <a:pt x="3203701" y="1493443"/>
                  </a:lnTo>
                  <a:lnTo>
                    <a:pt x="3197773" y="1537555"/>
                  </a:lnTo>
                  <a:lnTo>
                    <a:pt x="3181045" y="1577195"/>
                  </a:lnTo>
                  <a:lnTo>
                    <a:pt x="3155098" y="1610778"/>
                  </a:lnTo>
                  <a:lnTo>
                    <a:pt x="3121515" y="1636725"/>
                  </a:lnTo>
                  <a:lnTo>
                    <a:pt x="3081875" y="1653453"/>
                  </a:lnTo>
                  <a:lnTo>
                    <a:pt x="3037763" y="1659381"/>
                  </a:lnTo>
                  <a:lnTo>
                    <a:pt x="165938" y="1659381"/>
                  </a:lnTo>
                  <a:lnTo>
                    <a:pt x="121825" y="1653453"/>
                  </a:lnTo>
                  <a:lnTo>
                    <a:pt x="82185" y="1636725"/>
                  </a:lnTo>
                  <a:lnTo>
                    <a:pt x="48602" y="1610778"/>
                  </a:lnTo>
                  <a:lnTo>
                    <a:pt x="22655" y="1577195"/>
                  </a:lnTo>
                  <a:lnTo>
                    <a:pt x="5927" y="1537555"/>
                  </a:lnTo>
                  <a:lnTo>
                    <a:pt x="0" y="1493443"/>
                  </a:lnTo>
                  <a:lnTo>
                    <a:pt x="0" y="165938"/>
                  </a:lnTo>
                  <a:close/>
                </a:path>
              </a:pathLst>
            </a:custGeom>
            <a:ln w="25400">
              <a:solidFill>
                <a:srgbClr val="BC8642"/>
              </a:solidFill>
            </a:ln>
          </p:spPr>
          <p:txBody>
            <a:bodyPr wrap="square" lIns="0" tIns="0" rIns="0" bIns="0" rtlCol="0"/>
            <a:lstStyle/>
            <a:p>
              <a:endParaRPr/>
            </a:p>
          </p:txBody>
        </p:sp>
        <p:sp>
          <p:nvSpPr>
            <p:cNvPr id="10" name="object 10"/>
            <p:cNvSpPr/>
            <p:nvPr/>
          </p:nvSpPr>
          <p:spPr>
            <a:xfrm>
              <a:off x="896566" y="3709032"/>
              <a:ext cx="3204210" cy="2766060"/>
            </a:xfrm>
            <a:custGeom>
              <a:avLst/>
              <a:gdLst/>
              <a:ahLst/>
              <a:cxnLst/>
              <a:rect l="l" t="t" r="r" b="b"/>
              <a:pathLst>
                <a:path w="3204210" h="2766060">
                  <a:moveTo>
                    <a:pt x="3203700" y="0"/>
                  </a:moveTo>
                  <a:lnTo>
                    <a:pt x="0" y="0"/>
                  </a:lnTo>
                  <a:lnTo>
                    <a:pt x="0" y="2475241"/>
                  </a:lnTo>
                  <a:lnTo>
                    <a:pt x="3800" y="2522344"/>
                  </a:lnTo>
                  <a:lnTo>
                    <a:pt x="14804" y="2567027"/>
                  </a:lnTo>
                  <a:lnTo>
                    <a:pt x="32413" y="2608693"/>
                  </a:lnTo>
                  <a:lnTo>
                    <a:pt x="56029" y="2646743"/>
                  </a:lnTo>
                  <a:lnTo>
                    <a:pt x="85054" y="2680580"/>
                  </a:lnTo>
                  <a:lnTo>
                    <a:pt x="118890" y="2709605"/>
                  </a:lnTo>
                  <a:lnTo>
                    <a:pt x="156940" y="2733221"/>
                  </a:lnTo>
                  <a:lnTo>
                    <a:pt x="198606" y="2750830"/>
                  </a:lnTo>
                  <a:lnTo>
                    <a:pt x="243289" y="2761833"/>
                  </a:lnTo>
                  <a:lnTo>
                    <a:pt x="290393" y="2765634"/>
                  </a:lnTo>
                  <a:lnTo>
                    <a:pt x="2913307" y="2765634"/>
                  </a:lnTo>
                  <a:lnTo>
                    <a:pt x="2960410" y="2761833"/>
                  </a:lnTo>
                  <a:lnTo>
                    <a:pt x="3005094" y="2750830"/>
                  </a:lnTo>
                  <a:lnTo>
                    <a:pt x="3046760" y="2733221"/>
                  </a:lnTo>
                  <a:lnTo>
                    <a:pt x="3084810" y="2709605"/>
                  </a:lnTo>
                  <a:lnTo>
                    <a:pt x="3118646" y="2680580"/>
                  </a:lnTo>
                  <a:lnTo>
                    <a:pt x="3147671" y="2646743"/>
                  </a:lnTo>
                  <a:lnTo>
                    <a:pt x="3171287" y="2608693"/>
                  </a:lnTo>
                  <a:lnTo>
                    <a:pt x="3188896" y="2567027"/>
                  </a:lnTo>
                  <a:lnTo>
                    <a:pt x="3199899" y="2522344"/>
                  </a:lnTo>
                  <a:lnTo>
                    <a:pt x="3203700" y="2475241"/>
                  </a:lnTo>
                  <a:lnTo>
                    <a:pt x="3203700" y="0"/>
                  </a:lnTo>
                  <a:close/>
                </a:path>
              </a:pathLst>
            </a:custGeom>
            <a:solidFill>
              <a:srgbClr val="FFFFFF"/>
            </a:solidFill>
          </p:spPr>
          <p:txBody>
            <a:bodyPr wrap="square" lIns="0" tIns="0" rIns="0" bIns="0" rtlCol="0"/>
            <a:lstStyle/>
            <a:p>
              <a:endParaRPr/>
            </a:p>
          </p:txBody>
        </p:sp>
        <p:sp>
          <p:nvSpPr>
            <p:cNvPr id="11" name="object 11"/>
            <p:cNvSpPr/>
            <p:nvPr/>
          </p:nvSpPr>
          <p:spPr>
            <a:xfrm>
              <a:off x="896566" y="3709031"/>
              <a:ext cx="3204210" cy="2766060"/>
            </a:xfrm>
            <a:custGeom>
              <a:avLst/>
              <a:gdLst/>
              <a:ahLst/>
              <a:cxnLst/>
              <a:rect l="l" t="t" r="r" b="b"/>
              <a:pathLst>
                <a:path w="3204210" h="2766060">
                  <a:moveTo>
                    <a:pt x="2913307" y="2765635"/>
                  </a:moveTo>
                  <a:lnTo>
                    <a:pt x="290393" y="2765635"/>
                  </a:lnTo>
                  <a:lnTo>
                    <a:pt x="243289" y="2761834"/>
                  </a:lnTo>
                  <a:lnTo>
                    <a:pt x="198606" y="2750830"/>
                  </a:lnTo>
                  <a:lnTo>
                    <a:pt x="156940" y="2733221"/>
                  </a:lnTo>
                  <a:lnTo>
                    <a:pt x="118890" y="2709605"/>
                  </a:lnTo>
                  <a:lnTo>
                    <a:pt x="85054" y="2680580"/>
                  </a:lnTo>
                  <a:lnTo>
                    <a:pt x="56028" y="2646744"/>
                  </a:lnTo>
                  <a:lnTo>
                    <a:pt x="32413" y="2608694"/>
                  </a:lnTo>
                  <a:lnTo>
                    <a:pt x="14804" y="2567028"/>
                  </a:lnTo>
                  <a:lnTo>
                    <a:pt x="3800" y="2522345"/>
                  </a:lnTo>
                  <a:lnTo>
                    <a:pt x="0" y="2475241"/>
                  </a:lnTo>
                  <a:lnTo>
                    <a:pt x="0" y="0"/>
                  </a:lnTo>
                  <a:lnTo>
                    <a:pt x="3203701" y="0"/>
                  </a:lnTo>
                  <a:lnTo>
                    <a:pt x="3203701" y="2475241"/>
                  </a:lnTo>
                  <a:lnTo>
                    <a:pt x="3199900" y="2522345"/>
                  </a:lnTo>
                  <a:lnTo>
                    <a:pt x="3188896" y="2567028"/>
                  </a:lnTo>
                  <a:lnTo>
                    <a:pt x="3171287" y="2608694"/>
                  </a:lnTo>
                  <a:lnTo>
                    <a:pt x="3147671" y="2646744"/>
                  </a:lnTo>
                  <a:lnTo>
                    <a:pt x="3118646" y="2680580"/>
                  </a:lnTo>
                  <a:lnTo>
                    <a:pt x="3084810" y="2709605"/>
                  </a:lnTo>
                  <a:lnTo>
                    <a:pt x="3046760" y="2733221"/>
                  </a:lnTo>
                  <a:lnTo>
                    <a:pt x="3005094" y="2750830"/>
                  </a:lnTo>
                  <a:lnTo>
                    <a:pt x="2960411" y="2761834"/>
                  </a:lnTo>
                  <a:lnTo>
                    <a:pt x="2913307" y="2765635"/>
                  </a:lnTo>
                  <a:close/>
                </a:path>
              </a:pathLst>
            </a:custGeom>
            <a:ln w="25400">
              <a:solidFill>
                <a:srgbClr val="BC8642"/>
              </a:solidFill>
            </a:ln>
          </p:spPr>
          <p:txBody>
            <a:bodyPr wrap="square" lIns="0" tIns="0" rIns="0" bIns="0" rtlCol="0"/>
            <a:lstStyle/>
            <a:p>
              <a:endParaRPr/>
            </a:p>
          </p:txBody>
        </p:sp>
      </p:grpSp>
      <p:sp>
        <p:nvSpPr>
          <p:cNvPr id="12" name="object 12"/>
          <p:cNvSpPr txBox="1"/>
          <p:nvPr/>
        </p:nvSpPr>
        <p:spPr>
          <a:xfrm>
            <a:off x="1060359" y="3765295"/>
            <a:ext cx="2961005" cy="2513330"/>
          </a:xfrm>
          <a:prstGeom prst="rect">
            <a:avLst/>
          </a:prstGeom>
        </p:spPr>
        <p:txBody>
          <a:bodyPr vert="horz" wrap="square" lIns="0" tIns="39370" rIns="0" bIns="0" rtlCol="0">
            <a:spAutoFit/>
          </a:bodyPr>
          <a:lstStyle/>
          <a:p>
            <a:pPr marL="12700" marR="92710">
              <a:lnSpc>
                <a:spcPts val="1610"/>
              </a:lnSpc>
              <a:spcBef>
                <a:spcPts val="310"/>
              </a:spcBef>
            </a:pPr>
            <a:r>
              <a:rPr sz="1500" b="1" spc="-5" dirty="0">
                <a:latin typeface="Arial"/>
                <a:cs typeface="Arial"/>
              </a:rPr>
              <a:t>POSITION </a:t>
            </a:r>
            <a:r>
              <a:rPr sz="1500" spc="-5" dirty="0">
                <a:latin typeface="Arial MT"/>
                <a:cs typeface="Arial MT"/>
              </a:rPr>
              <a:t>the first drape (plastic- </a:t>
            </a:r>
            <a:r>
              <a:rPr sz="1500" spc="-405" dirty="0">
                <a:latin typeface="Arial MT"/>
                <a:cs typeface="Arial MT"/>
              </a:rPr>
              <a:t> </a:t>
            </a:r>
            <a:r>
              <a:rPr sz="1500" spc="-5" dirty="0">
                <a:latin typeface="Arial MT"/>
                <a:cs typeface="Arial MT"/>
              </a:rPr>
              <a:t>coated).</a:t>
            </a:r>
            <a:endParaRPr sz="1500">
              <a:latin typeface="Arial MT"/>
              <a:cs typeface="Arial MT"/>
            </a:endParaRPr>
          </a:p>
          <a:p>
            <a:pPr marL="12700" marR="469900">
              <a:lnSpc>
                <a:spcPts val="1390"/>
              </a:lnSpc>
              <a:spcBef>
                <a:spcPts val="655"/>
              </a:spcBef>
              <a:buFont typeface="Arial"/>
              <a:buAutoNum type="alphaLcParenBoth"/>
              <a:tabLst>
                <a:tab pos="279400" algn="l"/>
              </a:tabLst>
            </a:pPr>
            <a:r>
              <a:rPr sz="1400" spc="-5" dirty="0">
                <a:latin typeface="Arial MT"/>
                <a:cs typeface="Arial MT"/>
              </a:rPr>
              <a:t>Aseptically remove and fully </a:t>
            </a:r>
            <a:r>
              <a:rPr sz="1400" spc="-375" dirty="0">
                <a:latin typeface="Arial MT"/>
                <a:cs typeface="Arial MT"/>
              </a:rPr>
              <a:t> </a:t>
            </a:r>
            <a:r>
              <a:rPr sz="1400" spc="-5" dirty="0">
                <a:latin typeface="Arial MT"/>
                <a:cs typeface="Arial MT"/>
              </a:rPr>
              <a:t>unfold the first</a:t>
            </a:r>
            <a:r>
              <a:rPr sz="1400" dirty="0">
                <a:latin typeface="Arial MT"/>
                <a:cs typeface="Arial MT"/>
              </a:rPr>
              <a:t> </a:t>
            </a:r>
            <a:r>
              <a:rPr sz="1400" spc="-5" dirty="0">
                <a:latin typeface="Arial MT"/>
                <a:cs typeface="Arial MT"/>
              </a:rPr>
              <a:t>drape.</a:t>
            </a:r>
            <a:endParaRPr sz="1400">
              <a:latin typeface="Arial MT"/>
              <a:cs typeface="Arial MT"/>
            </a:endParaRPr>
          </a:p>
          <a:p>
            <a:pPr marL="12700" marR="5080">
              <a:lnSpc>
                <a:spcPct val="87100"/>
              </a:lnSpc>
              <a:spcBef>
                <a:spcPts val="555"/>
              </a:spcBef>
              <a:buFont typeface="Arial"/>
              <a:buAutoNum type="alphaLcParenBoth"/>
              <a:tabLst>
                <a:tab pos="289560" algn="l"/>
              </a:tabLst>
            </a:pPr>
            <a:r>
              <a:rPr sz="1400" spc="-5" dirty="0">
                <a:latin typeface="Arial MT"/>
                <a:cs typeface="Arial MT"/>
              </a:rPr>
              <a:t>Grasp the drape at the top edge </a:t>
            </a:r>
            <a:r>
              <a:rPr sz="1400" dirty="0">
                <a:latin typeface="Arial MT"/>
                <a:cs typeface="Arial MT"/>
              </a:rPr>
              <a:t> </a:t>
            </a:r>
            <a:r>
              <a:rPr sz="1400" spc="-5" dirty="0">
                <a:latin typeface="Arial MT"/>
                <a:cs typeface="Arial MT"/>
              </a:rPr>
              <a:t>(plastic side away) and</a:t>
            </a:r>
            <a:r>
              <a:rPr sz="1400" dirty="0">
                <a:latin typeface="Arial MT"/>
                <a:cs typeface="Arial MT"/>
              </a:rPr>
              <a:t> </a:t>
            </a:r>
            <a:r>
              <a:rPr sz="1400" spc="-5" dirty="0">
                <a:latin typeface="Arial MT"/>
                <a:cs typeface="Arial MT"/>
              </a:rPr>
              <a:t>fold the top</a:t>
            </a:r>
            <a:r>
              <a:rPr sz="1400" dirty="0">
                <a:latin typeface="Arial MT"/>
                <a:cs typeface="Arial MT"/>
              </a:rPr>
              <a:t> </a:t>
            </a:r>
            <a:r>
              <a:rPr sz="1400" spc="-5" dirty="0">
                <a:latin typeface="Arial MT"/>
                <a:cs typeface="Arial MT"/>
              </a:rPr>
              <a:t>of </a:t>
            </a:r>
            <a:r>
              <a:rPr sz="1400" spc="-375" dirty="0">
                <a:latin typeface="Arial MT"/>
                <a:cs typeface="Arial MT"/>
              </a:rPr>
              <a:t> </a:t>
            </a:r>
            <a:r>
              <a:rPr sz="1400" spc="-5" dirty="0">
                <a:latin typeface="Arial MT"/>
                <a:cs typeface="Arial MT"/>
              </a:rPr>
              <a:t>the drape over</a:t>
            </a:r>
            <a:r>
              <a:rPr sz="1400" spc="-10" dirty="0">
                <a:latin typeface="Arial MT"/>
                <a:cs typeface="Arial MT"/>
              </a:rPr>
              <a:t> </a:t>
            </a:r>
            <a:r>
              <a:rPr sz="1400" spc="-5" dirty="0">
                <a:latin typeface="Arial MT"/>
                <a:cs typeface="Arial MT"/>
              </a:rPr>
              <a:t>the gloved</a:t>
            </a:r>
            <a:r>
              <a:rPr sz="1400" dirty="0">
                <a:latin typeface="Arial MT"/>
                <a:cs typeface="Arial MT"/>
              </a:rPr>
              <a:t> </a:t>
            </a:r>
            <a:r>
              <a:rPr sz="1400" spc="-5" dirty="0">
                <a:latin typeface="Arial MT"/>
                <a:cs typeface="Arial MT"/>
              </a:rPr>
              <a:t>hands </a:t>
            </a:r>
            <a:r>
              <a:rPr sz="1400" dirty="0">
                <a:latin typeface="Arial MT"/>
                <a:cs typeface="Arial MT"/>
              </a:rPr>
              <a:t>to </a:t>
            </a:r>
            <a:r>
              <a:rPr sz="1400" spc="5" dirty="0">
                <a:latin typeface="Arial MT"/>
                <a:cs typeface="Arial MT"/>
              </a:rPr>
              <a:t> </a:t>
            </a:r>
            <a:r>
              <a:rPr sz="1400" spc="-5" dirty="0">
                <a:latin typeface="Arial MT"/>
                <a:cs typeface="Arial MT"/>
              </a:rPr>
              <a:t>make </a:t>
            </a:r>
            <a:r>
              <a:rPr sz="1400" dirty="0">
                <a:latin typeface="Arial MT"/>
                <a:cs typeface="Arial MT"/>
              </a:rPr>
              <a:t>a </a:t>
            </a:r>
            <a:r>
              <a:rPr sz="1400" spc="-10" dirty="0">
                <a:latin typeface="Arial MT"/>
                <a:cs typeface="Arial MT"/>
              </a:rPr>
              <a:t>cuff.</a:t>
            </a:r>
            <a:endParaRPr sz="1400">
              <a:latin typeface="Arial MT"/>
              <a:cs typeface="Arial MT"/>
            </a:endParaRPr>
          </a:p>
          <a:p>
            <a:pPr marL="12700" marR="120014">
              <a:lnSpc>
                <a:spcPct val="85700"/>
              </a:lnSpc>
              <a:spcBef>
                <a:spcPts val="550"/>
              </a:spcBef>
              <a:buFont typeface="Arial"/>
              <a:buAutoNum type="alphaLcParenBoth"/>
              <a:tabLst>
                <a:tab pos="279400" algn="l"/>
              </a:tabLst>
            </a:pPr>
            <a:r>
              <a:rPr sz="1400" spc="-5" dirty="0">
                <a:latin typeface="Arial MT"/>
                <a:cs typeface="Arial MT"/>
              </a:rPr>
              <a:t>Place the drape, plastic side </a:t>
            </a:r>
            <a:r>
              <a:rPr sz="1400" dirty="0">
                <a:latin typeface="Arial MT"/>
                <a:cs typeface="Arial MT"/>
              </a:rPr>
              <a:t> </a:t>
            </a:r>
            <a:r>
              <a:rPr sz="1400" spc="-5" dirty="0">
                <a:latin typeface="Arial MT"/>
                <a:cs typeface="Arial MT"/>
              </a:rPr>
              <a:t>down, on </a:t>
            </a:r>
            <a:r>
              <a:rPr sz="1400" dirty="0">
                <a:latin typeface="Arial MT"/>
                <a:cs typeface="Arial MT"/>
              </a:rPr>
              <a:t>the </a:t>
            </a:r>
            <a:r>
              <a:rPr sz="1400" spc="-5" dirty="0">
                <a:latin typeface="Arial MT"/>
                <a:cs typeface="Arial MT"/>
              </a:rPr>
              <a:t>bed between </a:t>
            </a:r>
            <a:r>
              <a:rPr sz="1400" dirty="0">
                <a:latin typeface="Arial MT"/>
                <a:cs typeface="Arial MT"/>
              </a:rPr>
              <a:t>the </a:t>
            </a:r>
            <a:r>
              <a:rPr sz="1400" spc="5" dirty="0">
                <a:latin typeface="Arial MT"/>
                <a:cs typeface="Arial MT"/>
              </a:rPr>
              <a:t> </a:t>
            </a:r>
            <a:r>
              <a:rPr sz="1400" spc="-5" dirty="0">
                <a:latin typeface="Arial MT"/>
                <a:cs typeface="Arial MT"/>
              </a:rPr>
              <a:t>casualty’s</a:t>
            </a:r>
            <a:r>
              <a:rPr sz="1400" spc="-10" dirty="0">
                <a:latin typeface="Arial MT"/>
                <a:cs typeface="Arial MT"/>
              </a:rPr>
              <a:t> </a:t>
            </a:r>
            <a:r>
              <a:rPr sz="1400" spc="-5" dirty="0">
                <a:latin typeface="Arial MT"/>
                <a:cs typeface="Arial MT"/>
              </a:rPr>
              <a:t>legs. Slip the </a:t>
            </a:r>
            <a:r>
              <a:rPr sz="1400" spc="-10" dirty="0">
                <a:latin typeface="Arial MT"/>
                <a:cs typeface="Arial MT"/>
              </a:rPr>
              <a:t>cuffed</a:t>
            </a:r>
            <a:r>
              <a:rPr sz="1400" spc="-5" dirty="0">
                <a:latin typeface="Arial MT"/>
                <a:cs typeface="Arial MT"/>
              </a:rPr>
              <a:t> edge </a:t>
            </a:r>
            <a:r>
              <a:rPr sz="1400" spc="-375" dirty="0">
                <a:latin typeface="Arial MT"/>
                <a:cs typeface="Arial MT"/>
              </a:rPr>
              <a:t> </a:t>
            </a:r>
            <a:r>
              <a:rPr sz="1400" spc="-5" dirty="0">
                <a:latin typeface="Arial MT"/>
                <a:cs typeface="Arial MT"/>
              </a:rPr>
              <a:t>under</a:t>
            </a:r>
            <a:r>
              <a:rPr sz="1400" spc="-10" dirty="0">
                <a:latin typeface="Arial MT"/>
                <a:cs typeface="Arial MT"/>
              </a:rPr>
              <a:t> </a:t>
            </a:r>
            <a:r>
              <a:rPr sz="1400" spc="-5" dirty="0">
                <a:latin typeface="Arial MT"/>
                <a:cs typeface="Arial MT"/>
              </a:rPr>
              <a:t>the casualty’s buttocks.</a:t>
            </a:r>
            <a:endParaRPr sz="1400">
              <a:latin typeface="Arial MT"/>
              <a:cs typeface="Arial MT"/>
            </a:endParaRPr>
          </a:p>
        </p:txBody>
      </p:sp>
      <p:grpSp>
        <p:nvGrpSpPr>
          <p:cNvPr id="13" name="object 13"/>
          <p:cNvGrpSpPr/>
          <p:nvPr/>
        </p:nvGrpSpPr>
        <p:grpSpPr>
          <a:xfrm>
            <a:off x="4407937" y="1735245"/>
            <a:ext cx="3229610" cy="4752340"/>
            <a:chOff x="4407937" y="1735245"/>
            <a:chExt cx="3229610" cy="4752340"/>
          </a:xfrm>
        </p:grpSpPr>
        <p:pic>
          <p:nvPicPr>
            <p:cNvPr id="14" name="object 14"/>
            <p:cNvPicPr/>
            <p:nvPr/>
          </p:nvPicPr>
          <p:blipFill>
            <a:blip r:embed="rId5" cstate="print"/>
            <a:stretch>
              <a:fillRect/>
            </a:stretch>
          </p:blipFill>
          <p:spPr>
            <a:xfrm>
              <a:off x="4420637" y="1747945"/>
              <a:ext cx="3203700" cy="1659380"/>
            </a:xfrm>
            <a:prstGeom prst="rect">
              <a:avLst/>
            </a:prstGeom>
          </p:spPr>
        </p:pic>
        <p:sp>
          <p:nvSpPr>
            <p:cNvPr id="15" name="object 15"/>
            <p:cNvSpPr/>
            <p:nvPr/>
          </p:nvSpPr>
          <p:spPr>
            <a:xfrm>
              <a:off x="4420637" y="1747945"/>
              <a:ext cx="3204210" cy="1659889"/>
            </a:xfrm>
            <a:custGeom>
              <a:avLst/>
              <a:gdLst/>
              <a:ahLst/>
              <a:cxnLst/>
              <a:rect l="l" t="t" r="r" b="b"/>
              <a:pathLst>
                <a:path w="3204209" h="1659889">
                  <a:moveTo>
                    <a:pt x="0" y="165938"/>
                  </a:moveTo>
                  <a:lnTo>
                    <a:pt x="5927" y="121825"/>
                  </a:lnTo>
                  <a:lnTo>
                    <a:pt x="22655" y="82185"/>
                  </a:lnTo>
                  <a:lnTo>
                    <a:pt x="48602" y="48602"/>
                  </a:lnTo>
                  <a:lnTo>
                    <a:pt x="82185" y="22655"/>
                  </a:lnTo>
                  <a:lnTo>
                    <a:pt x="121825" y="5927"/>
                  </a:lnTo>
                  <a:lnTo>
                    <a:pt x="165938" y="0"/>
                  </a:lnTo>
                  <a:lnTo>
                    <a:pt x="3037763" y="0"/>
                  </a:lnTo>
                  <a:lnTo>
                    <a:pt x="3081875" y="5927"/>
                  </a:lnTo>
                  <a:lnTo>
                    <a:pt x="3121515" y="22655"/>
                  </a:lnTo>
                  <a:lnTo>
                    <a:pt x="3155098" y="48602"/>
                  </a:lnTo>
                  <a:lnTo>
                    <a:pt x="3181045" y="82185"/>
                  </a:lnTo>
                  <a:lnTo>
                    <a:pt x="3197773" y="121825"/>
                  </a:lnTo>
                  <a:lnTo>
                    <a:pt x="3203701" y="165938"/>
                  </a:lnTo>
                  <a:lnTo>
                    <a:pt x="3203701" y="1493443"/>
                  </a:lnTo>
                  <a:lnTo>
                    <a:pt x="3197773" y="1537555"/>
                  </a:lnTo>
                  <a:lnTo>
                    <a:pt x="3181045" y="1577195"/>
                  </a:lnTo>
                  <a:lnTo>
                    <a:pt x="3155098" y="1610778"/>
                  </a:lnTo>
                  <a:lnTo>
                    <a:pt x="3121515" y="1636725"/>
                  </a:lnTo>
                  <a:lnTo>
                    <a:pt x="3081875" y="1653453"/>
                  </a:lnTo>
                  <a:lnTo>
                    <a:pt x="3037763" y="1659381"/>
                  </a:lnTo>
                  <a:lnTo>
                    <a:pt x="165938" y="1659381"/>
                  </a:lnTo>
                  <a:lnTo>
                    <a:pt x="121825" y="1653453"/>
                  </a:lnTo>
                  <a:lnTo>
                    <a:pt x="82185" y="1636725"/>
                  </a:lnTo>
                  <a:lnTo>
                    <a:pt x="48602" y="1610778"/>
                  </a:lnTo>
                  <a:lnTo>
                    <a:pt x="22655" y="1577195"/>
                  </a:lnTo>
                  <a:lnTo>
                    <a:pt x="5927" y="1537555"/>
                  </a:lnTo>
                  <a:lnTo>
                    <a:pt x="0" y="1493443"/>
                  </a:lnTo>
                  <a:lnTo>
                    <a:pt x="0" y="165938"/>
                  </a:lnTo>
                  <a:close/>
                </a:path>
              </a:pathLst>
            </a:custGeom>
            <a:ln w="25400">
              <a:solidFill>
                <a:srgbClr val="BC8642"/>
              </a:solidFill>
            </a:ln>
          </p:spPr>
          <p:txBody>
            <a:bodyPr wrap="square" lIns="0" tIns="0" rIns="0" bIns="0" rtlCol="0"/>
            <a:lstStyle/>
            <a:p>
              <a:endParaRPr/>
            </a:p>
          </p:txBody>
        </p:sp>
        <p:sp>
          <p:nvSpPr>
            <p:cNvPr id="16" name="object 16"/>
            <p:cNvSpPr/>
            <p:nvPr/>
          </p:nvSpPr>
          <p:spPr>
            <a:xfrm>
              <a:off x="4420637" y="3709032"/>
              <a:ext cx="3204210" cy="2766060"/>
            </a:xfrm>
            <a:custGeom>
              <a:avLst/>
              <a:gdLst/>
              <a:ahLst/>
              <a:cxnLst/>
              <a:rect l="l" t="t" r="r" b="b"/>
              <a:pathLst>
                <a:path w="3204209" h="2766060">
                  <a:moveTo>
                    <a:pt x="3203700" y="0"/>
                  </a:moveTo>
                  <a:lnTo>
                    <a:pt x="0" y="0"/>
                  </a:lnTo>
                  <a:lnTo>
                    <a:pt x="0" y="2475241"/>
                  </a:lnTo>
                  <a:lnTo>
                    <a:pt x="3800" y="2522344"/>
                  </a:lnTo>
                  <a:lnTo>
                    <a:pt x="14804" y="2567027"/>
                  </a:lnTo>
                  <a:lnTo>
                    <a:pt x="32413" y="2608693"/>
                  </a:lnTo>
                  <a:lnTo>
                    <a:pt x="56029" y="2646743"/>
                  </a:lnTo>
                  <a:lnTo>
                    <a:pt x="85054" y="2680580"/>
                  </a:lnTo>
                  <a:lnTo>
                    <a:pt x="118890" y="2709605"/>
                  </a:lnTo>
                  <a:lnTo>
                    <a:pt x="156940" y="2733221"/>
                  </a:lnTo>
                  <a:lnTo>
                    <a:pt x="198606" y="2750830"/>
                  </a:lnTo>
                  <a:lnTo>
                    <a:pt x="243289" y="2761833"/>
                  </a:lnTo>
                  <a:lnTo>
                    <a:pt x="290393" y="2765634"/>
                  </a:lnTo>
                  <a:lnTo>
                    <a:pt x="2913307" y="2765634"/>
                  </a:lnTo>
                  <a:lnTo>
                    <a:pt x="2960411" y="2761833"/>
                  </a:lnTo>
                  <a:lnTo>
                    <a:pt x="3005094" y="2750830"/>
                  </a:lnTo>
                  <a:lnTo>
                    <a:pt x="3046760" y="2733221"/>
                  </a:lnTo>
                  <a:lnTo>
                    <a:pt x="3084810" y="2709605"/>
                  </a:lnTo>
                  <a:lnTo>
                    <a:pt x="3118646" y="2680580"/>
                  </a:lnTo>
                  <a:lnTo>
                    <a:pt x="3147671" y="2646743"/>
                  </a:lnTo>
                  <a:lnTo>
                    <a:pt x="3171287" y="2608693"/>
                  </a:lnTo>
                  <a:lnTo>
                    <a:pt x="3188896" y="2567027"/>
                  </a:lnTo>
                  <a:lnTo>
                    <a:pt x="3199900" y="2522344"/>
                  </a:lnTo>
                  <a:lnTo>
                    <a:pt x="3203700" y="2475241"/>
                  </a:lnTo>
                  <a:lnTo>
                    <a:pt x="3203700" y="0"/>
                  </a:lnTo>
                  <a:close/>
                </a:path>
              </a:pathLst>
            </a:custGeom>
            <a:solidFill>
              <a:srgbClr val="FFFFFF"/>
            </a:solidFill>
          </p:spPr>
          <p:txBody>
            <a:bodyPr wrap="square" lIns="0" tIns="0" rIns="0" bIns="0" rtlCol="0"/>
            <a:lstStyle/>
            <a:p>
              <a:endParaRPr/>
            </a:p>
          </p:txBody>
        </p:sp>
        <p:sp>
          <p:nvSpPr>
            <p:cNvPr id="17" name="object 17"/>
            <p:cNvSpPr/>
            <p:nvPr/>
          </p:nvSpPr>
          <p:spPr>
            <a:xfrm>
              <a:off x="4420637" y="3709031"/>
              <a:ext cx="3204210" cy="2766060"/>
            </a:xfrm>
            <a:custGeom>
              <a:avLst/>
              <a:gdLst/>
              <a:ahLst/>
              <a:cxnLst/>
              <a:rect l="l" t="t" r="r" b="b"/>
              <a:pathLst>
                <a:path w="3204209" h="2766060">
                  <a:moveTo>
                    <a:pt x="2913307" y="2765635"/>
                  </a:moveTo>
                  <a:lnTo>
                    <a:pt x="290393" y="2765635"/>
                  </a:lnTo>
                  <a:lnTo>
                    <a:pt x="243289" y="2761834"/>
                  </a:lnTo>
                  <a:lnTo>
                    <a:pt x="198606" y="2750830"/>
                  </a:lnTo>
                  <a:lnTo>
                    <a:pt x="156940" y="2733221"/>
                  </a:lnTo>
                  <a:lnTo>
                    <a:pt x="118890" y="2709605"/>
                  </a:lnTo>
                  <a:lnTo>
                    <a:pt x="85054" y="2680580"/>
                  </a:lnTo>
                  <a:lnTo>
                    <a:pt x="56028" y="2646744"/>
                  </a:lnTo>
                  <a:lnTo>
                    <a:pt x="32413" y="2608694"/>
                  </a:lnTo>
                  <a:lnTo>
                    <a:pt x="14804" y="2567028"/>
                  </a:lnTo>
                  <a:lnTo>
                    <a:pt x="3800" y="2522345"/>
                  </a:lnTo>
                  <a:lnTo>
                    <a:pt x="0" y="2475241"/>
                  </a:lnTo>
                  <a:lnTo>
                    <a:pt x="0" y="0"/>
                  </a:lnTo>
                  <a:lnTo>
                    <a:pt x="3203701" y="0"/>
                  </a:lnTo>
                  <a:lnTo>
                    <a:pt x="3203701" y="2475241"/>
                  </a:lnTo>
                  <a:lnTo>
                    <a:pt x="3199900" y="2522345"/>
                  </a:lnTo>
                  <a:lnTo>
                    <a:pt x="3188896" y="2567028"/>
                  </a:lnTo>
                  <a:lnTo>
                    <a:pt x="3171287" y="2608694"/>
                  </a:lnTo>
                  <a:lnTo>
                    <a:pt x="3147671" y="2646744"/>
                  </a:lnTo>
                  <a:lnTo>
                    <a:pt x="3118646" y="2680580"/>
                  </a:lnTo>
                  <a:lnTo>
                    <a:pt x="3084810" y="2709605"/>
                  </a:lnTo>
                  <a:lnTo>
                    <a:pt x="3046760" y="2733221"/>
                  </a:lnTo>
                  <a:lnTo>
                    <a:pt x="3005094" y="2750830"/>
                  </a:lnTo>
                  <a:lnTo>
                    <a:pt x="2960411" y="2761834"/>
                  </a:lnTo>
                  <a:lnTo>
                    <a:pt x="2913307" y="2765635"/>
                  </a:lnTo>
                  <a:close/>
                </a:path>
              </a:pathLst>
            </a:custGeom>
            <a:ln w="25400">
              <a:solidFill>
                <a:srgbClr val="BC8642"/>
              </a:solidFill>
            </a:ln>
          </p:spPr>
          <p:txBody>
            <a:bodyPr wrap="square" lIns="0" tIns="0" rIns="0" bIns="0" rtlCol="0"/>
            <a:lstStyle/>
            <a:p>
              <a:endParaRPr/>
            </a:p>
          </p:txBody>
        </p:sp>
      </p:grpSp>
      <p:sp>
        <p:nvSpPr>
          <p:cNvPr id="18" name="object 18"/>
          <p:cNvSpPr txBox="1"/>
          <p:nvPr/>
        </p:nvSpPr>
        <p:spPr>
          <a:xfrm>
            <a:off x="4584430" y="3750055"/>
            <a:ext cx="2950845" cy="1522730"/>
          </a:xfrm>
          <a:prstGeom prst="rect">
            <a:avLst/>
          </a:prstGeom>
        </p:spPr>
        <p:txBody>
          <a:bodyPr vert="horz" wrap="square" lIns="0" tIns="39370" rIns="0" bIns="0" rtlCol="0">
            <a:spAutoFit/>
          </a:bodyPr>
          <a:lstStyle/>
          <a:p>
            <a:pPr marL="12700" marR="495300">
              <a:lnSpc>
                <a:spcPts val="1610"/>
              </a:lnSpc>
              <a:spcBef>
                <a:spcPts val="310"/>
              </a:spcBef>
            </a:pPr>
            <a:r>
              <a:rPr sz="1500" b="1" spc="-5" dirty="0">
                <a:latin typeface="Arial"/>
                <a:cs typeface="Arial"/>
              </a:rPr>
              <a:t>POSITION</a:t>
            </a:r>
            <a:r>
              <a:rPr sz="1500" b="1" spc="-25" dirty="0">
                <a:latin typeface="Arial"/>
                <a:cs typeface="Arial"/>
              </a:rPr>
              <a:t> </a:t>
            </a:r>
            <a:r>
              <a:rPr sz="1500" spc="-5" dirty="0">
                <a:latin typeface="Arial MT"/>
                <a:cs typeface="Arial MT"/>
              </a:rPr>
              <a:t>the</a:t>
            </a:r>
            <a:r>
              <a:rPr sz="1500" spc="-30" dirty="0">
                <a:latin typeface="Arial MT"/>
                <a:cs typeface="Arial MT"/>
              </a:rPr>
              <a:t> </a:t>
            </a:r>
            <a:r>
              <a:rPr sz="1500" dirty="0">
                <a:latin typeface="Arial MT"/>
                <a:cs typeface="Arial MT"/>
              </a:rPr>
              <a:t>second</a:t>
            </a:r>
            <a:r>
              <a:rPr sz="1500" spc="-30" dirty="0">
                <a:latin typeface="Arial MT"/>
                <a:cs typeface="Arial MT"/>
              </a:rPr>
              <a:t> </a:t>
            </a:r>
            <a:r>
              <a:rPr sz="1500" spc="-5" dirty="0">
                <a:latin typeface="Arial MT"/>
                <a:cs typeface="Arial MT"/>
              </a:rPr>
              <a:t>drape </a:t>
            </a:r>
            <a:r>
              <a:rPr sz="1500" spc="-400" dirty="0">
                <a:latin typeface="Arial MT"/>
                <a:cs typeface="Arial MT"/>
              </a:rPr>
              <a:t> </a:t>
            </a:r>
            <a:r>
              <a:rPr sz="1500" spc="-5" dirty="0">
                <a:latin typeface="Arial MT"/>
                <a:cs typeface="Arial MT"/>
              </a:rPr>
              <a:t>(fenestrated).</a:t>
            </a:r>
            <a:endParaRPr sz="1500">
              <a:latin typeface="Arial MT"/>
              <a:cs typeface="Arial MT"/>
            </a:endParaRPr>
          </a:p>
          <a:p>
            <a:pPr marL="12700" marR="360680">
              <a:lnSpc>
                <a:spcPts val="1390"/>
              </a:lnSpc>
              <a:spcBef>
                <a:spcPts val="655"/>
              </a:spcBef>
              <a:buFont typeface="Arial"/>
              <a:buAutoNum type="alphaLcParenBoth"/>
              <a:tabLst>
                <a:tab pos="279400" algn="l"/>
              </a:tabLst>
            </a:pPr>
            <a:r>
              <a:rPr sz="1400" spc="-5" dirty="0">
                <a:latin typeface="Arial MT"/>
                <a:cs typeface="Arial MT"/>
              </a:rPr>
              <a:t>Aseptically removed and fully </a:t>
            </a:r>
            <a:r>
              <a:rPr sz="1400" spc="-375" dirty="0">
                <a:latin typeface="Arial MT"/>
                <a:cs typeface="Arial MT"/>
              </a:rPr>
              <a:t> </a:t>
            </a:r>
            <a:r>
              <a:rPr sz="1400" spc="-5" dirty="0">
                <a:latin typeface="Arial MT"/>
                <a:cs typeface="Arial MT"/>
              </a:rPr>
              <a:t>unfold the second</a:t>
            </a:r>
            <a:r>
              <a:rPr sz="1400" dirty="0">
                <a:latin typeface="Arial MT"/>
                <a:cs typeface="Arial MT"/>
              </a:rPr>
              <a:t> </a:t>
            </a:r>
            <a:r>
              <a:rPr sz="1400" spc="-5" dirty="0">
                <a:latin typeface="Arial MT"/>
                <a:cs typeface="Arial MT"/>
              </a:rPr>
              <a:t>drape.</a:t>
            </a:r>
            <a:endParaRPr sz="1400">
              <a:latin typeface="Arial MT"/>
              <a:cs typeface="Arial MT"/>
            </a:endParaRPr>
          </a:p>
          <a:p>
            <a:pPr marL="12700" marR="5080">
              <a:lnSpc>
                <a:spcPct val="86400"/>
              </a:lnSpc>
              <a:spcBef>
                <a:spcPts val="565"/>
              </a:spcBef>
              <a:buFont typeface="Arial"/>
              <a:buAutoNum type="alphaLcParenBoth"/>
              <a:tabLst>
                <a:tab pos="289560" algn="l"/>
              </a:tabLst>
            </a:pPr>
            <a:r>
              <a:rPr sz="1400" spc="-5" dirty="0">
                <a:latin typeface="Arial MT"/>
                <a:cs typeface="Arial MT"/>
              </a:rPr>
              <a:t>Place the drape over the genitalia </a:t>
            </a:r>
            <a:r>
              <a:rPr sz="1400" spc="-375" dirty="0">
                <a:latin typeface="Arial MT"/>
                <a:cs typeface="Arial MT"/>
              </a:rPr>
              <a:t> </a:t>
            </a:r>
            <a:r>
              <a:rPr sz="1400" spc="-5" dirty="0">
                <a:latin typeface="Arial MT"/>
                <a:cs typeface="Arial MT"/>
              </a:rPr>
              <a:t>ensuring the window exposes</a:t>
            </a:r>
            <a:r>
              <a:rPr sz="1400" dirty="0">
                <a:latin typeface="Arial MT"/>
                <a:cs typeface="Arial MT"/>
              </a:rPr>
              <a:t> </a:t>
            </a:r>
            <a:r>
              <a:rPr sz="1400" spc="-5" dirty="0">
                <a:latin typeface="Arial MT"/>
                <a:cs typeface="Arial MT"/>
              </a:rPr>
              <a:t>the </a:t>
            </a:r>
            <a:r>
              <a:rPr sz="1400" dirty="0">
                <a:latin typeface="Arial MT"/>
                <a:cs typeface="Arial MT"/>
              </a:rPr>
              <a:t> </a:t>
            </a:r>
            <a:r>
              <a:rPr sz="1400" spc="-5" dirty="0">
                <a:latin typeface="Arial MT"/>
                <a:cs typeface="Arial MT"/>
              </a:rPr>
              <a:t>labia.</a:t>
            </a:r>
            <a:endParaRPr sz="1400">
              <a:latin typeface="Arial MT"/>
              <a:cs typeface="Arial MT"/>
            </a:endParaRPr>
          </a:p>
        </p:txBody>
      </p:sp>
      <p:grpSp>
        <p:nvGrpSpPr>
          <p:cNvPr id="19" name="object 19"/>
          <p:cNvGrpSpPr/>
          <p:nvPr/>
        </p:nvGrpSpPr>
        <p:grpSpPr>
          <a:xfrm>
            <a:off x="8011908" y="1735245"/>
            <a:ext cx="3506470" cy="4752340"/>
            <a:chOff x="8011908" y="1735245"/>
            <a:chExt cx="3506470" cy="4752340"/>
          </a:xfrm>
        </p:grpSpPr>
        <p:sp>
          <p:nvSpPr>
            <p:cNvPr id="20" name="object 20"/>
            <p:cNvSpPr/>
            <p:nvPr/>
          </p:nvSpPr>
          <p:spPr>
            <a:xfrm>
              <a:off x="8130683" y="1747945"/>
              <a:ext cx="142240" cy="1659889"/>
            </a:xfrm>
            <a:custGeom>
              <a:avLst/>
              <a:gdLst/>
              <a:ahLst/>
              <a:cxnLst/>
              <a:rect l="l" t="t" r="r" b="b"/>
              <a:pathLst>
                <a:path w="142240" h="1659889">
                  <a:moveTo>
                    <a:pt x="142008" y="0"/>
                  </a:moveTo>
                  <a:lnTo>
                    <a:pt x="118587" y="0"/>
                  </a:lnTo>
                  <a:lnTo>
                    <a:pt x="74474" y="5927"/>
                  </a:lnTo>
                  <a:lnTo>
                    <a:pt x="34835" y="22655"/>
                  </a:lnTo>
                  <a:lnTo>
                    <a:pt x="1251" y="48601"/>
                  </a:lnTo>
                  <a:lnTo>
                    <a:pt x="0" y="50222"/>
                  </a:lnTo>
                  <a:lnTo>
                    <a:pt x="0" y="1609158"/>
                  </a:lnTo>
                  <a:lnTo>
                    <a:pt x="1251" y="1610778"/>
                  </a:lnTo>
                  <a:lnTo>
                    <a:pt x="34835" y="1636725"/>
                  </a:lnTo>
                  <a:lnTo>
                    <a:pt x="74474" y="1653453"/>
                  </a:lnTo>
                  <a:lnTo>
                    <a:pt x="118587" y="1659380"/>
                  </a:lnTo>
                  <a:lnTo>
                    <a:pt x="142008" y="1659380"/>
                  </a:lnTo>
                  <a:lnTo>
                    <a:pt x="142008" y="0"/>
                  </a:lnTo>
                  <a:close/>
                </a:path>
              </a:pathLst>
            </a:custGeom>
            <a:solidFill>
              <a:srgbClr val="FEFEFE"/>
            </a:solidFill>
          </p:spPr>
          <p:txBody>
            <a:bodyPr wrap="square" lIns="0" tIns="0" rIns="0" bIns="0" rtlCol="0"/>
            <a:lstStyle/>
            <a:p>
              <a:endParaRPr/>
            </a:p>
          </p:txBody>
        </p:sp>
        <p:pic>
          <p:nvPicPr>
            <p:cNvPr id="21" name="object 21"/>
            <p:cNvPicPr/>
            <p:nvPr/>
          </p:nvPicPr>
          <p:blipFill>
            <a:blip r:embed="rId6" cstate="print"/>
            <a:stretch>
              <a:fillRect/>
            </a:stretch>
          </p:blipFill>
          <p:spPr>
            <a:xfrm>
              <a:off x="8272692" y="1747945"/>
              <a:ext cx="2966990" cy="1659380"/>
            </a:xfrm>
            <a:prstGeom prst="rect">
              <a:avLst/>
            </a:prstGeom>
          </p:spPr>
        </p:pic>
        <p:sp>
          <p:nvSpPr>
            <p:cNvPr id="22" name="object 22"/>
            <p:cNvSpPr/>
            <p:nvPr/>
          </p:nvSpPr>
          <p:spPr>
            <a:xfrm>
              <a:off x="8083333" y="1747945"/>
              <a:ext cx="3204210" cy="1659889"/>
            </a:xfrm>
            <a:custGeom>
              <a:avLst/>
              <a:gdLst/>
              <a:ahLst/>
              <a:cxnLst/>
              <a:rect l="l" t="t" r="r" b="b"/>
              <a:pathLst>
                <a:path w="3204209" h="1659889">
                  <a:moveTo>
                    <a:pt x="0" y="165938"/>
                  </a:moveTo>
                  <a:lnTo>
                    <a:pt x="5927" y="121825"/>
                  </a:lnTo>
                  <a:lnTo>
                    <a:pt x="22655" y="82185"/>
                  </a:lnTo>
                  <a:lnTo>
                    <a:pt x="48602" y="48602"/>
                  </a:lnTo>
                  <a:lnTo>
                    <a:pt x="82185" y="22655"/>
                  </a:lnTo>
                  <a:lnTo>
                    <a:pt x="121825" y="5927"/>
                  </a:lnTo>
                  <a:lnTo>
                    <a:pt x="165938" y="0"/>
                  </a:lnTo>
                  <a:lnTo>
                    <a:pt x="3037763" y="0"/>
                  </a:lnTo>
                  <a:lnTo>
                    <a:pt x="3081875" y="5927"/>
                  </a:lnTo>
                  <a:lnTo>
                    <a:pt x="3121515" y="22655"/>
                  </a:lnTo>
                  <a:lnTo>
                    <a:pt x="3155098" y="48602"/>
                  </a:lnTo>
                  <a:lnTo>
                    <a:pt x="3181045" y="82185"/>
                  </a:lnTo>
                  <a:lnTo>
                    <a:pt x="3197773" y="121825"/>
                  </a:lnTo>
                  <a:lnTo>
                    <a:pt x="3203701" y="165938"/>
                  </a:lnTo>
                  <a:lnTo>
                    <a:pt x="3203701" y="1493443"/>
                  </a:lnTo>
                  <a:lnTo>
                    <a:pt x="3197773" y="1537555"/>
                  </a:lnTo>
                  <a:lnTo>
                    <a:pt x="3181045" y="1577195"/>
                  </a:lnTo>
                  <a:lnTo>
                    <a:pt x="3155098" y="1610778"/>
                  </a:lnTo>
                  <a:lnTo>
                    <a:pt x="3121515" y="1636725"/>
                  </a:lnTo>
                  <a:lnTo>
                    <a:pt x="3081875" y="1653453"/>
                  </a:lnTo>
                  <a:lnTo>
                    <a:pt x="3037763" y="1659381"/>
                  </a:lnTo>
                  <a:lnTo>
                    <a:pt x="165938" y="1659381"/>
                  </a:lnTo>
                  <a:lnTo>
                    <a:pt x="121825" y="1653453"/>
                  </a:lnTo>
                  <a:lnTo>
                    <a:pt x="82185" y="1636725"/>
                  </a:lnTo>
                  <a:lnTo>
                    <a:pt x="48602" y="1610778"/>
                  </a:lnTo>
                  <a:lnTo>
                    <a:pt x="22655" y="1577195"/>
                  </a:lnTo>
                  <a:lnTo>
                    <a:pt x="5927" y="1537555"/>
                  </a:lnTo>
                  <a:lnTo>
                    <a:pt x="0" y="1493443"/>
                  </a:lnTo>
                  <a:lnTo>
                    <a:pt x="0" y="165938"/>
                  </a:lnTo>
                  <a:close/>
                </a:path>
              </a:pathLst>
            </a:custGeom>
            <a:ln w="25400">
              <a:solidFill>
                <a:srgbClr val="BC8642"/>
              </a:solidFill>
            </a:ln>
          </p:spPr>
          <p:txBody>
            <a:bodyPr wrap="square" lIns="0" tIns="0" rIns="0" bIns="0" rtlCol="0"/>
            <a:lstStyle/>
            <a:p>
              <a:endParaRPr/>
            </a:p>
          </p:txBody>
        </p:sp>
        <p:sp>
          <p:nvSpPr>
            <p:cNvPr id="23" name="object 23"/>
            <p:cNvSpPr/>
            <p:nvPr/>
          </p:nvSpPr>
          <p:spPr>
            <a:xfrm>
              <a:off x="8024609" y="3709032"/>
              <a:ext cx="3481070" cy="2766060"/>
            </a:xfrm>
            <a:custGeom>
              <a:avLst/>
              <a:gdLst/>
              <a:ahLst/>
              <a:cxnLst/>
              <a:rect l="l" t="t" r="r" b="b"/>
              <a:pathLst>
                <a:path w="3481070" h="2766060">
                  <a:moveTo>
                    <a:pt x="3480948" y="0"/>
                  </a:moveTo>
                  <a:lnTo>
                    <a:pt x="0" y="0"/>
                  </a:lnTo>
                  <a:lnTo>
                    <a:pt x="0" y="2475243"/>
                  </a:lnTo>
                  <a:lnTo>
                    <a:pt x="3800" y="2522346"/>
                  </a:lnTo>
                  <a:lnTo>
                    <a:pt x="14804" y="2567029"/>
                  </a:lnTo>
                  <a:lnTo>
                    <a:pt x="32412" y="2608694"/>
                  </a:lnTo>
                  <a:lnTo>
                    <a:pt x="56028" y="2646744"/>
                  </a:lnTo>
                  <a:lnTo>
                    <a:pt x="85053" y="2680580"/>
                  </a:lnTo>
                  <a:lnTo>
                    <a:pt x="118889" y="2709605"/>
                  </a:lnTo>
                  <a:lnTo>
                    <a:pt x="156939" y="2733221"/>
                  </a:lnTo>
                  <a:lnTo>
                    <a:pt x="198604" y="2750830"/>
                  </a:lnTo>
                  <a:lnTo>
                    <a:pt x="243287" y="2761833"/>
                  </a:lnTo>
                  <a:lnTo>
                    <a:pt x="290390" y="2765634"/>
                  </a:lnTo>
                  <a:lnTo>
                    <a:pt x="3190557" y="2765634"/>
                  </a:lnTo>
                  <a:lnTo>
                    <a:pt x="3237660" y="2761833"/>
                  </a:lnTo>
                  <a:lnTo>
                    <a:pt x="3282343" y="2750830"/>
                  </a:lnTo>
                  <a:lnTo>
                    <a:pt x="3324008" y="2733221"/>
                  </a:lnTo>
                  <a:lnTo>
                    <a:pt x="3362058" y="2709605"/>
                  </a:lnTo>
                  <a:lnTo>
                    <a:pt x="3395894" y="2680580"/>
                  </a:lnTo>
                  <a:lnTo>
                    <a:pt x="3424919" y="2646744"/>
                  </a:lnTo>
                  <a:lnTo>
                    <a:pt x="3448535" y="2608694"/>
                  </a:lnTo>
                  <a:lnTo>
                    <a:pt x="3466143" y="2567029"/>
                  </a:lnTo>
                  <a:lnTo>
                    <a:pt x="3477147" y="2522346"/>
                  </a:lnTo>
                  <a:lnTo>
                    <a:pt x="3480948" y="2475243"/>
                  </a:lnTo>
                  <a:lnTo>
                    <a:pt x="3480948" y="0"/>
                  </a:lnTo>
                  <a:close/>
                </a:path>
              </a:pathLst>
            </a:custGeom>
            <a:solidFill>
              <a:srgbClr val="FFFFFF"/>
            </a:solidFill>
          </p:spPr>
          <p:txBody>
            <a:bodyPr wrap="square" lIns="0" tIns="0" rIns="0" bIns="0" rtlCol="0"/>
            <a:lstStyle/>
            <a:p>
              <a:endParaRPr/>
            </a:p>
          </p:txBody>
        </p:sp>
        <p:sp>
          <p:nvSpPr>
            <p:cNvPr id="24" name="object 24"/>
            <p:cNvSpPr/>
            <p:nvPr/>
          </p:nvSpPr>
          <p:spPr>
            <a:xfrm>
              <a:off x="8024608" y="3709031"/>
              <a:ext cx="3481070" cy="2766060"/>
            </a:xfrm>
            <a:custGeom>
              <a:avLst/>
              <a:gdLst/>
              <a:ahLst/>
              <a:cxnLst/>
              <a:rect l="l" t="t" r="r" b="b"/>
              <a:pathLst>
                <a:path w="3481070" h="2766060">
                  <a:moveTo>
                    <a:pt x="3190557" y="2765635"/>
                  </a:moveTo>
                  <a:lnTo>
                    <a:pt x="290391" y="2765635"/>
                  </a:lnTo>
                  <a:lnTo>
                    <a:pt x="243288" y="2761834"/>
                  </a:lnTo>
                  <a:lnTo>
                    <a:pt x="198605" y="2750830"/>
                  </a:lnTo>
                  <a:lnTo>
                    <a:pt x="156939" y="2733222"/>
                  </a:lnTo>
                  <a:lnTo>
                    <a:pt x="118890" y="2709606"/>
                  </a:lnTo>
                  <a:lnTo>
                    <a:pt x="85053" y="2680581"/>
                  </a:lnTo>
                  <a:lnTo>
                    <a:pt x="56028" y="2646745"/>
                  </a:lnTo>
                  <a:lnTo>
                    <a:pt x="32413" y="2608695"/>
                  </a:lnTo>
                  <a:lnTo>
                    <a:pt x="14804" y="2567029"/>
                  </a:lnTo>
                  <a:lnTo>
                    <a:pt x="3800" y="2522346"/>
                  </a:lnTo>
                  <a:lnTo>
                    <a:pt x="0" y="2475243"/>
                  </a:lnTo>
                  <a:lnTo>
                    <a:pt x="0" y="0"/>
                  </a:lnTo>
                  <a:lnTo>
                    <a:pt x="3480949" y="0"/>
                  </a:lnTo>
                  <a:lnTo>
                    <a:pt x="3480949" y="2475243"/>
                  </a:lnTo>
                  <a:lnTo>
                    <a:pt x="3477148" y="2522346"/>
                  </a:lnTo>
                  <a:lnTo>
                    <a:pt x="3466144" y="2567029"/>
                  </a:lnTo>
                  <a:lnTo>
                    <a:pt x="3448536" y="2608695"/>
                  </a:lnTo>
                  <a:lnTo>
                    <a:pt x="3424920" y="2646745"/>
                  </a:lnTo>
                  <a:lnTo>
                    <a:pt x="3395895" y="2680581"/>
                  </a:lnTo>
                  <a:lnTo>
                    <a:pt x="3362059" y="2709606"/>
                  </a:lnTo>
                  <a:lnTo>
                    <a:pt x="3324009" y="2733222"/>
                  </a:lnTo>
                  <a:lnTo>
                    <a:pt x="3282343" y="2750830"/>
                  </a:lnTo>
                  <a:lnTo>
                    <a:pt x="3237660" y="2761834"/>
                  </a:lnTo>
                  <a:lnTo>
                    <a:pt x="3190557" y="2765635"/>
                  </a:lnTo>
                  <a:close/>
                </a:path>
              </a:pathLst>
            </a:custGeom>
            <a:ln w="25400">
              <a:solidFill>
                <a:srgbClr val="BC8642"/>
              </a:solidFill>
            </a:ln>
          </p:spPr>
          <p:txBody>
            <a:bodyPr wrap="square" lIns="0" tIns="0" rIns="0" bIns="0" rtlCol="0"/>
            <a:lstStyle/>
            <a:p>
              <a:endParaRPr/>
            </a:p>
          </p:txBody>
        </p:sp>
      </p:grpSp>
      <p:sp>
        <p:nvSpPr>
          <p:cNvPr id="25" name="object 25"/>
          <p:cNvSpPr txBox="1"/>
          <p:nvPr/>
        </p:nvSpPr>
        <p:spPr>
          <a:xfrm>
            <a:off x="8188400" y="3697260"/>
            <a:ext cx="3237865" cy="2438400"/>
          </a:xfrm>
          <a:prstGeom prst="rect">
            <a:avLst/>
          </a:prstGeom>
        </p:spPr>
        <p:txBody>
          <a:bodyPr vert="horz" wrap="square" lIns="0" tIns="65405" rIns="0" bIns="0" rtlCol="0">
            <a:spAutoFit/>
          </a:bodyPr>
          <a:lstStyle/>
          <a:p>
            <a:pPr marL="12700">
              <a:lnSpc>
                <a:spcPct val="100000"/>
              </a:lnSpc>
              <a:spcBef>
                <a:spcPts val="515"/>
              </a:spcBef>
            </a:pPr>
            <a:r>
              <a:rPr sz="1500" b="1" spc="-20" dirty="0">
                <a:latin typeface="Arial"/>
                <a:cs typeface="Arial"/>
              </a:rPr>
              <a:t>PREPARE </a:t>
            </a:r>
            <a:r>
              <a:rPr sz="1500" spc="-5" dirty="0">
                <a:latin typeface="Arial MT"/>
                <a:cs typeface="Arial MT"/>
              </a:rPr>
              <a:t>Catheterization</a:t>
            </a:r>
            <a:r>
              <a:rPr sz="1500" spc="-20" dirty="0">
                <a:latin typeface="Arial MT"/>
                <a:cs typeface="Arial MT"/>
              </a:rPr>
              <a:t> </a:t>
            </a:r>
            <a:r>
              <a:rPr sz="1500" dirty="0">
                <a:latin typeface="Arial MT"/>
                <a:cs typeface="Arial MT"/>
              </a:rPr>
              <a:t>kit</a:t>
            </a:r>
            <a:endParaRPr sz="1500">
              <a:latin typeface="Arial MT"/>
              <a:cs typeface="Arial MT"/>
            </a:endParaRPr>
          </a:p>
          <a:p>
            <a:pPr marL="12700" marR="5080">
              <a:lnSpc>
                <a:spcPct val="86400"/>
              </a:lnSpc>
              <a:spcBef>
                <a:spcPts val="615"/>
              </a:spcBef>
              <a:buFont typeface="Arial"/>
              <a:buAutoNum type="alphaLcParenBoth"/>
              <a:tabLst>
                <a:tab pos="279400" algn="l"/>
              </a:tabLst>
            </a:pPr>
            <a:r>
              <a:rPr sz="1400" spc="-5" dirty="0">
                <a:latin typeface="Arial MT"/>
                <a:cs typeface="Arial MT"/>
              </a:rPr>
              <a:t>Open the package of sterile lubricant, </a:t>
            </a:r>
            <a:r>
              <a:rPr sz="1400" spc="-375" dirty="0">
                <a:latin typeface="Arial MT"/>
                <a:cs typeface="Arial MT"/>
              </a:rPr>
              <a:t> </a:t>
            </a:r>
            <a:r>
              <a:rPr sz="1400" spc="-5" dirty="0">
                <a:latin typeface="Arial MT"/>
                <a:cs typeface="Arial MT"/>
              </a:rPr>
              <a:t>and squeeze</a:t>
            </a:r>
            <a:r>
              <a:rPr sz="1400" dirty="0">
                <a:latin typeface="Arial MT"/>
                <a:cs typeface="Arial MT"/>
              </a:rPr>
              <a:t> </a:t>
            </a:r>
            <a:r>
              <a:rPr sz="1400" spc="-5" dirty="0">
                <a:latin typeface="Arial MT"/>
                <a:cs typeface="Arial MT"/>
              </a:rPr>
              <a:t>it into</a:t>
            </a:r>
            <a:r>
              <a:rPr sz="1400" dirty="0">
                <a:latin typeface="Arial MT"/>
                <a:cs typeface="Arial MT"/>
              </a:rPr>
              <a:t> a </a:t>
            </a:r>
            <a:r>
              <a:rPr sz="1400" spc="-5" dirty="0">
                <a:latin typeface="Arial MT"/>
                <a:cs typeface="Arial MT"/>
              </a:rPr>
              <a:t>corner</a:t>
            </a:r>
            <a:r>
              <a:rPr sz="1400" spc="-10" dirty="0">
                <a:latin typeface="Arial MT"/>
                <a:cs typeface="Arial MT"/>
              </a:rPr>
              <a:t> </a:t>
            </a:r>
            <a:r>
              <a:rPr sz="1400" spc="-5" dirty="0">
                <a:latin typeface="Arial MT"/>
                <a:cs typeface="Arial MT"/>
              </a:rPr>
              <a:t>of</a:t>
            </a:r>
            <a:r>
              <a:rPr sz="1400" dirty="0">
                <a:latin typeface="Arial MT"/>
                <a:cs typeface="Arial MT"/>
              </a:rPr>
              <a:t> </a:t>
            </a:r>
            <a:r>
              <a:rPr sz="1400" spc="-5" dirty="0">
                <a:latin typeface="Arial MT"/>
                <a:cs typeface="Arial MT"/>
              </a:rPr>
              <a:t>the </a:t>
            </a:r>
            <a:r>
              <a:rPr sz="1400" dirty="0">
                <a:latin typeface="Arial MT"/>
                <a:cs typeface="Arial MT"/>
              </a:rPr>
              <a:t> </a:t>
            </a:r>
            <a:r>
              <a:rPr sz="1400" spc="-5" dirty="0">
                <a:latin typeface="Arial MT"/>
                <a:cs typeface="Arial MT"/>
              </a:rPr>
              <a:t>compartment in which it was</a:t>
            </a:r>
            <a:r>
              <a:rPr sz="1400" dirty="0">
                <a:latin typeface="Arial MT"/>
                <a:cs typeface="Arial MT"/>
              </a:rPr>
              <a:t> </a:t>
            </a:r>
            <a:r>
              <a:rPr sz="1400" spc="-5" dirty="0">
                <a:latin typeface="Arial MT"/>
                <a:cs typeface="Arial MT"/>
              </a:rPr>
              <a:t>stored in.</a:t>
            </a:r>
            <a:endParaRPr sz="1400">
              <a:latin typeface="Arial MT"/>
              <a:cs typeface="Arial MT"/>
            </a:endParaRPr>
          </a:p>
          <a:p>
            <a:pPr marL="12700" marR="24130">
              <a:lnSpc>
                <a:spcPts val="1490"/>
              </a:lnSpc>
              <a:spcBef>
                <a:spcPts val="545"/>
              </a:spcBef>
              <a:buFont typeface="Arial"/>
              <a:buAutoNum type="alphaLcParenBoth"/>
              <a:tabLst>
                <a:tab pos="289560" algn="l"/>
              </a:tabLst>
            </a:pPr>
            <a:r>
              <a:rPr sz="1400" spc="-5" dirty="0">
                <a:latin typeface="Arial MT"/>
                <a:cs typeface="Arial MT"/>
              </a:rPr>
              <a:t>Open the</a:t>
            </a:r>
            <a:r>
              <a:rPr sz="1400" dirty="0">
                <a:latin typeface="Arial MT"/>
                <a:cs typeface="Arial MT"/>
              </a:rPr>
              <a:t> </a:t>
            </a:r>
            <a:r>
              <a:rPr sz="1400" spc="-5" dirty="0">
                <a:latin typeface="Arial MT"/>
                <a:cs typeface="Arial MT"/>
              </a:rPr>
              <a:t>package of</a:t>
            </a:r>
            <a:r>
              <a:rPr sz="1400" dirty="0">
                <a:latin typeface="Arial MT"/>
                <a:cs typeface="Arial MT"/>
              </a:rPr>
              <a:t> </a:t>
            </a:r>
            <a:r>
              <a:rPr sz="1400" spc="-5" dirty="0">
                <a:latin typeface="Arial MT"/>
                <a:cs typeface="Arial MT"/>
              </a:rPr>
              <a:t>antiseptic </a:t>
            </a:r>
            <a:r>
              <a:rPr sz="1400" dirty="0">
                <a:latin typeface="Arial MT"/>
                <a:cs typeface="Arial MT"/>
              </a:rPr>
              <a:t> </a:t>
            </a:r>
            <a:r>
              <a:rPr sz="1400" spc="-5" dirty="0">
                <a:latin typeface="Arial MT"/>
                <a:cs typeface="Arial MT"/>
              </a:rPr>
              <a:t>solution and</a:t>
            </a:r>
            <a:r>
              <a:rPr sz="1400" dirty="0">
                <a:latin typeface="Arial MT"/>
                <a:cs typeface="Arial MT"/>
              </a:rPr>
              <a:t> </a:t>
            </a:r>
            <a:r>
              <a:rPr sz="1400" spc="-5" dirty="0">
                <a:latin typeface="Arial MT"/>
                <a:cs typeface="Arial MT"/>
              </a:rPr>
              <a:t>pour it</a:t>
            </a:r>
            <a:r>
              <a:rPr sz="1400" dirty="0">
                <a:latin typeface="Arial MT"/>
                <a:cs typeface="Arial MT"/>
              </a:rPr>
              <a:t> </a:t>
            </a:r>
            <a:r>
              <a:rPr sz="1400" spc="-5" dirty="0">
                <a:latin typeface="Arial MT"/>
                <a:cs typeface="Arial MT"/>
              </a:rPr>
              <a:t>over the</a:t>
            </a:r>
            <a:r>
              <a:rPr sz="1400" dirty="0">
                <a:latin typeface="Arial MT"/>
                <a:cs typeface="Arial MT"/>
              </a:rPr>
              <a:t> </a:t>
            </a:r>
            <a:r>
              <a:rPr sz="1400" spc="-5" dirty="0">
                <a:latin typeface="Arial MT"/>
                <a:cs typeface="Arial MT"/>
              </a:rPr>
              <a:t>cotton</a:t>
            </a:r>
            <a:r>
              <a:rPr sz="1400" dirty="0">
                <a:latin typeface="Arial MT"/>
                <a:cs typeface="Arial MT"/>
              </a:rPr>
              <a:t> </a:t>
            </a:r>
            <a:r>
              <a:rPr sz="1400" spc="-5" dirty="0">
                <a:latin typeface="Arial MT"/>
                <a:cs typeface="Arial MT"/>
              </a:rPr>
              <a:t>balls.</a:t>
            </a:r>
            <a:endParaRPr sz="1400">
              <a:latin typeface="Arial MT"/>
              <a:cs typeface="Arial MT"/>
            </a:endParaRPr>
          </a:p>
          <a:p>
            <a:pPr marL="12700" marR="252095">
              <a:lnSpc>
                <a:spcPts val="1420"/>
              </a:lnSpc>
              <a:spcBef>
                <a:spcPts val="555"/>
              </a:spcBef>
              <a:buFont typeface="Arial"/>
              <a:buAutoNum type="alphaLcParenBoth"/>
              <a:tabLst>
                <a:tab pos="279400" algn="l"/>
              </a:tabLst>
            </a:pPr>
            <a:r>
              <a:rPr sz="1400" spc="-5" dirty="0">
                <a:latin typeface="Arial MT"/>
                <a:cs typeface="Arial MT"/>
              </a:rPr>
              <a:t>Remove the plastic </a:t>
            </a:r>
            <a:r>
              <a:rPr sz="1400" dirty="0">
                <a:latin typeface="Arial MT"/>
                <a:cs typeface="Arial MT"/>
              </a:rPr>
              <a:t>cover </a:t>
            </a:r>
            <a:r>
              <a:rPr sz="1400" spc="-5" dirty="0">
                <a:latin typeface="Arial MT"/>
                <a:cs typeface="Arial MT"/>
              </a:rPr>
              <a:t>from the </a:t>
            </a:r>
            <a:r>
              <a:rPr sz="1400" spc="-375" dirty="0">
                <a:latin typeface="Arial MT"/>
                <a:cs typeface="Arial MT"/>
              </a:rPr>
              <a:t> </a:t>
            </a:r>
            <a:r>
              <a:rPr sz="1400" spc="-5" dirty="0">
                <a:latin typeface="Arial MT"/>
                <a:cs typeface="Arial MT"/>
              </a:rPr>
              <a:t>catheter</a:t>
            </a:r>
            <a:r>
              <a:rPr sz="1400" spc="-10" dirty="0">
                <a:latin typeface="Arial MT"/>
                <a:cs typeface="Arial MT"/>
              </a:rPr>
              <a:t> </a:t>
            </a:r>
            <a:r>
              <a:rPr sz="1400" spc="-5" dirty="0">
                <a:latin typeface="Arial MT"/>
                <a:cs typeface="Arial MT"/>
              </a:rPr>
              <a:t>and tubing</a:t>
            </a:r>
            <a:r>
              <a:rPr sz="1400" dirty="0">
                <a:latin typeface="Arial MT"/>
                <a:cs typeface="Arial MT"/>
              </a:rPr>
              <a:t> </a:t>
            </a:r>
            <a:r>
              <a:rPr sz="1400" spc="-5" dirty="0">
                <a:latin typeface="Arial MT"/>
                <a:cs typeface="Arial MT"/>
              </a:rPr>
              <a:t>(if included).</a:t>
            </a:r>
            <a:endParaRPr sz="1400">
              <a:latin typeface="Arial MT"/>
              <a:cs typeface="Arial MT"/>
            </a:endParaRPr>
          </a:p>
          <a:p>
            <a:pPr marL="12700" marR="64135">
              <a:lnSpc>
                <a:spcPct val="86400"/>
              </a:lnSpc>
              <a:spcBef>
                <a:spcPts val="535"/>
              </a:spcBef>
            </a:pPr>
            <a:r>
              <a:rPr sz="1400" b="1" spc="-5" dirty="0">
                <a:solidFill>
                  <a:srgbClr val="921728"/>
                </a:solidFill>
                <a:latin typeface="Arial"/>
                <a:cs typeface="Arial"/>
              </a:rPr>
              <a:t>NOTE: </a:t>
            </a:r>
            <a:r>
              <a:rPr sz="1400" spc="-5" dirty="0">
                <a:latin typeface="Arial MT"/>
                <a:cs typeface="Arial MT"/>
              </a:rPr>
              <a:t>Preparation of catheterization </a:t>
            </a:r>
            <a:r>
              <a:rPr sz="1400" dirty="0">
                <a:latin typeface="Arial MT"/>
                <a:cs typeface="Arial MT"/>
              </a:rPr>
              <a:t>kit </a:t>
            </a:r>
            <a:r>
              <a:rPr sz="1400" spc="-375" dirty="0">
                <a:latin typeface="Arial MT"/>
                <a:cs typeface="Arial MT"/>
              </a:rPr>
              <a:t> </a:t>
            </a:r>
            <a:r>
              <a:rPr sz="1400" spc="-5" dirty="0">
                <a:latin typeface="Arial MT"/>
                <a:cs typeface="Arial MT"/>
              </a:rPr>
              <a:t>sequence and configuration may </a:t>
            </a:r>
            <a:r>
              <a:rPr sz="1400" spc="-10" dirty="0">
                <a:latin typeface="Arial MT"/>
                <a:cs typeface="Arial MT"/>
              </a:rPr>
              <a:t>differ </a:t>
            </a:r>
            <a:r>
              <a:rPr sz="1400" spc="-5" dirty="0">
                <a:latin typeface="Arial MT"/>
                <a:cs typeface="Arial MT"/>
              </a:rPr>
              <a:t> between products.</a:t>
            </a:r>
            <a:endParaRPr sz="1400">
              <a:latin typeface="Arial MT"/>
              <a:cs typeface="Arial MT"/>
            </a:endParaRPr>
          </a:p>
        </p:txBody>
      </p:sp>
      <p:sp>
        <p:nvSpPr>
          <p:cNvPr id="26" name="object 26"/>
          <p:cNvSpPr/>
          <p:nvPr/>
        </p:nvSpPr>
        <p:spPr>
          <a:xfrm>
            <a:off x="7809240" y="3429000"/>
            <a:ext cx="381635" cy="381635"/>
          </a:xfrm>
          <a:custGeom>
            <a:avLst/>
            <a:gdLst/>
            <a:ahLst/>
            <a:cxnLst/>
            <a:rect l="l" t="t" r="r" b="b"/>
            <a:pathLst>
              <a:path w="381634" h="381635">
                <a:moveTo>
                  <a:pt x="190785" y="0"/>
                </a:moveTo>
                <a:lnTo>
                  <a:pt x="147040"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40" y="376531"/>
                </a:lnTo>
                <a:lnTo>
                  <a:pt x="190785" y="381570"/>
                </a:lnTo>
                <a:lnTo>
                  <a:pt x="234531" y="376531"/>
                </a:lnTo>
                <a:lnTo>
                  <a:pt x="274688" y="362178"/>
                </a:lnTo>
                <a:lnTo>
                  <a:pt x="310112" y="339656"/>
                </a:lnTo>
                <a:lnTo>
                  <a:pt x="339657" y="310111"/>
                </a:lnTo>
                <a:lnTo>
                  <a:pt x="362178" y="274687"/>
                </a:lnTo>
                <a:lnTo>
                  <a:pt x="376531" y="234529"/>
                </a:lnTo>
                <a:lnTo>
                  <a:pt x="381570" y="190784"/>
                </a:lnTo>
                <a:lnTo>
                  <a:pt x="376531" y="147039"/>
                </a:lnTo>
                <a:lnTo>
                  <a:pt x="362178" y="106882"/>
                </a:lnTo>
                <a:lnTo>
                  <a:pt x="339657" y="71458"/>
                </a:lnTo>
                <a:lnTo>
                  <a:pt x="310112" y="41913"/>
                </a:lnTo>
                <a:lnTo>
                  <a:pt x="274688" y="19391"/>
                </a:lnTo>
                <a:lnTo>
                  <a:pt x="234531" y="5038"/>
                </a:lnTo>
                <a:lnTo>
                  <a:pt x="190785" y="0"/>
                </a:lnTo>
                <a:close/>
              </a:path>
            </a:pathLst>
          </a:custGeom>
          <a:solidFill>
            <a:srgbClr val="CD9147"/>
          </a:solidFill>
        </p:spPr>
        <p:txBody>
          <a:bodyPr wrap="square" lIns="0" tIns="0" rIns="0" bIns="0" rtlCol="0"/>
          <a:lstStyle/>
          <a:p>
            <a:endParaRPr/>
          </a:p>
        </p:txBody>
      </p:sp>
      <p:sp>
        <p:nvSpPr>
          <p:cNvPr id="27" name="object 27"/>
          <p:cNvSpPr txBox="1"/>
          <p:nvPr/>
        </p:nvSpPr>
        <p:spPr>
          <a:xfrm>
            <a:off x="7860325" y="3471164"/>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10</a:t>
            </a:r>
            <a:endParaRPr sz="1800">
              <a:latin typeface="Arial"/>
              <a:cs typeface="Arial"/>
            </a:endParaRPr>
          </a:p>
        </p:txBody>
      </p:sp>
      <p:sp>
        <p:nvSpPr>
          <p:cNvPr id="28" name="object 28"/>
          <p:cNvSpPr/>
          <p:nvPr/>
        </p:nvSpPr>
        <p:spPr>
          <a:xfrm>
            <a:off x="4199366" y="3429000"/>
            <a:ext cx="381635" cy="381635"/>
          </a:xfrm>
          <a:custGeom>
            <a:avLst/>
            <a:gdLst/>
            <a:ahLst/>
            <a:cxnLst/>
            <a:rect l="l" t="t" r="r" b="b"/>
            <a:pathLst>
              <a:path w="381635" h="381635">
                <a:moveTo>
                  <a:pt x="190785" y="0"/>
                </a:moveTo>
                <a:lnTo>
                  <a:pt x="147040"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40" y="376531"/>
                </a:lnTo>
                <a:lnTo>
                  <a:pt x="190785" y="381570"/>
                </a:lnTo>
                <a:lnTo>
                  <a:pt x="234530" y="376531"/>
                </a:lnTo>
                <a:lnTo>
                  <a:pt x="274687" y="362178"/>
                </a:lnTo>
                <a:lnTo>
                  <a:pt x="310111" y="339656"/>
                </a:lnTo>
                <a:lnTo>
                  <a:pt x="339656" y="310111"/>
                </a:lnTo>
                <a:lnTo>
                  <a:pt x="362178" y="274687"/>
                </a:lnTo>
                <a:lnTo>
                  <a:pt x="376531" y="234529"/>
                </a:lnTo>
                <a:lnTo>
                  <a:pt x="381570" y="190784"/>
                </a:lnTo>
                <a:lnTo>
                  <a:pt x="376531" y="147039"/>
                </a:lnTo>
                <a:lnTo>
                  <a:pt x="362178" y="106882"/>
                </a:lnTo>
                <a:lnTo>
                  <a:pt x="339656" y="71458"/>
                </a:lnTo>
                <a:lnTo>
                  <a:pt x="310111" y="41913"/>
                </a:lnTo>
                <a:lnTo>
                  <a:pt x="274687" y="19391"/>
                </a:lnTo>
                <a:lnTo>
                  <a:pt x="234530" y="5038"/>
                </a:lnTo>
                <a:lnTo>
                  <a:pt x="190785" y="0"/>
                </a:lnTo>
                <a:close/>
              </a:path>
            </a:pathLst>
          </a:custGeom>
          <a:solidFill>
            <a:srgbClr val="CD9147"/>
          </a:solidFill>
        </p:spPr>
        <p:txBody>
          <a:bodyPr wrap="square" lIns="0" tIns="0" rIns="0" bIns="0" rtlCol="0"/>
          <a:lstStyle/>
          <a:p>
            <a:endParaRPr/>
          </a:p>
        </p:txBody>
      </p:sp>
      <p:sp>
        <p:nvSpPr>
          <p:cNvPr id="29" name="object 29"/>
          <p:cNvSpPr txBox="1"/>
          <p:nvPr/>
        </p:nvSpPr>
        <p:spPr>
          <a:xfrm>
            <a:off x="4313952" y="3471164"/>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9</a:t>
            </a:r>
            <a:endParaRPr sz="1800">
              <a:latin typeface="Arial"/>
              <a:cs typeface="Arial"/>
            </a:endParaRPr>
          </a:p>
        </p:txBody>
      </p:sp>
      <p:sp>
        <p:nvSpPr>
          <p:cNvPr id="30" name="object 30"/>
          <p:cNvSpPr/>
          <p:nvPr/>
        </p:nvSpPr>
        <p:spPr>
          <a:xfrm>
            <a:off x="654008" y="3429000"/>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30" y="376531"/>
                </a:lnTo>
                <a:lnTo>
                  <a:pt x="274687" y="362178"/>
                </a:lnTo>
                <a:lnTo>
                  <a:pt x="310111" y="339656"/>
                </a:lnTo>
                <a:lnTo>
                  <a:pt x="339656" y="310111"/>
                </a:lnTo>
                <a:lnTo>
                  <a:pt x="362178" y="274687"/>
                </a:lnTo>
                <a:lnTo>
                  <a:pt x="376531" y="234529"/>
                </a:lnTo>
                <a:lnTo>
                  <a:pt x="381569" y="190784"/>
                </a:lnTo>
                <a:lnTo>
                  <a:pt x="376531" y="147039"/>
                </a:lnTo>
                <a:lnTo>
                  <a:pt x="362178" y="106882"/>
                </a:lnTo>
                <a:lnTo>
                  <a:pt x="339656" y="71458"/>
                </a:lnTo>
                <a:lnTo>
                  <a:pt x="310111" y="41913"/>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31" name="object 31"/>
          <p:cNvSpPr txBox="1"/>
          <p:nvPr/>
        </p:nvSpPr>
        <p:spPr>
          <a:xfrm>
            <a:off x="768593" y="3471164"/>
            <a:ext cx="153035" cy="29972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FFFFFF"/>
                </a:solidFill>
                <a:latin typeface="Arial"/>
                <a:cs typeface="Arial"/>
              </a:rPr>
              <a:t>8</a:t>
            </a:r>
            <a:endParaRPr sz="1800">
              <a:latin typeface="Arial"/>
              <a:cs typeface="Arial"/>
            </a:endParaRPr>
          </a:p>
        </p:txBody>
      </p:sp>
      <p:sp>
        <p:nvSpPr>
          <p:cNvPr id="32" name="object 32"/>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33" name="object 33"/>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36</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dirty="0">
                <a:solidFill>
                  <a:srgbClr val="BC8642"/>
                </a:solidFill>
              </a:rPr>
              <a:t>MALE</a:t>
            </a:r>
            <a:r>
              <a:rPr sz="3600" spc="-50" dirty="0">
                <a:solidFill>
                  <a:srgbClr val="BC8642"/>
                </a:solidFill>
              </a:rPr>
              <a:t> </a:t>
            </a:r>
            <a:r>
              <a:rPr sz="3600" dirty="0">
                <a:solidFill>
                  <a:srgbClr val="000000"/>
                </a:solidFill>
              </a:rPr>
              <a:t>FOLEY</a:t>
            </a:r>
            <a:r>
              <a:rPr sz="3600" spc="-45" dirty="0">
                <a:solidFill>
                  <a:srgbClr val="000000"/>
                </a:solidFill>
              </a:rPr>
              <a:t> </a:t>
            </a:r>
            <a:r>
              <a:rPr sz="3600" spc="-5" dirty="0">
                <a:solidFill>
                  <a:srgbClr val="000000"/>
                </a:solidFill>
              </a:rPr>
              <a:t>CATHETERIZATION</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grpSp>
        <p:nvGrpSpPr>
          <p:cNvPr id="4" name="object 4"/>
          <p:cNvGrpSpPr/>
          <p:nvPr/>
        </p:nvGrpSpPr>
        <p:grpSpPr>
          <a:xfrm>
            <a:off x="265175" y="1402080"/>
            <a:ext cx="11219180" cy="5209540"/>
            <a:chOff x="265175" y="1402080"/>
            <a:chExt cx="11219180" cy="5209540"/>
          </a:xfrm>
        </p:grpSpPr>
        <p:pic>
          <p:nvPicPr>
            <p:cNvPr id="5" name="object 5"/>
            <p:cNvPicPr/>
            <p:nvPr/>
          </p:nvPicPr>
          <p:blipFill>
            <a:blip r:embed="rId3" cstate="print"/>
            <a:stretch>
              <a:fillRect/>
            </a:stretch>
          </p:blipFill>
          <p:spPr>
            <a:xfrm>
              <a:off x="2636520" y="2231136"/>
              <a:ext cx="1197863" cy="1197864"/>
            </a:xfrm>
            <a:prstGeom prst="rect">
              <a:avLst/>
            </a:prstGeom>
          </p:spPr>
        </p:pic>
        <p:pic>
          <p:nvPicPr>
            <p:cNvPr id="6" name="object 6"/>
            <p:cNvPicPr/>
            <p:nvPr/>
          </p:nvPicPr>
          <p:blipFill>
            <a:blip r:embed="rId4" cstate="print"/>
            <a:stretch>
              <a:fillRect/>
            </a:stretch>
          </p:blipFill>
          <p:spPr>
            <a:xfrm>
              <a:off x="1831847" y="6153912"/>
              <a:ext cx="8924544" cy="457200"/>
            </a:xfrm>
            <a:prstGeom prst="rect">
              <a:avLst/>
            </a:prstGeom>
          </p:spPr>
        </p:pic>
        <p:sp>
          <p:nvSpPr>
            <p:cNvPr id="7" name="object 7"/>
            <p:cNvSpPr/>
            <p:nvPr/>
          </p:nvSpPr>
          <p:spPr>
            <a:xfrm>
              <a:off x="1877785" y="6178991"/>
              <a:ext cx="8834120" cy="365125"/>
            </a:xfrm>
            <a:custGeom>
              <a:avLst/>
              <a:gdLst/>
              <a:ahLst/>
              <a:cxnLst/>
              <a:rect l="l" t="t" r="r" b="b"/>
              <a:pathLst>
                <a:path w="8834120" h="365125">
                  <a:moveTo>
                    <a:pt x="8833756" y="0"/>
                  </a:moveTo>
                  <a:lnTo>
                    <a:pt x="8742472" y="0"/>
                  </a:lnTo>
                  <a:lnTo>
                    <a:pt x="8742472" y="205381"/>
                  </a:lnTo>
                  <a:lnTo>
                    <a:pt x="8737093" y="232028"/>
                  </a:lnTo>
                  <a:lnTo>
                    <a:pt x="8722422" y="253788"/>
                  </a:lnTo>
                  <a:lnTo>
                    <a:pt x="8700662" y="268459"/>
                  </a:lnTo>
                  <a:lnTo>
                    <a:pt x="8674016" y="273838"/>
                  </a:lnTo>
                  <a:lnTo>
                    <a:pt x="205376" y="273838"/>
                  </a:lnTo>
                  <a:lnTo>
                    <a:pt x="178730" y="268459"/>
                  </a:lnTo>
                  <a:lnTo>
                    <a:pt x="156971" y="253788"/>
                  </a:lnTo>
                  <a:lnTo>
                    <a:pt x="142300" y="232028"/>
                  </a:lnTo>
                  <a:lnTo>
                    <a:pt x="136921" y="205381"/>
                  </a:lnTo>
                  <a:lnTo>
                    <a:pt x="136921" y="182562"/>
                  </a:lnTo>
                  <a:lnTo>
                    <a:pt x="182558" y="182562"/>
                  </a:lnTo>
                  <a:lnTo>
                    <a:pt x="91273" y="91276"/>
                  </a:lnTo>
                  <a:lnTo>
                    <a:pt x="0" y="182562"/>
                  </a:lnTo>
                  <a:lnTo>
                    <a:pt x="45637" y="182562"/>
                  </a:lnTo>
                  <a:lnTo>
                    <a:pt x="45637" y="205381"/>
                  </a:lnTo>
                  <a:lnTo>
                    <a:pt x="53781" y="255872"/>
                  </a:lnTo>
                  <a:lnTo>
                    <a:pt x="76457" y="299723"/>
                  </a:lnTo>
                  <a:lnTo>
                    <a:pt x="111036" y="334303"/>
                  </a:lnTo>
                  <a:lnTo>
                    <a:pt x="154886" y="356981"/>
                  </a:lnTo>
                  <a:lnTo>
                    <a:pt x="205376" y="365125"/>
                  </a:lnTo>
                  <a:lnTo>
                    <a:pt x="8674016" y="365125"/>
                  </a:lnTo>
                  <a:lnTo>
                    <a:pt x="8724506" y="356981"/>
                  </a:lnTo>
                  <a:lnTo>
                    <a:pt x="8768356" y="334303"/>
                  </a:lnTo>
                  <a:lnTo>
                    <a:pt x="8802935" y="299723"/>
                  </a:lnTo>
                  <a:lnTo>
                    <a:pt x="8825613" y="255872"/>
                  </a:lnTo>
                  <a:lnTo>
                    <a:pt x="8833756" y="205381"/>
                  </a:lnTo>
                  <a:lnTo>
                    <a:pt x="8833756" y="0"/>
                  </a:lnTo>
                  <a:close/>
                </a:path>
              </a:pathLst>
            </a:custGeom>
            <a:solidFill>
              <a:srgbClr val="BC8642"/>
            </a:solidFill>
          </p:spPr>
          <p:txBody>
            <a:bodyPr wrap="square" lIns="0" tIns="0" rIns="0" bIns="0" rtlCol="0"/>
            <a:lstStyle/>
            <a:p>
              <a:endParaRPr/>
            </a:p>
          </p:txBody>
        </p:sp>
        <p:sp>
          <p:nvSpPr>
            <p:cNvPr id="8" name="object 8"/>
            <p:cNvSpPr/>
            <p:nvPr/>
          </p:nvSpPr>
          <p:spPr>
            <a:xfrm>
              <a:off x="1877784" y="6178991"/>
              <a:ext cx="8834120" cy="365125"/>
            </a:xfrm>
            <a:custGeom>
              <a:avLst/>
              <a:gdLst/>
              <a:ahLst/>
              <a:cxnLst/>
              <a:rect l="l" t="t" r="r" b="b"/>
              <a:pathLst>
                <a:path w="8834120" h="365125">
                  <a:moveTo>
                    <a:pt x="8833757" y="0"/>
                  </a:moveTo>
                  <a:lnTo>
                    <a:pt x="8833757" y="205381"/>
                  </a:lnTo>
                  <a:lnTo>
                    <a:pt x="8825613" y="255872"/>
                  </a:lnTo>
                  <a:lnTo>
                    <a:pt x="8802936" y="299723"/>
                  </a:lnTo>
                  <a:lnTo>
                    <a:pt x="8768357" y="334303"/>
                  </a:lnTo>
                  <a:lnTo>
                    <a:pt x="8724507" y="356981"/>
                  </a:lnTo>
                  <a:lnTo>
                    <a:pt x="8674017" y="365125"/>
                  </a:lnTo>
                  <a:lnTo>
                    <a:pt x="205377" y="365125"/>
                  </a:lnTo>
                  <a:lnTo>
                    <a:pt x="154886" y="356981"/>
                  </a:lnTo>
                  <a:lnTo>
                    <a:pt x="111036" y="334303"/>
                  </a:lnTo>
                  <a:lnTo>
                    <a:pt x="76457" y="299723"/>
                  </a:lnTo>
                  <a:lnTo>
                    <a:pt x="53780" y="255872"/>
                  </a:lnTo>
                  <a:lnTo>
                    <a:pt x="45637" y="205381"/>
                  </a:lnTo>
                  <a:lnTo>
                    <a:pt x="45637" y="182562"/>
                  </a:lnTo>
                  <a:lnTo>
                    <a:pt x="0" y="182562"/>
                  </a:lnTo>
                  <a:lnTo>
                    <a:pt x="91274" y="91276"/>
                  </a:lnTo>
                  <a:lnTo>
                    <a:pt x="182558" y="182562"/>
                  </a:lnTo>
                  <a:lnTo>
                    <a:pt x="136921" y="182562"/>
                  </a:lnTo>
                  <a:lnTo>
                    <a:pt x="136921" y="205381"/>
                  </a:lnTo>
                  <a:lnTo>
                    <a:pt x="142300" y="232028"/>
                  </a:lnTo>
                  <a:lnTo>
                    <a:pt x="156971" y="253788"/>
                  </a:lnTo>
                  <a:lnTo>
                    <a:pt x="178730" y="268459"/>
                  </a:lnTo>
                  <a:lnTo>
                    <a:pt x="205377" y="273838"/>
                  </a:lnTo>
                  <a:lnTo>
                    <a:pt x="8674017" y="273838"/>
                  </a:lnTo>
                  <a:lnTo>
                    <a:pt x="8700663" y="268459"/>
                  </a:lnTo>
                  <a:lnTo>
                    <a:pt x="8722422" y="253788"/>
                  </a:lnTo>
                  <a:lnTo>
                    <a:pt x="8737093" y="232028"/>
                  </a:lnTo>
                  <a:lnTo>
                    <a:pt x="8742473" y="205381"/>
                  </a:lnTo>
                  <a:lnTo>
                    <a:pt x="8742473" y="0"/>
                  </a:lnTo>
                  <a:lnTo>
                    <a:pt x="8833757" y="0"/>
                  </a:lnTo>
                  <a:close/>
                </a:path>
              </a:pathLst>
            </a:custGeom>
            <a:ln w="9525">
              <a:solidFill>
                <a:srgbClr val="BC8642"/>
              </a:solidFill>
            </a:ln>
          </p:spPr>
          <p:txBody>
            <a:bodyPr wrap="square" lIns="0" tIns="0" rIns="0" bIns="0" rtlCol="0"/>
            <a:lstStyle/>
            <a:p>
              <a:endParaRPr/>
            </a:p>
          </p:txBody>
        </p:sp>
        <p:sp>
          <p:nvSpPr>
            <p:cNvPr id="9" name="object 9"/>
            <p:cNvSpPr/>
            <p:nvPr/>
          </p:nvSpPr>
          <p:spPr>
            <a:xfrm>
              <a:off x="329193" y="1415143"/>
              <a:ext cx="9985375" cy="4833620"/>
            </a:xfrm>
            <a:custGeom>
              <a:avLst/>
              <a:gdLst/>
              <a:ahLst/>
              <a:cxnLst/>
              <a:rect l="l" t="t" r="r" b="b"/>
              <a:pathLst>
                <a:path w="9985375" h="4833620">
                  <a:moveTo>
                    <a:pt x="9985021" y="0"/>
                  </a:moveTo>
                  <a:lnTo>
                    <a:pt x="0" y="0"/>
                  </a:lnTo>
                  <a:lnTo>
                    <a:pt x="0" y="4833298"/>
                  </a:lnTo>
                  <a:lnTo>
                    <a:pt x="9985021" y="4833298"/>
                  </a:lnTo>
                  <a:lnTo>
                    <a:pt x="9985021" y="0"/>
                  </a:lnTo>
                  <a:close/>
                </a:path>
              </a:pathLst>
            </a:custGeom>
            <a:solidFill>
              <a:srgbClr val="FFFFFF"/>
            </a:solidFill>
          </p:spPr>
          <p:txBody>
            <a:bodyPr wrap="square" lIns="0" tIns="0" rIns="0" bIns="0" rtlCol="0"/>
            <a:lstStyle/>
            <a:p>
              <a:endParaRPr/>
            </a:p>
          </p:txBody>
        </p:sp>
        <p:pic>
          <p:nvPicPr>
            <p:cNvPr id="10" name="object 10"/>
            <p:cNvPicPr/>
            <p:nvPr/>
          </p:nvPicPr>
          <p:blipFill>
            <a:blip r:embed="rId5" cstate="print"/>
            <a:stretch>
              <a:fillRect/>
            </a:stretch>
          </p:blipFill>
          <p:spPr>
            <a:xfrm>
              <a:off x="265175" y="1402080"/>
              <a:ext cx="10113264" cy="2304288"/>
            </a:xfrm>
            <a:prstGeom prst="rect">
              <a:avLst/>
            </a:prstGeom>
          </p:spPr>
        </p:pic>
        <p:sp>
          <p:nvSpPr>
            <p:cNvPr id="11" name="object 11"/>
            <p:cNvSpPr/>
            <p:nvPr/>
          </p:nvSpPr>
          <p:spPr>
            <a:xfrm>
              <a:off x="329193" y="1415143"/>
              <a:ext cx="9985375" cy="2175510"/>
            </a:xfrm>
            <a:custGeom>
              <a:avLst/>
              <a:gdLst/>
              <a:ahLst/>
              <a:cxnLst/>
              <a:rect l="l" t="t" r="r" b="b"/>
              <a:pathLst>
                <a:path w="9985375" h="2175510">
                  <a:moveTo>
                    <a:pt x="9767522" y="0"/>
                  </a:moveTo>
                  <a:lnTo>
                    <a:pt x="217499" y="0"/>
                  </a:lnTo>
                  <a:lnTo>
                    <a:pt x="167628" y="5744"/>
                  </a:lnTo>
                  <a:lnTo>
                    <a:pt x="121848" y="22107"/>
                  </a:lnTo>
                  <a:lnTo>
                    <a:pt x="81464" y="47782"/>
                  </a:lnTo>
                  <a:lnTo>
                    <a:pt x="47782" y="81465"/>
                  </a:lnTo>
                  <a:lnTo>
                    <a:pt x="22106" y="121849"/>
                  </a:lnTo>
                  <a:lnTo>
                    <a:pt x="5744" y="167629"/>
                  </a:lnTo>
                  <a:lnTo>
                    <a:pt x="0" y="217500"/>
                  </a:lnTo>
                  <a:lnTo>
                    <a:pt x="0" y="1957482"/>
                  </a:lnTo>
                  <a:lnTo>
                    <a:pt x="5744" y="2007353"/>
                  </a:lnTo>
                  <a:lnTo>
                    <a:pt x="22106" y="2053134"/>
                  </a:lnTo>
                  <a:lnTo>
                    <a:pt x="47782" y="2093518"/>
                  </a:lnTo>
                  <a:lnTo>
                    <a:pt x="81464" y="2127201"/>
                  </a:lnTo>
                  <a:lnTo>
                    <a:pt x="121848" y="2152877"/>
                  </a:lnTo>
                  <a:lnTo>
                    <a:pt x="167628" y="2169239"/>
                  </a:lnTo>
                  <a:lnTo>
                    <a:pt x="217499" y="2174984"/>
                  </a:lnTo>
                  <a:lnTo>
                    <a:pt x="9767522" y="2174984"/>
                  </a:lnTo>
                  <a:lnTo>
                    <a:pt x="9817393" y="2169239"/>
                  </a:lnTo>
                  <a:lnTo>
                    <a:pt x="9863173" y="2152877"/>
                  </a:lnTo>
                  <a:lnTo>
                    <a:pt x="9903557" y="2127201"/>
                  </a:lnTo>
                  <a:lnTo>
                    <a:pt x="9937239" y="2093518"/>
                  </a:lnTo>
                  <a:lnTo>
                    <a:pt x="9962915" y="2053134"/>
                  </a:lnTo>
                  <a:lnTo>
                    <a:pt x="9979277" y="2007353"/>
                  </a:lnTo>
                  <a:lnTo>
                    <a:pt x="9985021" y="1957482"/>
                  </a:lnTo>
                  <a:lnTo>
                    <a:pt x="9985021" y="217500"/>
                  </a:lnTo>
                  <a:lnTo>
                    <a:pt x="9979277" y="167629"/>
                  </a:lnTo>
                  <a:lnTo>
                    <a:pt x="9962915" y="121849"/>
                  </a:lnTo>
                  <a:lnTo>
                    <a:pt x="9937239" y="81465"/>
                  </a:lnTo>
                  <a:lnTo>
                    <a:pt x="9903557" y="47782"/>
                  </a:lnTo>
                  <a:lnTo>
                    <a:pt x="9863173" y="22107"/>
                  </a:lnTo>
                  <a:lnTo>
                    <a:pt x="9817393" y="5744"/>
                  </a:lnTo>
                  <a:lnTo>
                    <a:pt x="9767522" y="0"/>
                  </a:lnTo>
                  <a:close/>
                </a:path>
              </a:pathLst>
            </a:custGeom>
            <a:solidFill>
              <a:srgbClr val="FFFFFF">
                <a:alpha val="90199"/>
              </a:srgbClr>
            </a:solidFill>
          </p:spPr>
          <p:txBody>
            <a:bodyPr wrap="square" lIns="0" tIns="0" rIns="0" bIns="0" rtlCol="0"/>
            <a:lstStyle/>
            <a:p>
              <a:endParaRPr/>
            </a:p>
          </p:txBody>
        </p:sp>
        <p:sp>
          <p:nvSpPr>
            <p:cNvPr id="12" name="object 12"/>
            <p:cNvSpPr/>
            <p:nvPr/>
          </p:nvSpPr>
          <p:spPr>
            <a:xfrm>
              <a:off x="329193" y="1415143"/>
              <a:ext cx="9985375" cy="2175510"/>
            </a:xfrm>
            <a:custGeom>
              <a:avLst/>
              <a:gdLst/>
              <a:ahLst/>
              <a:cxnLst/>
              <a:rect l="l" t="t" r="r" b="b"/>
              <a:pathLst>
                <a:path w="9985375" h="2175510">
                  <a:moveTo>
                    <a:pt x="0" y="217500"/>
                  </a:moveTo>
                  <a:lnTo>
                    <a:pt x="5744" y="167629"/>
                  </a:lnTo>
                  <a:lnTo>
                    <a:pt x="22106" y="121849"/>
                  </a:lnTo>
                  <a:lnTo>
                    <a:pt x="47782" y="81465"/>
                  </a:lnTo>
                  <a:lnTo>
                    <a:pt x="81464" y="47782"/>
                  </a:lnTo>
                  <a:lnTo>
                    <a:pt x="121848" y="22107"/>
                  </a:lnTo>
                  <a:lnTo>
                    <a:pt x="167628" y="5744"/>
                  </a:lnTo>
                  <a:lnTo>
                    <a:pt x="217499" y="0"/>
                  </a:lnTo>
                  <a:lnTo>
                    <a:pt x="9767523" y="0"/>
                  </a:lnTo>
                  <a:lnTo>
                    <a:pt x="9817393" y="5744"/>
                  </a:lnTo>
                  <a:lnTo>
                    <a:pt x="9863173" y="22107"/>
                  </a:lnTo>
                  <a:lnTo>
                    <a:pt x="9903557" y="47782"/>
                  </a:lnTo>
                  <a:lnTo>
                    <a:pt x="9937240" y="81465"/>
                  </a:lnTo>
                  <a:lnTo>
                    <a:pt x="9962915" y="121849"/>
                  </a:lnTo>
                  <a:lnTo>
                    <a:pt x="9979277" y="167629"/>
                  </a:lnTo>
                  <a:lnTo>
                    <a:pt x="9985022" y="217500"/>
                  </a:lnTo>
                  <a:lnTo>
                    <a:pt x="9985022" y="1957483"/>
                  </a:lnTo>
                  <a:lnTo>
                    <a:pt x="9979277" y="2007354"/>
                  </a:lnTo>
                  <a:lnTo>
                    <a:pt x="9962915" y="2053134"/>
                  </a:lnTo>
                  <a:lnTo>
                    <a:pt x="9937240" y="2093519"/>
                  </a:lnTo>
                  <a:lnTo>
                    <a:pt x="9903557" y="2127201"/>
                  </a:lnTo>
                  <a:lnTo>
                    <a:pt x="9863173" y="2152877"/>
                  </a:lnTo>
                  <a:lnTo>
                    <a:pt x="9817393" y="2169239"/>
                  </a:lnTo>
                  <a:lnTo>
                    <a:pt x="9767523" y="2174984"/>
                  </a:lnTo>
                  <a:lnTo>
                    <a:pt x="217499" y="2174984"/>
                  </a:lnTo>
                  <a:lnTo>
                    <a:pt x="167628" y="2169239"/>
                  </a:lnTo>
                  <a:lnTo>
                    <a:pt x="121848" y="2152877"/>
                  </a:lnTo>
                  <a:lnTo>
                    <a:pt x="81464" y="2127201"/>
                  </a:lnTo>
                  <a:lnTo>
                    <a:pt x="47782" y="2093519"/>
                  </a:lnTo>
                  <a:lnTo>
                    <a:pt x="22106" y="2053134"/>
                  </a:lnTo>
                  <a:lnTo>
                    <a:pt x="5744" y="2007354"/>
                  </a:lnTo>
                  <a:lnTo>
                    <a:pt x="0" y="1957483"/>
                  </a:lnTo>
                  <a:lnTo>
                    <a:pt x="0" y="217500"/>
                  </a:lnTo>
                  <a:close/>
                </a:path>
              </a:pathLst>
            </a:custGeom>
            <a:ln w="25400">
              <a:solidFill>
                <a:srgbClr val="BC8642"/>
              </a:solidFill>
            </a:ln>
          </p:spPr>
          <p:txBody>
            <a:bodyPr wrap="square" lIns="0" tIns="0" rIns="0" bIns="0" rtlCol="0"/>
            <a:lstStyle/>
            <a:p>
              <a:endParaRPr/>
            </a:p>
          </p:txBody>
        </p:sp>
        <p:pic>
          <p:nvPicPr>
            <p:cNvPr id="13" name="object 13"/>
            <p:cNvPicPr/>
            <p:nvPr/>
          </p:nvPicPr>
          <p:blipFill>
            <a:blip r:embed="rId6" cstate="print"/>
            <a:stretch>
              <a:fillRect/>
            </a:stretch>
          </p:blipFill>
          <p:spPr>
            <a:xfrm>
              <a:off x="794762" y="1741586"/>
              <a:ext cx="2731449" cy="1594987"/>
            </a:xfrm>
            <a:prstGeom prst="rect">
              <a:avLst/>
            </a:prstGeom>
          </p:spPr>
        </p:pic>
        <p:sp>
          <p:nvSpPr>
            <p:cNvPr id="14" name="object 14"/>
            <p:cNvSpPr/>
            <p:nvPr/>
          </p:nvSpPr>
          <p:spPr>
            <a:xfrm>
              <a:off x="794762" y="1741586"/>
              <a:ext cx="2731770" cy="1595120"/>
            </a:xfrm>
            <a:custGeom>
              <a:avLst/>
              <a:gdLst/>
              <a:ahLst/>
              <a:cxnLst/>
              <a:rect l="l" t="t" r="r" b="b"/>
              <a:pathLst>
                <a:path w="2731770" h="1595120">
                  <a:moveTo>
                    <a:pt x="0" y="159499"/>
                  </a:moveTo>
                  <a:lnTo>
                    <a:pt x="8131" y="109085"/>
                  </a:lnTo>
                  <a:lnTo>
                    <a:pt x="30774" y="65301"/>
                  </a:lnTo>
                  <a:lnTo>
                    <a:pt x="65300" y="30774"/>
                  </a:lnTo>
                  <a:lnTo>
                    <a:pt x="109084" y="8131"/>
                  </a:lnTo>
                  <a:lnTo>
                    <a:pt x="159498" y="0"/>
                  </a:lnTo>
                  <a:lnTo>
                    <a:pt x="2571950" y="0"/>
                  </a:lnTo>
                  <a:lnTo>
                    <a:pt x="2622364" y="8131"/>
                  </a:lnTo>
                  <a:lnTo>
                    <a:pt x="2666148" y="30774"/>
                  </a:lnTo>
                  <a:lnTo>
                    <a:pt x="2700675" y="65301"/>
                  </a:lnTo>
                  <a:lnTo>
                    <a:pt x="2723317" y="109085"/>
                  </a:lnTo>
                  <a:lnTo>
                    <a:pt x="2731449" y="159499"/>
                  </a:lnTo>
                  <a:lnTo>
                    <a:pt x="2731449" y="1435489"/>
                  </a:lnTo>
                  <a:lnTo>
                    <a:pt x="2723317" y="1485903"/>
                  </a:lnTo>
                  <a:lnTo>
                    <a:pt x="2700675" y="1529687"/>
                  </a:lnTo>
                  <a:lnTo>
                    <a:pt x="2666148" y="1564214"/>
                  </a:lnTo>
                  <a:lnTo>
                    <a:pt x="2622364" y="1586856"/>
                  </a:lnTo>
                  <a:lnTo>
                    <a:pt x="2571950" y="1594988"/>
                  </a:lnTo>
                  <a:lnTo>
                    <a:pt x="159498" y="1594988"/>
                  </a:lnTo>
                  <a:lnTo>
                    <a:pt x="109084" y="1586856"/>
                  </a:lnTo>
                  <a:lnTo>
                    <a:pt x="65300" y="1564214"/>
                  </a:lnTo>
                  <a:lnTo>
                    <a:pt x="30774" y="1529687"/>
                  </a:lnTo>
                  <a:lnTo>
                    <a:pt x="8131" y="1485903"/>
                  </a:lnTo>
                  <a:lnTo>
                    <a:pt x="0" y="1435489"/>
                  </a:lnTo>
                  <a:lnTo>
                    <a:pt x="0" y="159499"/>
                  </a:lnTo>
                  <a:close/>
                </a:path>
              </a:pathLst>
            </a:custGeom>
            <a:ln w="25400">
              <a:solidFill>
                <a:srgbClr val="BC8642"/>
              </a:solidFill>
            </a:ln>
          </p:spPr>
          <p:txBody>
            <a:bodyPr wrap="square" lIns="0" tIns="0" rIns="0" bIns="0" rtlCol="0"/>
            <a:lstStyle/>
            <a:p>
              <a:endParaRPr/>
            </a:p>
          </p:txBody>
        </p:sp>
        <p:sp>
          <p:nvSpPr>
            <p:cNvPr id="15" name="object 15"/>
            <p:cNvSpPr/>
            <p:nvPr/>
          </p:nvSpPr>
          <p:spPr>
            <a:xfrm>
              <a:off x="631121" y="3590127"/>
              <a:ext cx="3105150" cy="2658745"/>
            </a:xfrm>
            <a:custGeom>
              <a:avLst/>
              <a:gdLst/>
              <a:ahLst/>
              <a:cxnLst/>
              <a:rect l="l" t="t" r="r" b="b"/>
              <a:pathLst>
                <a:path w="3105150" h="2658745">
                  <a:moveTo>
                    <a:pt x="3104838" y="0"/>
                  </a:moveTo>
                  <a:lnTo>
                    <a:pt x="0" y="0"/>
                  </a:lnTo>
                  <a:lnTo>
                    <a:pt x="0" y="2379190"/>
                  </a:lnTo>
                  <a:lnTo>
                    <a:pt x="3653" y="2424465"/>
                  </a:lnTo>
                  <a:lnTo>
                    <a:pt x="14229" y="2467414"/>
                  </a:lnTo>
                  <a:lnTo>
                    <a:pt x="31155" y="2507463"/>
                  </a:lnTo>
                  <a:lnTo>
                    <a:pt x="53854" y="2544036"/>
                  </a:lnTo>
                  <a:lnTo>
                    <a:pt x="81753" y="2576560"/>
                  </a:lnTo>
                  <a:lnTo>
                    <a:pt x="114276" y="2604458"/>
                  </a:lnTo>
                  <a:lnTo>
                    <a:pt x="150849" y="2627158"/>
                  </a:lnTo>
                  <a:lnTo>
                    <a:pt x="190898" y="2644083"/>
                  </a:lnTo>
                  <a:lnTo>
                    <a:pt x="233847" y="2654660"/>
                  </a:lnTo>
                  <a:lnTo>
                    <a:pt x="279123" y="2658313"/>
                  </a:lnTo>
                  <a:lnTo>
                    <a:pt x="2825715" y="2658313"/>
                  </a:lnTo>
                  <a:lnTo>
                    <a:pt x="2870990" y="2654660"/>
                  </a:lnTo>
                  <a:lnTo>
                    <a:pt x="2913939" y="2644083"/>
                  </a:lnTo>
                  <a:lnTo>
                    <a:pt x="2953988" y="2627158"/>
                  </a:lnTo>
                  <a:lnTo>
                    <a:pt x="2990561" y="2604458"/>
                  </a:lnTo>
                  <a:lnTo>
                    <a:pt x="3023084" y="2576560"/>
                  </a:lnTo>
                  <a:lnTo>
                    <a:pt x="3050983" y="2544036"/>
                  </a:lnTo>
                  <a:lnTo>
                    <a:pt x="3073683" y="2507463"/>
                  </a:lnTo>
                  <a:lnTo>
                    <a:pt x="3090608" y="2467414"/>
                  </a:lnTo>
                  <a:lnTo>
                    <a:pt x="3101185" y="2424465"/>
                  </a:lnTo>
                  <a:lnTo>
                    <a:pt x="3104838" y="2379190"/>
                  </a:lnTo>
                  <a:lnTo>
                    <a:pt x="3104838" y="0"/>
                  </a:lnTo>
                  <a:close/>
                </a:path>
              </a:pathLst>
            </a:custGeom>
            <a:solidFill>
              <a:srgbClr val="FFFFFF"/>
            </a:solidFill>
          </p:spPr>
          <p:txBody>
            <a:bodyPr wrap="square" lIns="0" tIns="0" rIns="0" bIns="0" rtlCol="0"/>
            <a:lstStyle/>
            <a:p>
              <a:endParaRPr/>
            </a:p>
          </p:txBody>
        </p:sp>
        <p:sp>
          <p:nvSpPr>
            <p:cNvPr id="16" name="object 16"/>
            <p:cNvSpPr/>
            <p:nvPr/>
          </p:nvSpPr>
          <p:spPr>
            <a:xfrm>
              <a:off x="631122" y="3590126"/>
              <a:ext cx="3105150" cy="2658745"/>
            </a:xfrm>
            <a:custGeom>
              <a:avLst/>
              <a:gdLst/>
              <a:ahLst/>
              <a:cxnLst/>
              <a:rect l="l" t="t" r="r" b="b"/>
              <a:pathLst>
                <a:path w="3105150" h="2658745">
                  <a:moveTo>
                    <a:pt x="2825715" y="2658314"/>
                  </a:moveTo>
                  <a:lnTo>
                    <a:pt x="279123" y="2658314"/>
                  </a:lnTo>
                  <a:lnTo>
                    <a:pt x="233847" y="2654660"/>
                  </a:lnTo>
                  <a:lnTo>
                    <a:pt x="190898" y="2644084"/>
                  </a:lnTo>
                  <a:lnTo>
                    <a:pt x="150850" y="2627158"/>
                  </a:lnTo>
                  <a:lnTo>
                    <a:pt x="114276" y="2604459"/>
                  </a:lnTo>
                  <a:lnTo>
                    <a:pt x="81753" y="2576560"/>
                  </a:lnTo>
                  <a:lnTo>
                    <a:pt x="53854" y="2544037"/>
                  </a:lnTo>
                  <a:lnTo>
                    <a:pt x="31155" y="2507464"/>
                  </a:lnTo>
                  <a:lnTo>
                    <a:pt x="14229" y="2467415"/>
                  </a:lnTo>
                  <a:lnTo>
                    <a:pt x="3653" y="2424466"/>
                  </a:lnTo>
                  <a:lnTo>
                    <a:pt x="0" y="2379190"/>
                  </a:lnTo>
                  <a:lnTo>
                    <a:pt x="0" y="0"/>
                  </a:lnTo>
                  <a:lnTo>
                    <a:pt x="3104838" y="0"/>
                  </a:lnTo>
                  <a:lnTo>
                    <a:pt x="3104838" y="2379190"/>
                  </a:lnTo>
                  <a:lnTo>
                    <a:pt x="3101184" y="2424466"/>
                  </a:lnTo>
                  <a:lnTo>
                    <a:pt x="3090608" y="2467415"/>
                  </a:lnTo>
                  <a:lnTo>
                    <a:pt x="3073682" y="2507464"/>
                  </a:lnTo>
                  <a:lnTo>
                    <a:pt x="3050983" y="2544037"/>
                  </a:lnTo>
                  <a:lnTo>
                    <a:pt x="3023084" y="2576560"/>
                  </a:lnTo>
                  <a:lnTo>
                    <a:pt x="2990561" y="2604459"/>
                  </a:lnTo>
                  <a:lnTo>
                    <a:pt x="2953988" y="2627158"/>
                  </a:lnTo>
                  <a:lnTo>
                    <a:pt x="2913939" y="2644084"/>
                  </a:lnTo>
                  <a:lnTo>
                    <a:pt x="2870990" y="2654660"/>
                  </a:lnTo>
                  <a:lnTo>
                    <a:pt x="2825715" y="2658314"/>
                  </a:lnTo>
                  <a:close/>
                </a:path>
              </a:pathLst>
            </a:custGeom>
            <a:ln w="25400">
              <a:solidFill>
                <a:srgbClr val="BC8642"/>
              </a:solidFill>
            </a:ln>
          </p:spPr>
          <p:txBody>
            <a:bodyPr wrap="square" lIns="0" tIns="0" rIns="0" bIns="0" rtlCol="0"/>
            <a:lstStyle/>
            <a:p>
              <a:endParaRPr/>
            </a:p>
          </p:txBody>
        </p:sp>
        <p:pic>
          <p:nvPicPr>
            <p:cNvPr id="17" name="object 17"/>
            <p:cNvPicPr/>
            <p:nvPr/>
          </p:nvPicPr>
          <p:blipFill>
            <a:blip r:embed="rId7" cstate="print"/>
            <a:stretch>
              <a:fillRect/>
            </a:stretch>
          </p:blipFill>
          <p:spPr>
            <a:xfrm>
              <a:off x="10632720" y="3831792"/>
              <a:ext cx="851179" cy="741027"/>
            </a:xfrm>
            <a:prstGeom prst="rect">
              <a:avLst/>
            </a:prstGeom>
          </p:spPr>
        </p:pic>
      </p:grpSp>
      <p:sp>
        <p:nvSpPr>
          <p:cNvPr id="18" name="object 18"/>
          <p:cNvSpPr txBox="1"/>
          <p:nvPr/>
        </p:nvSpPr>
        <p:spPr>
          <a:xfrm>
            <a:off x="791613" y="3606691"/>
            <a:ext cx="2862580" cy="2461895"/>
          </a:xfrm>
          <a:prstGeom prst="rect">
            <a:avLst/>
          </a:prstGeom>
        </p:spPr>
        <p:txBody>
          <a:bodyPr vert="horz" wrap="square" lIns="0" tIns="52069" rIns="0" bIns="0" rtlCol="0">
            <a:spAutoFit/>
          </a:bodyPr>
          <a:lstStyle/>
          <a:p>
            <a:pPr marL="12700">
              <a:lnSpc>
                <a:spcPct val="100000"/>
              </a:lnSpc>
              <a:spcBef>
                <a:spcPts val="409"/>
              </a:spcBef>
            </a:pPr>
            <a:r>
              <a:rPr sz="1500" b="1" dirty="0">
                <a:latin typeface="Arial"/>
                <a:cs typeface="Arial"/>
              </a:rPr>
              <a:t>TEST</a:t>
            </a:r>
            <a:r>
              <a:rPr sz="1500" b="1" spc="-30" dirty="0">
                <a:latin typeface="Arial"/>
                <a:cs typeface="Arial"/>
              </a:rPr>
              <a:t> </a:t>
            </a:r>
            <a:r>
              <a:rPr sz="1500" spc="-5" dirty="0">
                <a:latin typeface="Arial MT"/>
                <a:cs typeface="Arial MT"/>
              </a:rPr>
              <a:t>the</a:t>
            </a:r>
            <a:r>
              <a:rPr sz="1500" spc="-25" dirty="0">
                <a:latin typeface="Arial MT"/>
                <a:cs typeface="Arial MT"/>
              </a:rPr>
              <a:t> </a:t>
            </a:r>
            <a:r>
              <a:rPr sz="1500" dirty="0">
                <a:latin typeface="Arial MT"/>
                <a:cs typeface="Arial MT"/>
              </a:rPr>
              <a:t>catheter’s</a:t>
            </a:r>
            <a:r>
              <a:rPr sz="1500" spc="-25" dirty="0">
                <a:latin typeface="Arial MT"/>
                <a:cs typeface="Arial MT"/>
              </a:rPr>
              <a:t> </a:t>
            </a:r>
            <a:r>
              <a:rPr sz="1500" spc="-5" dirty="0">
                <a:latin typeface="Arial MT"/>
                <a:cs typeface="Arial MT"/>
              </a:rPr>
              <a:t>balloon.</a:t>
            </a:r>
            <a:endParaRPr sz="1500">
              <a:latin typeface="Arial MT"/>
              <a:cs typeface="Arial MT"/>
            </a:endParaRPr>
          </a:p>
          <a:p>
            <a:pPr marL="12700" marR="5080">
              <a:lnSpc>
                <a:spcPts val="1610"/>
              </a:lnSpc>
              <a:spcBef>
                <a:spcPts val="405"/>
              </a:spcBef>
              <a:buAutoNum type="alphaLcParenBoth"/>
              <a:tabLst>
                <a:tab pos="273050" algn="l"/>
              </a:tabLst>
            </a:pPr>
            <a:r>
              <a:rPr sz="1400" b="1" spc="-5" dirty="0">
                <a:latin typeface="Arial"/>
                <a:cs typeface="Arial"/>
              </a:rPr>
              <a:t>Attach</a:t>
            </a:r>
            <a:r>
              <a:rPr sz="1400" b="1" spc="10" dirty="0">
                <a:latin typeface="Arial"/>
                <a:cs typeface="Arial"/>
              </a:rPr>
              <a:t> </a:t>
            </a:r>
            <a:r>
              <a:rPr sz="1400" spc="-5" dirty="0">
                <a:latin typeface="Arial MT"/>
                <a:cs typeface="Arial MT"/>
              </a:rPr>
              <a:t>the</a:t>
            </a:r>
            <a:r>
              <a:rPr sz="1400" spc="15" dirty="0">
                <a:latin typeface="Arial MT"/>
                <a:cs typeface="Arial MT"/>
              </a:rPr>
              <a:t> </a:t>
            </a:r>
            <a:r>
              <a:rPr sz="1400" spc="-5" dirty="0">
                <a:latin typeface="Arial MT"/>
                <a:cs typeface="Arial MT"/>
              </a:rPr>
              <a:t>prefilled</a:t>
            </a:r>
            <a:r>
              <a:rPr sz="1400" spc="15" dirty="0">
                <a:latin typeface="Arial MT"/>
                <a:cs typeface="Arial MT"/>
              </a:rPr>
              <a:t> </a:t>
            </a:r>
            <a:r>
              <a:rPr sz="1400" spc="-5" dirty="0">
                <a:latin typeface="Arial MT"/>
                <a:cs typeface="Arial MT"/>
              </a:rPr>
              <a:t>syringe</a:t>
            </a:r>
            <a:r>
              <a:rPr sz="1400" spc="15" dirty="0">
                <a:latin typeface="Arial MT"/>
                <a:cs typeface="Arial MT"/>
              </a:rPr>
              <a:t> </a:t>
            </a:r>
            <a:r>
              <a:rPr sz="1400" dirty="0">
                <a:latin typeface="Arial MT"/>
                <a:cs typeface="Arial MT"/>
              </a:rPr>
              <a:t>to </a:t>
            </a:r>
            <a:r>
              <a:rPr sz="1400" spc="5" dirty="0">
                <a:latin typeface="Arial MT"/>
                <a:cs typeface="Arial MT"/>
              </a:rPr>
              <a:t> </a:t>
            </a:r>
            <a:r>
              <a:rPr sz="1400" spc="-5" dirty="0">
                <a:latin typeface="Arial MT"/>
                <a:cs typeface="Arial MT"/>
              </a:rPr>
              <a:t>the valve</a:t>
            </a:r>
            <a:r>
              <a:rPr sz="1400" dirty="0">
                <a:latin typeface="Arial MT"/>
                <a:cs typeface="Arial MT"/>
              </a:rPr>
              <a:t> </a:t>
            </a:r>
            <a:r>
              <a:rPr sz="1400" spc="-5" dirty="0">
                <a:latin typeface="Arial MT"/>
                <a:cs typeface="Arial MT"/>
              </a:rPr>
              <a:t>on</a:t>
            </a:r>
            <a:r>
              <a:rPr sz="1400" dirty="0">
                <a:latin typeface="Arial MT"/>
                <a:cs typeface="Arial MT"/>
              </a:rPr>
              <a:t> </a:t>
            </a:r>
            <a:r>
              <a:rPr sz="1400" spc="-5" dirty="0">
                <a:latin typeface="Arial MT"/>
                <a:cs typeface="Arial MT"/>
              </a:rPr>
              <a:t>the</a:t>
            </a:r>
            <a:r>
              <a:rPr sz="1400" dirty="0">
                <a:latin typeface="Arial MT"/>
                <a:cs typeface="Arial MT"/>
              </a:rPr>
              <a:t> </a:t>
            </a:r>
            <a:r>
              <a:rPr sz="1400" spc="-5" dirty="0">
                <a:latin typeface="Arial MT"/>
                <a:cs typeface="Arial MT"/>
              </a:rPr>
              <a:t>catheter and</a:t>
            </a:r>
            <a:r>
              <a:rPr sz="1400" dirty="0">
                <a:latin typeface="Arial MT"/>
                <a:cs typeface="Arial MT"/>
              </a:rPr>
              <a:t> </a:t>
            </a:r>
            <a:r>
              <a:rPr sz="1400" spc="-5" dirty="0">
                <a:latin typeface="Arial MT"/>
                <a:cs typeface="Arial MT"/>
              </a:rPr>
              <a:t>twist</a:t>
            </a:r>
            <a:r>
              <a:rPr sz="1400" dirty="0">
                <a:latin typeface="Arial MT"/>
                <a:cs typeface="Arial MT"/>
              </a:rPr>
              <a:t> </a:t>
            </a:r>
            <a:r>
              <a:rPr sz="1400" spc="-5" dirty="0">
                <a:latin typeface="Arial MT"/>
                <a:cs typeface="Arial MT"/>
              </a:rPr>
              <a:t>it </a:t>
            </a:r>
            <a:r>
              <a:rPr sz="1400" spc="-375" dirty="0">
                <a:latin typeface="Arial MT"/>
                <a:cs typeface="Arial MT"/>
              </a:rPr>
              <a:t> </a:t>
            </a:r>
            <a:r>
              <a:rPr sz="1400" dirty="0">
                <a:latin typeface="Arial MT"/>
                <a:cs typeface="Arial MT"/>
              </a:rPr>
              <a:t>to</a:t>
            </a:r>
            <a:r>
              <a:rPr sz="1400" spc="-5" dirty="0">
                <a:latin typeface="Arial MT"/>
                <a:cs typeface="Arial MT"/>
              </a:rPr>
              <a:t> lock</a:t>
            </a:r>
            <a:r>
              <a:rPr sz="1400" dirty="0">
                <a:latin typeface="Arial MT"/>
                <a:cs typeface="Arial MT"/>
              </a:rPr>
              <a:t> </a:t>
            </a:r>
            <a:r>
              <a:rPr sz="1400" spc="-5" dirty="0">
                <a:latin typeface="Arial MT"/>
                <a:cs typeface="Arial MT"/>
              </a:rPr>
              <a:t>it in</a:t>
            </a:r>
            <a:r>
              <a:rPr sz="1400" dirty="0">
                <a:latin typeface="Arial MT"/>
                <a:cs typeface="Arial MT"/>
              </a:rPr>
              <a:t> </a:t>
            </a:r>
            <a:r>
              <a:rPr sz="1400" spc="-5" dirty="0">
                <a:latin typeface="Arial MT"/>
                <a:cs typeface="Arial MT"/>
              </a:rPr>
              <a:t>place.</a:t>
            </a:r>
            <a:endParaRPr sz="1400">
              <a:latin typeface="Arial MT"/>
              <a:cs typeface="Arial MT"/>
            </a:endParaRPr>
          </a:p>
          <a:p>
            <a:pPr marL="12700" marR="64135">
              <a:lnSpc>
                <a:spcPct val="95200"/>
              </a:lnSpc>
              <a:spcBef>
                <a:spcPts val="250"/>
              </a:spcBef>
              <a:buAutoNum type="alphaLcParenBoth"/>
              <a:tabLst>
                <a:tab pos="289560" algn="l"/>
              </a:tabLst>
            </a:pPr>
            <a:r>
              <a:rPr sz="1400" b="1" dirty="0">
                <a:latin typeface="Arial"/>
                <a:cs typeface="Arial"/>
              </a:rPr>
              <a:t>Inject </a:t>
            </a:r>
            <a:r>
              <a:rPr sz="1400" spc="-5" dirty="0">
                <a:latin typeface="Arial MT"/>
                <a:cs typeface="Arial MT"/>
              </a:rPr>
              <a:t>the contents of the </a:t>
            </a:r>
            <a:r>
              <a:rPr sz="1400" dirty="0">
                <a:latin typeface="Arial MT"/>
                <a:cs typeface="Arial MT"/>
              </a:rPr>
              <a:t> </a:t>
            </a:r>
            <a:r>
              <a:rPr sz="1400" spc="-5" dirty="0">
                <a:latin typeface="Arial MT"/>
                <a:cs typeface="Arial MT"/>
              </a:rPr>
              <a:t>syringe (usually </a:t>
            </a:r>
            <a:r>
              <a:rPr sz="1400" dirty="0">
                <a:latin typeface="Arial MT"/>
                <a:cs typeface="Arial MT"/>
              </a:rPr>
              <a:t>5 to </a:t>
            </a:r>
            <a:r>
              <a:rPr sz="1400" spc="-5" dirty="0">
                <a:latin typeface="Arial MT"/>
                <a:cs typeface="Arial MT"/>
              </a:rPr>
              <a:t>10 </a:t>
            </a:r>
            <a:r>
              <a:rPr sz="1400" dirty="0">
                <a:latin typeface="Arial MT"/>
                <a:cs typeface="Arial MT"/>
              </a:rPr>
              <a:t>[cc] </a:t>
            </a:r>
            <a:r>
              <a:rPr sz="1400" spc="-5" dirty="0">
                <a:latin typeface="Arial MT"/>
                <a:cs typeface="Arial MT"/>
              </a:rPr>
              <a:t>of </a:t>
            </a:r>
            <a:r>
              <a:rPr sz="1400" dirty="0">
                <a:latin typeface="Arial MT"/>
                <a:cs typeface="Arial MT"/>
              </a:rPr>
              <a:t> </a:t>
            </a:r>
            <a:r>
              <a:rPr sz="1400" spc="-5" dirty="0">
                <a:latin typeface="Arial MT"/>
                <a:cs typeface="Arial MT"/>
              </a:rPr>
              <a:t>water) into the balloon and observe </a:t>
            </a:r>
            <a:r>
              <a:rPr sz="1400" spc="-375" dirty="0">
                <a:latin typeface="Arial MT"/>
                <a:cs typeface="Arial MT"/>
              </a:rPr>
              <a:t> </a:t>
            </a:r>
            <a:r>
              <a:rPr sz="1400" spc="-5" dirty="0">
                <a:latin typeface="Arial MT"/>
                <a:cs typeface="Arial MT"/>
              </a:rPr>
              <a:t>for</a:t>
            </a:r>
            <a:r>
              <a:rPr sz="1400" spc="-10" dirty="0">
                <a:latin typeface="Arial MT"/>
                <a:cs typeface="Arial MT"/>
              </a:rPr>
              <a:t> </a:t>
            </a:r>
            <a:r>
              <a:rPr sz="1400" spc="-5" dirty="0">
                <a:latin typeface="Arial MT"/>
                <a:cs typeface="Arial MT"/>
              </a:rPr>
              <a:t>leaks.</a:t>
            </a:r>
            <a:endParaRPr sz="1400">
              <a:latin typeface="Arial MT"/>
              <a:cs typeface="Arial MT"/>
            </a:endParaRPr>
          </a:p>
          <a:p>
            <a:pPr marL="12700" marR="5080">
              <a:lnSpc>
                <a:spcPct val="97900"/>
              </a:lnSpc>
              <a:spcBef>
                <a:spcPts val="250"/>
              </a:spcBef>
              <a:buAutoNum type="alphaLcParenBoth"/>
              <a:tabLst>
                <a:tab pos="279400" algn="l"/>
              </a:tabLst>
            </a:pPr>
            <a:r>
              <a:rPr sz="1400" b="1" spc="-5" dirty="0">
                <a:latin typeface="Arial"/>
                <a:cs typeface="Arial"/>
              </a:rPr>
              <a:t>Deflate </a:t>
            </a:r>
            <a:r>
              <a:rPr sz="1400" spc="-5" dirty="0">
                <a:latin typeface="Arial MT"/>
                <a:cs typeface="Arial MT"/>
              </a:rPr>
              <a:t>the balloon by aspirating </a:t>
            </a:r>
            <a:r>
              <a:rPr sz="1400" spc="-375" dirty="0">
                <a:latin typeface="Arial MT"/>
                <a:cs typeface="Arial MT"/>
              </a:rPr>
              <a:t> </a:t>
            </a:r>
            <a:r>
              <a:rPr sz="1400" spc="-5" dirty="0">
                <a:latin typeface="Arial MT"/>
                <a:cs typeface="Arial MT"/>
              </a:rPr>
              <a:t>the water</a:t>
            </a:r>
            <a:r>
              <a:rPr sz="1400" spc="-10" dirty="0">
                <a:latin typeface="Arial MT"/>
                <a:cs typeface="Arial MT"/>
              </a:rPr>
              <a:t> </a:t>
            </a:r>
            <a:r>
              <a:rPr sz="1400" spc="-5" dirty="0">
                <a:latin typeface="Arial MT"/>
                <a:cs typeface="Arial MT"/>
              </a:rPr>
              <a:t>back into the</a:t>
            </a:r>
            <a:r>
              <a:rPr sz="1400" dirty="0">
                <a:latin typeface="Arial MT"/>
                <a:cs typeface="Arial MT"/>
              </a:rPr>
              <a:t> </a:t>
            </a:r>
            <a:r>
              <a:rPr sz="1400" spc="-5" dirty="0">
                <a:latin typeface="Arial MT"/>
                <a:cs typeface="Arial MT"/>
              </a:rPr>
              <a:t>syringe and </a:t>
            </a:r>
            <a:r>
              <a:rPr sz="1400" dirty="0">
                <a:latin typeface="Arial MT"/>
                <a:cs typeface="Arial MT"/>
              </a:rPr>
              <a:t> </a:t>
            </a:r>
            <a:r>
              <a:rPr sz="1400" spc="-5" dirty="0">
                <a:latin typeface="Arial MT"/>
                <a:cs typeface="Arial MT"/>
              </a:rPr>
              <a:t>leave the</a:t>
            </a:r>
            <a:r>
              <a:rPr sz="1400" dirty="0">
                <a:latin typeface="Arial MT"/>
                <a:cs typeface="Arial MT"/>
              </a:rPr>
              <a:t> </a:t>
            </a:r>
            <a:r>
              <a:rPr sz="1400" spc="-5" dirty="0">
                <a:latin typeface="Arial MT"/>
                <a:cs typeface="Arial MT"/>
              </a:rPr>
              <a:t>syringe in</a:t>
            </a:r>
            <a:r>
              <a:rPr sz="1400" dirty="0">
                <a:latin typeface="Arial MT"/>
                <a:cs typeface="Arial MT"/>
              </a:rPr>
              <a:t> </a:t>
            </a:r>
            <a:r>
              <a:rPr sz="1400" spc="-5" dirty="0">
                <a:latin typeface="Arial MT"/>
                <a:cs typeface="Arial MT"/>
              </a:rPr>
              <a:t>place.</a:t>
            </a:r>
            <a:endParaRPr sz="1400">
              <a:latin typeface="Arial MT"/>
              <a:cs typeface="Arial MT"/>
            </a:endParaRPr>
          </a:p>
        </p:txBody>
      </p:sp>
      <p:grpSp>
        <p:nvGrpSpPr>
          <p:cNvPr id="19" name="object 19"/>
          <p:cNvGrpSpPr/>
          <p:nvPr/>
        </p:nvGrpSpPr>
        <p:grpSpPr>
          <a:xfrm>
            <a:off x="3996404" y="1692440"/>
            <a:ext cx="2757170" cy="4568825"/>
            <a:chOff x="3996404" y="1692440"/>
            <a:chExt cx="2757170" cy="4568825"/>
          </a:xfrm>
        </p:grpSpPr>
        <p:pic>
          <p:nvPicPr>
            <p:cNvPr id="20" name="object 20"/>
            <p:cNvPicPr/>
            <p:nvPr/>
          </p:nvPicPr>
          <p:blipFill>
            <a:blip r:embed="rId8" cstate="print"/>
            <a:stretch>
              <a:fillRect/>
            </a:stretch>
          </p:blipFill>
          <p:spPr>
            <a:xfrm>
              <a:off x="4009104" y="1705140"/>
              <a:ext cx="2458429" cy="1594987"/>
            </a:xfrm>
            <a:prstGeom prst="rect">
              <a:avLst/>
            </a:prstGeom>
          </p:spPr>
        </p:pic>
        <p:sp>
          <p:nvSpPr>
            <p:cNvPr id="21" name="object 21"/>
            <p:cNvSpPr/>
            <p:nvPr/>
          </p:nvSpPr>
          <p:spPr>
            <a:xfrm>
              <a:off x="6467533" y="1705140"/>
              <a:ext cx="273050" cy="1595120"/>
            </a:xfrm>
            <a:custGeom>
              <a:avLst/>
              <a:gdLst/>
              <a:ahLst/>
              <a:cxnLst/>
              <a:rect l="l" t="t" r="r" b="b"/>
              <a:pathLst>
                <a:path w="273050" h="1595120">
                  <a:moveTo>
                    <a:pt x="113521" y="0"/>
                  </a:moveTo>
                  <a:lnTo>
                    <a:pt x="0" y="0"/>
                  </a:lnTo>
                  <a:lnTo>
                    <a:pt x="0" y="1594987"/>
                  </a:lnTo>
                  <a:lnTo>
                    <a:pt x="113521" y="1594987"/>
                  </a:lnTo>
                  <a:lnTo>
                    <a:pt x="163935" y="1586856"/>
                  </a:lnTo>
                  <a:lnTo>
                    <a:pt x="207719" y="1564213"/>
                  </a:lnTo>
                  <a:lnTo>
                    <a:pt x="242246" y="1529686"/>
                  </a:lnTo>
                  <a:lnTo>
                    <a:pt x="264889" y="1485902"/>
                  </a:lnTo>
                  <a:lnTo>
                    <a:pt x="273020" y="1435488"/>
                  </a:lnTo>
                  <a:lnTo>
                    <a:pt x="273020" y="159499"/>
                  </a:lnTo>
                  <a:lnTo>
                    <a:pt x="264889" y="109084"/>
                  </a:lnTo>
                  <a:lnTo>
                    <a:pt x="242246" y="65300"/>
                  </a:lnTo>
                  <a:lnTo>
                    <a:pt x="207719" y="30773"/>
                  </a:lnTo>
                  <a:lnTo>
                    <a:pt x="163935" y="8131"/>
                  </a:lnTo>
                  <a:lnTo>
                    <a:pt x="113521" y="0"/>
                  </a:lnTo>
                  <a:close/>
                </a:path>
              </a:pathLst>
            </a:custGeom>
            <a:solidFill>
              <a:srgbClr val="FEFEFE"/>
            </a:solidFill>
          </p:spPr>
          <p:txBody>
            <a:bodyPr wrap="square" lIns="0" tIns="0" rIns="0" bIns="0" rtlCol="0"/>
            <a:lstStyle/>
            <a:p>
              <a:endParaRPr/>
            </a:p>
          </p:txBody>
        </p:sp>
        <p:sp>
          <p:nvSpPr>
            <p:cNvPr id="22" name="object 22"/>
            <p:cNvSpPr/>
            <p:nvPr/>
          </p:nvSpPr>
          <p:spPr>
            <a:xfrm>
              <a:off x="4009104" y="1705140"/>
              <a:ext cx="2731770" cy="1595120"/>
            </a:xfrm>
            <a:custGeom>
              <a:avLst/>
              <a:gdLst/>
              <a:ahLst/>
              <a:cxnLst/>
              <a:rect l="l" t="t" r="r" b="b"/>
              <a:pathLst>
                <a:path w="2731770" h="1595120">
                  <a:moveTo>
                    <a:pt x="0" y="159499"/>
                  </a:moveTo>
                  <a:lnTo>
                    <a:pt x="8131" y="109085"/>
                  </a:lnTo>
                  <a:lnTo>
                    <a:pt x="30774" y="65301"/>
                  </a:lnTo>
                  <a:lnTo>
                    <a:pt x="65300" y="30774"/>
                  </a:lnTo>
                  <a:lnTo>
                    <a:pt x="109084" y="8131"/>
                  </a:lnTo>
                  <a:lnTo>
                    <a:pt x="159498" y="0"/>
                  </a:lnTo>
                  <a:lnTo>
                    <a:pt x="2571950" y="0"/>
                  </a:lnTo>
                  <a:lnTo>
                    <a:pt x="2622364" y="8131"/>
                  </a:lnTo>
                  <a:lnTo>
                    <a:pt x="2666148" y="30774"/>
                  </a:lnTo>
                  <a:lnTo>
                    <a:pt x="2700675" y="65301"/>
                  </a:lnTo>
                  <a:lnTo>
                    <a:pt x="2723317" y="109085"/>
                  </a:lnTo>
                  <a:lnTo>
                    <a:pt x="2731449" y="159499"/>
                  </a:lnTo>
                  <a:lnTo>
                    <a:pt x="2731449" y="1435489"/>
                  </a:lnTo>
                  <a:lnTo>
                    <a:pt x="2723317" y="1485903"/>
                  </a:lnTo>
                  <a:lnTo>
                    <a:pt x="2700675" y="1529687"/>
                  </a:lnTo>
                  <a:lnTo>
                    <a:pt x="2666148" y="1564214"/>
                  </a:lnTo>
                  <a:lnTo>
                    <a:pt x="2622364" y="1586856"/>
                  </a:lnTo>
                  <a:lnTo>
                    <a:pt x="2571950" y="1594988"/>
                  </a:lnTo>
                  <a:lnTo>
                    <a:pt x="159498" y="1594988"/>
                  </a:lnTo>
                  <a:lnTo>
                    <a:pt x="109084" y="1586856"/>
                  </a:lnTo>
                  <a:lnTo>
                    <a:pt x="65300" y="1564214"/>
                  </a:lnTo>
                  <a:lnTo>
                    <a:pt x="30774" y="1529687"/>
                  </a:lnTo>
                  <a:lnTo>
                    <a:pt x="8131" y="1485903"/>
                  </a:lnTo>
                  <a:lnTo>
                    <a:pt x="0" y="1435489"/>
                  </a:lnTo>
                  <a:lnTo>
                    <a:pt x="0" y="159499"/>
                  </a:lnTo>
                  <a:close/>
                </a:path>
              </a:pathLst>
            </a:custGeom>
            <a:ln w="25400">
              <a:solidFill>
                <a:srgbClr val="BC8642"/>
              </a:solidFill>
            </a:ln>
          </p:spPr>
          <p:txBody>
            <a:bodyPr wrap="square" lIns="0" tIns="0" rIns="0" bIns="0" rtlCol="0"/>
            <a:lstStyle/>
            <a:p>
              <a:endParaRPr/>
            </a:p>
          </p:txBody>
        </p:sp>
        <p:sp>
          <p:nvSpPr>
            <p:cNvPr id="23" name="object 23"/>
            <p:cNvSpPr/>
            <p:nvPr/>
          </p:nvSpPr>
          <p:spPr>
            <a:xfrm>
              <a:off x="4009104" y="3590127"/>
              <a:ext cx="2731770" cy="2658745"/>
            </a:xfrm>
            <a:custGeom>
              <a:avLst/>
              <a:gdLst/>
              <a:ahLst/>
              <a:cxnLst/>
              <a:rect l="l" t="t" r="r" b="b"/>
              <a:pathLst>
                <a:path w="2731770" h="2658745">
                  <a:moveTo>
                    <a:pt x="2731449" y="0"/>
                  </a:moveTo>
                  <a:lnTo>
                    <a:pt x="0" y="0"/>
                  </a:lnTo>
                  <a:lnTo>
                    <a:pt x="0" y="2379190"/>
                  </a:lnTo>
                  <a:lnTo>
                    <a:pt x="3653" y="2424466"/>
                  </a:lnTo>
                  <a:lnTo>
                    <a:pt x="14229" y="2467415"/>
                  </a:lnTo>
                  <a:lnTo>
                    <a:pt x="31155" y="2507463"/>
                  </a:lnTo>
                  <a:lnTo>
                    <a:pt x="53854" y="2544036"/>
                  </a:lnTo>
                  <a:lnTo>
                    <a:pt x="81753" y="2576560"/>
                  </a:lnTo>
                  <a:lnTo>
                    <a:pt x="114276" y="2604458"/>
                  </a:lnTo>
                  <a:lnTo>
                    <a:pt x="150850" y="2627158"/>
                  </a:lnTo>
                  <a:lnTo>
                    <a:pt x="190898" y="2644083"/>
                  </a:lnTo>
                  <a:lnTo>
                    <a:pt x="233847" y="2654660"/>
                  </a:lnTo>
                  <a:lnTo>
                    <a:pt x="279123" y="2658313"/>
                  </a:lnTo>
                  <a:lnTo>
                    <a:pt x="2452326" y="2658313"/>
                  </a:lnTo>
                  <a:lnTo>
                    <a:pt x="2497601" y="2654660"/>
                  </a:lnTo>
                  <a:lnTo>
                    <a:pt x="2540551" y="2644083"/>
                  </a:lnTo>
                  <a:lnTo>
                    <a:pt x="2580599" y="2627158"/>
                  </a:lnTo>
                  <a:lnTo>
                    <a:pt x="2617173" y="2604458"/>
                  </a:lnTo>
                  <a:lnTo>
                    <a:pt x="2649696" y="2576560"/>
                  </a:lnTo>
                  <a:lnTo>
                    <a:pt x="2677595" y="2544036"/>
                  </a:lnTo>
                  <a:lnTo>
                    <a:pt x="2700294" y="2507463"/>
                  </a:lnTo>
                  <a:lnTo>
                    <a:pt x="2717220" y="2467415"/>
                  </a:lnTo>
                  <a:lnTo>
                    <a:pt x="2727796" y="2424466"/>
                  </a:lnTo>
                  <a:lnTo>
                    <a:pt x="2731449" y="2379190"/>
                  </a:lnTo>
                  <a:lnTo>
                    <a:pt x="2731449" y="0"/>
                  </a:lnTo>
                  <a:close/>
                </a:path>
              </a:pathLst>
            </a:custGeom>
            <a:solidFill>
              <a:srgbClr val="FFFFFF"/>
            </a:solidFill>
          </p:spPr>
          <p:txBody>
            <a:bodyPr wrap="square" lIns="0" tIns="0" rIns="0" bIns="0" rtlCol="0"/>
            <a:lstStyle/>
            <a:p>
              <a:endParaRPr/>
            </a:p>
          </p:txBody>
        </p:sp>
        <p:sp>
          <p:nvSpPr>
            <p:cNvPr id="24" name="object 24"/>
            <p:cNvSpPr/>
            <p:nvPr/>
          </p:nvSpPr>
          <p:spPr>
            <a:xfrm>
              <a:off x="4009105" y="3590126"/>
              <a:ext cx="2731770" cy="2658745"/>
            </a:xfrm>
            <a:custGeom>
              <a:avLst/>
              <a:gdLst/>
              <a:ahLst/>
              <a:cxnLst/>
              <a:rect l="l" t="t" r="r" b="b"/>
              <a:pathLst>
                <a:path w="2731770" h="2658745">
                  <a:moveTo>
                    <a:pt x="2452326" y="2658314"/>
                  </a:moveTo>
                  <a:lnTo>
                    <a:pt x="279122" y="2658314"/>
                  </a:lnTo>
                  <a:lnTo>
                    <a:pt x="233846" y="2654660"/>
                  </a:lnTo>
                  <a:lnTo>
                    <a:pt x="190897" y="2644084"/>
                  </a:lnTo>
                  <a:lnTo>
                    <a:pt x="150849" y="2627158"/>
                  </a:lnTo>
                  <a:lnTo>
                    <a:pt x="114276" y="2604459"/>
                  </a:lnTo>
                  <a:lnTo>
                    <a:pt x="81752" y="2576560"/>
                  </a:lnTo>
                  <a:lnTo>
                    <a:pt x="53854" y="2544037"/>
                  </a:lnTo>
                  <a:lnTo>
                    <a:pt x="31155" y="2507464"/>
                  </a:lnTo>
                  <a:lnTo>
                    <a:pt x="14229" y="2467415"/>
                  </a:lnTo>
                  <a:lnTo>
                    <a:pt x="3653" y="2424466"/>
                  </a:lnTo>
                  <a:lnTo>
                    <a:pt x="0" y="2379191"/>
                  </a:lnTo>
                  <a:lnTo>
                    <a:pt x="0" y="0"/>
                  </a:lnTo>
                  <a:lnTo>
                    <a:pt x="2731449" y="0"/>
                  </a:lnTo>
                  <a:lnTo>
                    <a:pt x="2731449" y="2379191"/>
                  </a:lnTo>
                  <a:lnTo>
                    <a:pt x="2727795" y="2424466"/>
                  </a:lnTo>
                  <a:lnTo>
                    <a:pt x="2717219" y="2467415"/>
                  </a:lnTo>
                  <a:lnTo>
                    <a:pt x="2700293" y="2507464"/>
                  </a:lnTo>
                  <a:lnTo>
                    <a:pt x="2677594" y="2544037"/>
                  </a:lnTo>
                  <a:lnTo>
                    <a:pt x="2649696" y="2576560"/>
                  </a:lnTo>
                  <a:lnTo>
                    <a:pt x="2617172" y="2604459"/>
                  </a:lnTo>
                  <a:lnTo>
                    <a:pt x="2580599" y="2627158"/>
                  </a:lnTo>
                  <a:lnTo>
                    <a:pt x="2540551" y="2644084"/>
                  </a:lnTo>
                  <a:lnTo>
                    <a:pt x="2497601" y="2654660"/>
                  </a:lnTo>
                  <a:lnTo>
                    <a:pt x="2452326" y="2658314"/>
                  </a:lnTo>
                  <a:close/>
                </a:path>
              </a:pathLst>
            </a:custGeom>
            <a:ln w="25400">
              <a:solidFill>
                <a:srgbClr val="BC8642"/>
              </a:solidFill>
            </a:ln>
          </p:spPr>
          <p:txBody>
            <a:bodyPr wrap="square" lIns="0" tIns="0" rIns="0" bIns="0" rtlCol="0"/>
            <a:lstStyle/>
            <a:p>
              <a:endParaRPr/>
            </a:p>
          </p:txBody>
        </p:sp>
      </p:grpSp>
      <p:sp>
        <p:nvSpPr>
          <p:cNvPr id="25" name="object 25"/>
          <p:cNvSpPr txBox="1"/>
          <p:nvPr/>
        </p:nvSpPr>
        <p:spPr>
          <a:xfrm>
            <a:off x="4078156" y="3631183"/>
            <a:ext cx="2586990" cy="1714500"/>
          </a:xfrm>
          <a:prstGeom prst="rect">
            <a:avLst/>
          </a:prstGeom>
        </p:spPr>
        <p:txBody>
          <a:bodyPr vert="horz" wrap="square" lIns="0" tIns="39370" rIns="0" bIns="0" rtlCol="0">
            <a:spAutoFit/>
          </a:bodyPr>
          <a:lstStyle/>
          <a:p>
            <a:pPr marL="12700" marR="46990">
              <a:lnSpc>
                <a:spcPts val="1610"/>
              </a:lnSpc>
              <a:spcBef>
                <a:spcPts val="310"/>
              </a:spcBef>
            </a:pPr>
            <a:r>
              <a:rPr sz="1500" b="1" dirty="0">
                <a:latin typeface="Arial"/>
                <a:cs typeface="Arial"/>
              </a:rPr>
              <a:t>PLACE </a:t>
            </a:r>
            <a:r>
              <a:rPr sz="1500" spc="-5" dirty="0">
                <a:latin typeface="Arial MT"/>
                <a:cs typeface="Arial MT"/>
              </a:rPr>
              <a:t>the catheter back into </a:t>
            </a:r>
            <a:r>
              <a:rPr sz="1500" spc="-405" dirty="0">
                <a:latin typeface="Arial MT"/>
                <a:cs typeface="Arial MT"/>
              </a:rPr>
              <a:t> </a:t>
            </a:r>
            <a:r>
              <a:rPr sz="1500" spc="-5" dirty="0">
                <a:latin typeface="Arial MT"/>
                <a:cs typeface="Arial MT"/>
              </a:rPr>
              <a:t>the</a:t>
            </a:r>
            <a:r>
              <a:rPr sz="1500" spc="-10" dirty="0">
                <a:latin typeface="Arial MT"/>
                <a:cs typeface="Arial MT"/>
              </a:rPr>
              <a:t> </a:t>
            </a:r>
            <a:r>
              <a:rPr sz="1500" dirty="0">
                <a:latin typeface="Arial MT"/>
                <a:cs typeface="Arial MT"/>
              </a:rPr>
              <a:t>kit</a:t>
            </a:r>
            <a:r>
              <a:rPr sz="1500" spc="-10" dirty="0">
                <a:latin typeface="Arial MT"/>
                <a:cs typeface="Arial MT"/>
              </a:rPr>
              <a:t> </a:t>
            </a:r>
            <a:r>
              <a:rPr sz="1500" spc="-5" dirty="0">
                <a:latin typeface="Arial MT"/>
                <a:cs typeface="Arial MT"/>
              </a:rPr>
              <a:t>for</a:t>
            </a:r>
            <a:r>
              <a:rPr sz="1500" spc="-10" dirty="0">
                <a:latin typeface="Arial MT"/>
                <a:cs typeface="Arial MT"/>
              </a:rPr>
              <a:t> </a:t>
            </a:r>
            <a:r>
              <a:rPr sz="1500" spc="-5" dirty="0">
                <a:latin typeface="Arial MT"/>
                <a:cs typeface="Arial MT"/>
              </a:rPr>
              <a:t>later use.</a:t>
            </a:r>
            <a:endParaRPr sz="1500">
              <a:latin typeface="Arial MT"/>
              <a:cs typeface="Arial MT"/>
            </a:endParaRPr>
          </a:p>
          <a:p>
            <a:pPr marL="12700" marR="5080">
              <a:lnSpc>
                <a:spcPct val="86700"/>
              </a:lnSpc>
              <a:spcBef>
                <a:spcPts val="505"/>
              </a:spcBef>
            </a:pPr>
            <a:r>
              <a:rPr sz="1500" b="1" spc="-5" dirty="0">
                <a:solidFill>
                  <a:srgbClr val="921728"/>
                </a:solidFill>
                <a:latin typeface="Arial"/>
                <a:cs typeface="Arial"/>
              </a:rPr>
              <a:t>NOTE:</a:t>
            </a:r>
            <a:r>
              <a:rPr sz="1500" b="1" spc="15" dirty="0">
                <a:solidFill>
                  <a:srgbClr val="921728"/>
                </a:solidFill>
                <a:latin typeface="Arial"/>
                <a:cs typeface="Arial"/>
              </a:rPr>
              <a:t> </a:t>
            </a:r>
            <a:r>
              <a:rPr sz="1500" spc="-5" dirty="0">
                <a:latin typeface="Arial MT"/>
                <a:cs typeface="Arial MT"/>
              </a:rPr>
              <a:t>If</a:t>
            </a:r>
            <a:r>
              <a:rPr sz="1500" spc="20" dirty="0">
                <a:latin typeface="Arial MT"/>
                <a:cs typeface="Arial MT"/>
              </a:rPr>
              <a:t> </a:t>
            </a:r>
            <a:r>
              <a:rPr sz="1500" spc="-5" dirty="0">
                <a:latin typeface="Arial MT"/>
                <a:cs typeface="Arial MT"/>
              </a:rPr>
              <a:t>the</a:t>
            </a:r>
            <a:r>
              <a:rPr sz="1500" spc="15" dirty="0">
                <a:latin typeface="Arial MT"/>
                <a:cs typeface="Arial MT"/>
              </a:rPr>
              <a:t> </a:t>
            </a:r>
            <a:r>
              <a:rPr sz="1500" dirty="0">
                <a:latin typeface="Arial MT"/>
                <a:cs typeface="Arial MT"/>
              </a:rPr>
              <a:t>kit</a:t>
            </a:r>
            <a:r>
              <a:rPr sz="1500" spc="20" dirty="0">
                <a:latin typeface="Arial MT"/>
                <a:cs typeface="Arial MT"/>
              </a:rPr>
              <a:t> </a:t>
            </a:r>
            <a:r>
              <a:rPr sz="1500" spc="-5" dirty="0">
                <a:latin typeface="Arial MT"/>
                <a:cs typeface="Arial MT"/>
              </a:rPr>
              <a:t>does</a:t>
            </a:r>
            <a:r>
              <a:rPr sz="1500" spc="20" dirty="0">
                <a:latin typeface="Arial MT"/>
                <a:cs typeface="Arial MT"/>
              </a:rPr>
              <a:t> </a:t>
            </a:r>
            <a:r>
              <a:rPr sz="1500" spc="-5" dirty="0">
                <a:latin typeface="Arial MT"/>
                <a:cs typeface="Arial MT"/>
              </a:rPr>
              <a:t>not </a:t>
            </a:r>
            <a:r>
              <a:rPr sz="1500" dirty="0">
                <a:latin typeface="Arial MT"/>
                <a:cs typeface="Arial MT"/>
              </a:rPr>
              <a:t> come </a:t>
            </a:r>
            <a:r>
              <a:rPr sz="1500" spc="-5" dirty="0">
                <a:latin typeface="Arial MT"/>
                <a:cs typeface="Arial MT"/>
              </a:rPr>
              <a:t>with </a:t>
            </a:r>
            <a:r>
              <a:rPr sz="1500" dirty="0">
                <a:latin typeface="Arial MT"/>
                <a:cs typeface="Arial MT"/>
              </a:rPr>
              <a:t>a </a:t>
            </a:r>
            <a:r>
              <a:rPr sz="1500" spc="-5" dirty="0">
                <a:latin typeface="Arial MT"/>
                <a:cs typeface="Arial MT"/>
              </a:rPr>
              <a:t>pre-connected </a:t>
            </a:r>
            <a:r>
              <a:rPr sz="1500" dirty="0">
                <a:latin typeface="Arial MT"/>
                <a:cs typeface="Arial MT"/>
              </a:rPr>
              <a:t> </a:t>
            </a:r>
            <a:r>
              <a:rPr sz="1500" spc="-5" dirty="0">
                <a:latin typeface="Arial MT"/>
                <a:cs typeface="Arial MT"/>
              </a:rPr>
              <a:t>urine drainage system, ensure </a:t>
            </a:r>
            <a:r>
              <a:rPr sz="1500" spc="-405" dirty="0">
                <a:latin typeface="Arial MT"/>
                <a:cs typeface="Arial MT"/>
              </a:rPr>
              <a:t> </a:t>
            </a:r>
            <a:r>
              <a:rPr sz="1500" spc="-5" dirty="0">
                <a:latin typeface="Arial MT"/>
                <a:cs typeface="Arial MT"/>
              </a:rPr>
              <a:t>the foley catheter </a:t>
            </a:r>
            <a:r>
              <a:rPr sz="1500" dirty="0">
                <a:latin typeface="Arial MT"/>
                <a:cs typeface="Arial MT"/>
              </a:rPr>
              <a:t>is securely </a:t>
            </a:r>
            <a:r>
              <a:rPr sz="1500" spc="5" dirty="0">
                <a:latin typeface="Arial MT"/>
                <a:cs typeface="Arial MT"/>
              </a:rPr>
              <a:t> </a:t>
            </a:r>
            <a:r>
              <a:rPr sz="1500" spc="-5" dirty="0">
                <a:latin typeface="Arial MT"/>
                <a:cs typeface="Arial MT"/>
              </a:rPr>
              <a:t>connected to the drainage </a:t>
            </a:r>
            <a:r>
              <a:rPr sz="1500" dirty="0">
                <a:latin typeface="Arial MT"/>
                <a:cs typeface="Arial MT"/>
              </a:rPr>
              <a:t> </a:t>
            </a:r>
            <a:r>
              <a:rPr sz="1500" spc="-5" dirty="0">
                <a:latin typeface="Arial MT"/>
                <a:cs typeface="Arial MT"/>
              </a:rPr>
              <a:t>system.</a:t>
            </a:r>
            <a:endParaRPr sz="1500">
              <a:latin typeface="Arial MT"/>
              <a:cs typeface="Arial MT"/>
            </a:endParaRPr>
          </a:p>
        </p:txBody>
      </p:sp>
      <p:grpSp>
        <p:nvGrpSpPr>
          <p:cNvPr id="26" name="object 26"/>
          <p:cNvGrpSpPr/>
          <p:nvPr/>
        </p:nvGrpSpPr>
        <p:grpSpPr>
          <a:xfrm>
            <a:off x="7043828" y="1692440"/>
            <a:ext cx="3024505" cy="4568825"/>
            <a:chOff x="7043828" y="1692440"/>
            <a:chExt cx="3024505" cy="4568825"/>
          </a:xfrm>
        </p:grpSpPr>
        <p:pic>
          <p:nvPicPr>
            <p:cNvPr id="27" name="object 27"/>
            <p:cNvPicPr/>
            <p:nvPr/>
          </p:nvPicPr>
          <p:blipFill>
            <a:blip r:embed="rId9" cstate="print"/>
            <a:stretch>
              <a:fillRect/>
            </a:stretch>
          </p:blipFill>
          <p:spPr>
            <a:xfrm>
              <a:off x="7147267" y="1705140"/>
              <a:ext cx="2458429" cy="1594987"/>
            </a:xfrm>
            <a:prstGeom prst="rect">
              <a:avLst/>
            </a:prstGeom>
          </p:spPr>
        </p:pic>
        <p:sp>
          <p:nvSpPr>
            <p:cNvPr id="28" name="object 28"/>
            <p:cNvSpPr/>
            <p:nvPr/>
          </p:nvSpPr>
          <p:spPr>
            <a:xfrm>
              <a:off x="7147267" y="1705140"/>
              <a:ext cx="2731770" cy="1595120"/>
            </a:xfrm>
            <a:custGeom>
              <a:avLst/>
              <a:gdLst/>
              <a:ahLst/>
              <a:cxnLst/>
              <a:rect l="l" t="t" r="r" b="b"/>
              <a:pathLst>
                <a:path w="2731770" h="1595120">
                  <a:moveTo>
                    <a:pt x="0" y="159499"/>
                  </a:moveTo>
                  <a:lnTo>
                    <a:pt x="8131" y="109085"/>
                  </a:lnTo>
                  <a:lnTo>
                    <a:pt x="30774" y="65301"/>
                  </a:lnTo>
                  <a:lnTo>
                    <a:pt x="65300" y="30774"/>
                  </a:lnTo>
                  <a:lnTo>
                    <a:pt x="109084" y="8131"/>
                  </a:lnTo>
                  <a:lnTo>
                    <a:pt x="159498" y="0"/>
                  </a:lnTo>
                  <a:lnTo>
                    <a:pt x="2571950" y="0"/>
                  </a:lnTo>
                  <a:lnTo>
                    <a:pt x="2622364" y="8131"/>
                  </a:lnTo>
                  <a:lnTo>
                    <a:pt x="2666148" y="30774"/>
                  </a:lnTo>
                  <a:lnTo>
                    <a:pt x="2700675" y="65301"/>
                  </a:lnTo>
                  <a:lnTo>
                    <a:pt x="2723317" y="109085"/>
                  </a:lnTo>
                  <a:lnTo>
                    <a:pt x="2731449" y="159499"/>
                  </a:lnTo>
                  <a:lnTo>
                    <a:pt x="2731449" y="1435489"/>
                  </a:lnTo>
                  <a:lnTo>
                    <a:pt x="2723317" y="1485903"/>
                  </a:lnTo>
                  <a:lnTo>
                    <a:pt x="2700675" y="1529687"/>
                  </a:lnTo>
                  <a:lnTo>
                    <a:pt x="2666148" y="1564214"/>
                  </a:lnTo>
                  <a:lnTo>
                    <a:pt x="2622364" y="1586856"/>
                  </a:lnTo>
                  <a:lnTo>
                    <a:pt x="2571950" y="1594988"/>
                  </a:lnTo>
                  <a:lnTo>
                    <a:pt x="159498" y="1594988"/>
                  </a:lnTo>
                  <a:lnTo>
                    <a:pt x="109084" y="1586856"/>
                  </a:lnTo>
                  <a:lnTo>
                    <a:pt x="65300" y="1564214"/>
                  </a:lnTo>
                  <a:lnTo>
                    <a:pt x="30774" y="1529687"/>
                  </a:lnTo>
                  <a:lnTo>
                    <a:pt x="8131" y="1485903"/>
                  </a:lnTo>
                  <a:lnTo>
                    <a:pt x="0" y="1435489"/>
                  </a:lnTo>
                  <a:lnTo>
                    <a:pt x="0" y="159499"/>
                  </a:lnTo>
                  <a:close/>
                </a:path>
              </a:pathLst>
            </a:custGeom>
            <a:ln w="25400">
              <a:solidFill>
                <a:srgbClr val="BC8642"/>
              </a:solidFill>
            </a:ln>
          </p:spPr>
          <p:txBody>
            <a:bodyPr wrap="square" lIns="0" tIns="0" rIns="0" bIns="0" rtlCol="0"/>
            <a:lstStyle/>
            <a:p>
              <a:endParaRPr/>
            </a:p>
          </p:txBody>
        </p:sp>
        <p:sp>
          <p:nvSpPr>
            <p:cNvPr id="29" name="object 29"/>
            <p:cNvSpPr/>
            <p:nvPr/>
          </p:nvSpPr>
          <p:spPr>
            <a:xfrm>
              <a:off x="7056528" y="3590127"/>
              <a:ext cx="2999105" cy="2658745"/>
            </a:xfrm>
            <a:custGeom>
              <a:avLst/>
              <a:gdLst/>
              <a:ahLst/>
              <a:cxnLst/>
              <a:rect l="l" t="t" r="r" b="b"/>
              <a:pathLst>
                <a:path w="2999104" h="2658745">
                  <a:moveTo>
                    <a:pt x="2998584" y="0"/>
                  </a:moveTo>
                  <a:lnTo>
                    <a:pt x="0" y="0"/>
                  </a:lnTo>
                  <a:lnTo>
                    <a:pt x="0" y="2379189"/>
                  </a:lnTo>
                  <a:lnTo>
                    <a:pt x="3653" y="2424464"/>
                  </a:lnTo>
                  <a:lnTo>
                    <a:pt x="14229" y="2467414"/>
                  </a:lnTo>
                  <a:lnTo>
                    <a:pt x="31155" y="2507463"/>
                  </a:lnTo>
                  <a:lnTo>
                    <a:pt x="53854" y="2544036"/>
                  </a:lnTo>
                  <a:lnTo>
                    <a:pt x="81753" y="2576559"/>
                  </a:lnTo>
                  <a:lnTo>
                    <a:pt x="114276" y="2604458"/>
                  </a:lnTo>
                  <a:lnTo>
                    <a:pt x="150850" y="2627158"/>
                  </a:lnTo>
                  <a:lnTo>
                    <a:pt x="190898" y="2644083"/>
                  </a:lnTo>
                  <a:lnTo>
                    <a:pt x="233847" y="2654660"/>
                  </a:lnTo>
                  <a:lnTo>
                    <a:pt x="279123" y="2658313"/>
                  </a:lnTo>
                  <a:lnTo>
                    <a:pt x="2719461" y="2658313"/>
                  </a:lnTo>
                  <a:lnTo>
                    <a:pt x="2764736" y="2654660"/>
                  </a:lnTo>
                  <a:lnTo>
                    <a:pt x="2807685" y="2644083"/>
                  </a:lnTo>
                  <a:lnTo>
                    <a:pt x="2847734" y="2627158"/>
                  </a:lnTo>
                  <a:lnTo>
                    <a:pt x="2884307" y="2604458"/>
                  </a:lnTo>
                  <a:lnTo>
                    <a:pt x="2916830" y="2576559"/>
                  </a:lnTo>
                  <a:lnTo>
                    <a:pt x="2944729" y="2544036"/>
                  </a:lnTo>
                  <a:lnTo>
                    <a:pt x="2967429" y="2507463"/>
                  </a:lnTo>
                  <a:lnTo>
                    <a:pt x="2984354" y="2467414"/>
                  </a:lnTo>
                  <a:lnTo>
                    <a:pt x="2994931" y="2424464"/>
                  </a:lnTo>
                  <a:lnTo>
                    <a:pt x="2998584" y="2379189"/>
                  </a:lnTo>
                  <a:lnTo>
                    <a:pt x="2998584" y="0"/>
                  </a:lnTo>
                  <a:close/>
                </a:path>
              </a:pathLst>
            </a:custGeom>
            <a:solidFill>
              <a:srgbClr val="FFFFFF"/>
            </a:solidFill>
          </p:spPr>
          <p:txBody>
            <a:bodyPr wrap="square" lIns="0" tIns="0" rIns="0" bIns="0" rtlCol="0"/>
            <a:lstStyle/>
            <a:p>
              <a:endParaRPr/>
            </a:p>
          </p:txBody>
        </p:sp>
        <p:sp>
          <p:nvSpPr>
            <p:cNvPr id="30" name="object 30"/>
            <p:cNvSpPr/>
            <p:nvPr/>
          </p:nvSpPr>
          <p:spPr>
            <a:xfrm>
              <a:off x="7056528" y="3590126"/>
              <a:ext cx="2999105" cy="2658745"/>
            </a:xfrm>
            <a:custGeom>
              <a:avLst/>
              <a:gdLst/>
              <a:ahLst/>
              <a:cxnLst/>
              <a:rect l="l" t="t" r="r" b="b"/>
              <a:pathLst>
                <a:path w="2999104" h="2658745">
                  <a:moveTo>
                    <a:pt x="2719461" y="2658314"/>
                  </a:moveTo>
                  <a:lnTo>
                    <a:pt x="279124" y="2658314"/>
                  </a:lnTo>
                  <a:lnTo>
                    <a:pt x="233848" y="2654660"/>
                  </a:lnTo>
                  <a:lnTo>
                    <a:pt x="190899" y="2644084"/>
                  </a:lnTo>
                  <a:lnTo>
                    <a:pt x="150850" y="2627158"/>
                  </a:lnTo>
                  <a:lnTo>
                    <a:pt x="114276" y="2604459"/>
                  </a:lnTo>
                  <a:lnTo>
                    <a:pt x="81753" y="2576560"/>
                  </a:lnTo>
                  <a:lnTo>
                    <a:pt x="53854" y="2544037"/>
                  </a:lnTo>
                  <a:lnTo>
                    <a:pt x="31155" y="2507463"/>
                  </a:lnTo>
                  <a:lnTo>
                    <a:pt x="14229" y="2467415"/>
                  </a:lnTo>
                  <a:lnTo>
                    <a:pt x="3653" y="2424465"/>
                  </a:lnTo>
                  <a:lnTo>
                    <a:pt x="0" y="2379190"/>
                  </a:lnTo>
                  <a:lnTo>
                    <a:pt x="0" y="0"/>
                  </a:lnTo>
                  <a:lnTo>
                    <a:pt x="2998585" y="0"/>
                  </a:lnTo>
                  <a:lnTo>
                    <a:pt x="2998585" y="2379190"/>
                  </a:lnTo>
                  <a:lnTo>
                    <a:pt x="2994931" y="2424465"/>
                  </a:lnTo>
                  <a:lnTo>
                    <a:pt x="2984355" y="2467415"/>
                  </a:lnTo>
                  <a:lnTo>
                    <a:pt x="2967429" y="2507463"/>
                  </a:lnTo>
                  <a:lnTo>
                    <a:pt x="2944730" y="2544037"/>
                  </a:lnTo>
                  <a:lnTo>
                    <a:pt x="2916831" y="2576560"/>
                  </a:lnTo>
                  <a:lnTo>
                    <a:pt x="2884308" y="2604459"/>
                  </a:lnTo>
                  <a:lnTo>
                    <a:pt x="2847734" y="2627158"/>
                  </a:lnTo>
                  <a:lnTo>
                    <a:pt x="2807686" y="2644084"/>
                  </a:lnTo>
                  <a:lnTo>
                    <a:pt x="2764736" y="2654660"/>
                  </a:lnTo>
                  <a:lnTo>
                    <a:pt x="2719461" y="2658314"/>
                  </a:lnTo>
                  <a:close/>
                </a:path>
              </a:pathLst>
            </a:custGeom>
            <a:ln w="25400">
              <a:solidFill>
                <a:srgbClr val="BC8642"/>
              </a:solidFill>
            </a:ln>
          </p:spPr>
          <p:txBody>
            <a:bodyPr wrap="square" lIns="0" tIns="0" rIns="0" bIns="0" rtlCol="0"/>
            <a:lstStyle/>
            <a:p>
              <a:endParaRPr/>
            </a:p>
          </p:txBody>
        </p:sp>
      </p:grpSp>
      <p:sp>
        <p:nvSpPr>
          <p:cNvPr id="31" name="object 31"/>
          <p:cNvSpPr txBox="1"/>
          <p:nvPr/>
        </p:nvSpPr>
        <p:spPr>
          <a:xfrm>
            <a:off x="7217021" y="3655567"/>
            <a:ext cx="2735580" cy="2522855"/>
          </a:xfrm>
          <a:prstGeom prst="rect">
            <a:avLst/>
          </a:prstGeom>
        </p:spPr>
        <p:txBody>
          <a:bodyPr vert="horz" wrap="square" lIns="0" tIns="18415" rIns="0" bIns="0" rtlCol="0">
            <a:spAutoFit/>
          </a:bodyPr>
          <a:lstStyle/>
          <a:p>
            <a:pPr marL="12700" marR="5080" algn="just">
              <a:lnSpc>
                <a:spcPct val="97300"/>
              </a:lnSpc>
              <a:spcBef>
                <a:spcPts val="145"/>
              </a:spcBef>
            </a:pPr>
            <a:r>
              <a:rPr sz="1500" b="1" dirty="0">
                <a:latin typeface="Arial"/>
                <a:cs typeface="Arial"/>
              </a:rPr>
              <a:t>CLEAN </a:t>
            </a:r>
            <a:r>
              <a:rPr sz="1500" spc="-5" dirty="0">
                <a:latin typeface="Arial MT"/>
                <a:cs typeface="Arial MT"/>
              </a:rPr>
              <a:t>catheterization site with </a:t>
            </a:r>
            <a:r>
              <a:rPr sz="1500" spc="-405" dirty="0">
                <a:latin typeface="Arial MT"/>
                <a:cs typeface="Arial MT"/>
              </a:rPr>
              <a:t> </a:t>
            </a:r>
            <a:r>
              <a:rPr sz="1500" spc="-5" dirty="0">
                <a:latin typeface="Arial MT"/>
                <a:cs typeface="Arial MT"/>
              </a:rPr>
              <a:t>cotton balls or swabs </a:t>
            </a:r>
            <a:r>
              <a:rPr sz="1500" dirty="0">
                <a:latin typeface="Arial MT"/>
                <a:cs typeface="Arial MT"/>
              </a:rPr>
              <a:t>covered in </a:t>
            </a:r>
            <a:r>
              <a:rPr sz="1500" spc="-405" dirty="0">
                <a:latin typeface="Arial MT"/>
                <a:cs typeface="Arial MT"/>
              </a:rPr>
              <a:t> </a:t>
            </a:r>
            <a:r>
              <a:rPr sz="1500" spc="-5" dirty="0">
                <a:latin typeface="Arial MT"/>
                <a:cs typeface="Arial MT"/>
              </a:rPr>
              <a:t>povidone</a:t>
            </a:r>
            <a:r>
              <a:rPr sz="1500" spc="-10" dirty="0">
                <a:latin typeface="Arial MT"/>
                <a:cs typeface="Arial MT"/>
              </a:rPr>
              <a:t> </a:t>
            </a:r>
            <a:r>
              <a:rPr sz="1500" spc="-5" dirty="0">
                <a:latin typeface="Arial MT"/>
                <a:cs typeface="Arial MT"/>
              </a:rPr>
              <a:t>iodine</a:t>
            </a:r>
            <a:r>
              <a:rPr sz="1500" spc="-10" dirty="0">
                <a:latin typeface="Arial MT"/>
                <a:cs typeface="Arial MT"/>
              </a:rPr>
              <a:t> </a:t>
            </a:r>
            <a:r>
              <a:rPr sz="1500" spc="-5" dirty="0">
                <a:latin typeface="Arial MT"/>
                <a:cs typeface="Arial MT"/>
              </a:rPr>
              <a:t>solution.</a:t>
            </a:r>
            <a:endParaRPr sz="1500">
              <a:latin typeface="Arial MT"/>
              <a:cs typeface="Arial MT"/>
            </a:endParaRPr>
          </a:p>
          <a:p>
            <a:pPr marL="12700" marR="558165">
              <a:lnSpc>
                <a:spcPts val="1510"/>
              </a:lnSpc>
              <a:spcBef>
                <a:spcPts val="295"/>
              </a:spcBef>
              <a:buFont typeface="Arial"/>
              <a:buAutoNum type="alphaLcParenBoth"/>
              <a:tabLst>
                <a:tab pos="260350" algn="l"/>
              </a:tabLst>
            </a:pPr>
            <a:r>
              <a:rPr sz="1300" spc="-5" dirty="0">
                <a:latin typeface="Arial MT"/>
                <a:cs typeface="Arial MT"/>
              </a:rPr>
              <a:t>Support the </a:t>
            </a:r>
            <a:r>
              <a:rPr sz="1300" dirty="0">
                <a:latin typeface="Arial MT"/>
                <a:cs typeface="Arial MT"/>
              </a:rPr>
              <a:t>penis </a:t>
            </a:r>
            <a:r>
              <a:rPr sz="1300" spc="-5" dirty="0">
                <a:latin typeface="Arial MT"/>
                <a:cs typeface="Arial MT"/>
              </a:rPr>
              <a:t>with the </a:t>
            </a:r>
            <a:r>
              <a:rPr sz="1300" spc="-355" dirty="0">
                <a:latin typeface="Arial MT"/>
                <a:cs typeface="Arial MT"/>
              </a:rPr>
              <a:t> </a:t>
            </a:r>
            <a:r>
              <a:rPr sz="1300" dirty="0">
                <a:latin typeface="Arial MT"/>
                <a:cs typeface="Arial MT"/>
              </a:rPr>
              <a:t>nondominant</a:t>
            </a:r>
            <a:r>
              <a:rPr sz="1300" spc="-15" dirty="0">
                <a:latin typeface="Arial MT"/>
                <a:cs typeface="Arial MT"/>
              </a:rPr>
              <a:t> </a:t>
            </a:r>
            <a:r>
              <a:rPr sz="1300" dirty="0">
                <a:latin typeface="Arial MT"/>
                <a:cs typeface="Arial MT"/>
              </a:rPr>
              <a:t>hand.</a:t>
            </a:r>
            <a:endParaRPr sz="1300">
              <a:latin typeface="Arial MT"/>
              <a:cs typeface="Arial MT"/>
            </a:endParaRPr>
          </a:p>
          <a:p>
            <a:pPr marL="12700" marR="99060">
              <a:lnSpc>
                <a:spcPct val="96200"/>
              </a:lnSpc>
              <a:spcBef>
                <a:spcPts val="259"/>
              </a:spcBef>
              <a:buFont typeface="Arial"/>
              <a:buAutoNum type="alphaLcParenBoth"/>
              <a:tabLst>
                <a:tab pos="269875" algn="l"/>
              </a:tabLst>
            </a:pPr>
            <a:r>
              <a:rPr sz="1300" spc="-5" dirty="0">
                <a:latin typeface="Arial MT"/>
                <a:cs typeface="Arial MT"/>
              </a:rPr>
              <a:t>With the </a:t>
            </a:r>
            <a:r>
              <a:rPr sz="1300" dirty="0">
                <a:latin typeface="Arial MT"/>
                <a:cs typeface="Arial MT"/>
              </a:rPr>
              <a:t>dominant hand, clean </a:t>
            </a:r>
            <a:r>
              <a:rPr sz="1300" spc="5" dirty="0">
                <a:latin typeface="Arial MT"/>
                <a:cs typeface="Arial MT"/>
              </a:rPr>
              <a:t> </a:t>
            </a:r>
            <a:r>
              <a:rPr sz="1300" spc="-5" dirty="0">
                <a:latin typeface="Arial MT"/>
                <a:cs typeface="Arial MT"/>
              </a:rPr>
              <a:t>the</a:t>
            </a:r>
            <a:r>
              <a:rPr sz="1300" spc="-15" dirty="0">
                <a:latin typeface="Arial MT"/>
                <a:cs typeface="Arial MT"/>
              </a:rPr>
              <a:t> </a:t>
            </a:r>
            <a:r>
              <a:rPr sz="1300" dirty="0">
                <a:latin typeface="Arial MT"/>
                <a:cs typeface="Arial MT"/>
              </a:rPr>
              <a:t>penis</a:t>
            </a:r>
            <a:r>
              <a:rPr sz="1300" spc="-15" dirty="0">
                <a:latin typeface="Arial MT"/>
                <a:cs typeface="Arial MT"/>
              </a:rPr>
              <a:t> </a:t>
            </a:r>
            <a:r>
              <a:rPr sz="1300" spc="-5" dirty="0">
                <a:latin typeface="Arial MT"/>
                <a:cs typeface="Arial MT"/>
              </a:rPr>
              <a:t>with</a:t>
            </a:r>
            <a:r>
              <a:rPr sz="1300" spc="-10" dirty="0">
                <a:latin typeface="Arial MT"/>
                <a:cs typeface="Arial MT"/>
              </a:rPr>
              <a:t> </a:t>
            </a:r>
            <a:r>
              <a:rPr sz="1300" dirty="0">
                <a:latin typeface="Arial MT"/>
                <a:cs typeface="Arial MT"/>
              </a:rPr>
              <a:t>a</a:t>
            </a:r>
            <a:r>
              <a:rPr sz="1300" spc="-15" dirty="0">
                <a:latin typeface="Arial MT"/>
                <a:cs typeface="Arial MT"/>
              </a:rPr>
              <a:t> </a:t>
            </a:r>
            <a:r>
              <a:rPr sz="1300" spc="-5" dirty="0">
                <a:latin typeface="Arial MT"/>
                <a:cs typeface="Arial MT"/>
              </a:rPr>
              <a:t>cotton</a:t>
            </a:r>
            <a:r>
              <a:rPr sz="1300" spc="-10" dirty="0">
                <a:latin typeface="Arial MT"/>
                <a:cs typeface="Arial MT"/>
              </a:rPr>
              <a:t> </a:t>
            </a:r>
            <a:r>
              <a:rPr sz="1300" dirty="0">
                <a:latin typeface="Arial MT"/>
                <a:cs typeface="Arial MT"/>
              </a:rPr>
              <a:t>ball</a:t>
            </a:r>
            <a:r>
              <a:rPr sz="1300" spc="-10" dirty="0">
                <a:latin typeface="Arial MT"/>
                <a:cs typeface="Arial MT"/>
              </a:rPr>
              <a:t> </a:t>
            </a:r>
            <a:r>
              <a:rPr sz="1300" dirty="0">
                <a:latin typeface="Arial MT"/>
                <a:cs typeface="Arial MT"/>
              </a:rPr>
              <a:t>or</a:t>
            </a:r>
            <a:r>
              <a:rPr sz="1300" spc="-10" dirty="0">
                <a:latin typeface="Arial MT"/>
                <a:cs typeface="Arial MT"/>
              </a:rPr>
              <a:t> </a:t>
            </a:r>
            <a:r>
              <a:rPr sz="1300" dirty="0">
                <a:latin typeface="Arial MT"/>
                <a:cs typeface="Arial MT"/>
              </a:rPr>
              <a:t>swab, </a:t>
            </a:r>
            <a:r>
              <a:rPr sz="1300" spc="-345" dirty="0">
                <a:latin typeface="Arial MT"/>
                <a:cs typeface="Arial MT"/>
              </a:rPr>
              <a:t> </a:t>
            </a:r>
            <a:r>
              <a:rPr sz="1300" dirty="0">
                <a:latin typeface="Arial MT"/>
                <a:cs typeface="Arial MT"/>
              </a:rPr>
              <a:t>moving</a:t>
            </a:r>
            <a:r>
              <a:rPr sz="1300" spc="-15" dirty="0">
                <a:latin typeface="Arial MT"/>
                <a:cs typeface="Arial MT"/>
              </a:rPr>
              <a:t> </a:t>
            </a:r>
            <a:r>
              <a:rPr sz="1300" dirty="0">
                <a:latin typeface="Arial MT"/>
                <a:cs typeface="Arial MT"/>
              </a:rPr>
              <a:t>in</a:t>
            </a:r>
            <a:r>
              <a:rPr sz="1300" spc="-15" dirty="0">
                <a:latin typeface="Arial MT"/>
                <a:cs typeface="Arial MT"/>
              </a:rPr>
              <a:t> </a:t>
            </a:r>
            <a:r>
              <a:rPr sz="1300" dirty="0">
                <a:latin typeface="Arial MT"/>
                <a:cs typeface="Arial MT"/>
              </a:rPr>
              <a:t>a</a:t>
            </a:r>
            <a:r>
              <a:rPr sz="1300" spc="-10" dirty="0">
                <a:latin typeface="Arial MT"/>
                <a:cs typeface="Arial MT"/>
              </a:rPr>
              <a:t> </a:t>
            </a:r>
            <a:r>
              <a:rPr sz="1300" dirty="0">
                <a:latin typeface="Arial MT"/>
                <a:cs typeface="Arial MT"/>
              </a:rPr>
              <a:t>circular</a:t>
            </a:r>
            <a:r>
              <a:rPr sz="1300" spc="-15" dirty="0">
                <a:latin typeface="Arial MT"/>
                <a:cs typeface="Arial MT"/>
              </a:rPr>
              <a:t> </a:t>
            </a:r>
            <a:r>
              <a:rPr sz="1300" spc="-5" dirty="0">
                <a:latin typeface="Arial MT"/>
                <a:cs typeface="Arial MT"/>
              </a:rPr>
              <a:t>motion</a:t>
            </a:r>
            <a:r>
              <a:rPr sz="1300" spc="-15" dirty="0">
                <a:latin typeface="Arial MT"/>
                <a:cs typeface="Arial MT"/>
              </a:rPr>
              <a:t> </a:t>
            </a:r>
            <a:r>
              <a:rPr sz="1300" spc="-5" dirty="0">
                <a:latin typeface="Arial MT"/>
                <a:cs typeface="Arial MT"/>
              </a:rPr>
              <a:t>from</a:t>
            </a:r>
            <a:r>
              <a:rPr sz="1300" spc="-10" dirty="0">
                <a:latin typeface="Arial MT"/>
                <a:cs typeface="Arial MT"/>
              </a:rPr>
              <a:t> </a:t>
            </a:r>
            <a:r>
              <a:rPr sz="1300" spc="-5" dirty="0">
                <a:latin typeface="Arial MT"/>
                <a:cs typeface="Arial MT"/>
              </a:rPr>
              <a:t>the </a:t>
            </a:r>
            <a:r>
              <a:rPr sz="1300" spc="-345" dirty="0">
                <a:latin typeface="Arial MT"/>
                <a:cs typeface="Arial MT"/>
              </a:rPr>
              <a:t> </a:t>
            </a:r>
            <a:r>
              <a:rPr sz="1300" dirty="0">
                <a:latin typeface="Arial MT"/>
                <a:cs typeface="Arial MT"/>
              </a:rPr>
              <a:t>urinary </a:t>
            </a:r>
            <a:r>
              <a:rPr sz="1300" spc="-5" dirty="0">
                <a:latin typeface="Arial MT"/>
                <a:cs typeface="Arial MT"/>
              </a:rPr>
              <a:t>meatus toward the </a:t>
            </a:r>
            <a:r>
              <a:rPr sz="1300" dirty="0">
                <a:latin typeface="Arial MT"/>
                <a:cs typeface="Arial MT"/>
              </a:rPr>
              <a:t>base of </a:t>
            </a:r>
            <a:r>
              <a:rPr sz="1300" spc="5" dirty="0">
                <a:latin typeface="Arial MT"/>
                <a:cs typeface="Arial MT"/>
              </a:rPr>
              <a:t> </a:t>
            </a:r>
            <a:r>
              <a:rPr sz="1300" spc="-5" dirty="0">
                <a:latin typeface="Arial MT"/>
                <a:cs typeface="Arial MT"/>
              </a:rPr>
              <a:t>the</a:t>
            </a:r>
            <a:r>
              <a:rPr sz="1300" spc="-10" dirty="0">
                <a:latin typeface="Arial MT"/>
                <a:cs typeface="Arial MT"/>
              </a:rPr>
              <a:t> </a:t>
            </a:r>
            <a:r>
              <a:rPr sz="1300" dirty="0">
                <a:latin typeface="Arial MT"/>
                <a:cs typeface="Arial MT"/>
              </a:rPr>
              <a:t>glans.</a:t>
            </a:r>
            <a:endParaRPr sz="1300">
              <a:latin typeface="Arial MT"/>
              <a:cs typeface="Arial MT"/>
            </a:endParaRPr>
          </a:p>
          <a:p>
            <a:pPr marL="12700" marR="25400">
              <a:lnSpc>
                <a:spcPts val="1490"/>
              </a:lnSpc>
              <a:spcBef>
                <a:spcPts val="345"/>
              </a:spcBef>
              <a:buFont typeface="Arial"/>
              <a:buAutoNum type="alphaLcParenBoth"/>
              <a:tabLst>
                <a:tab pos="260350" algn="l"/>
              </a:tabLst>
            </a:pPr>
            <a:r>
              <a:rPr sz="1300" dirty="0">
                <a:latin typeface="Arial MT"/>
                <a:cs typeface="Arial MT"/>
              </a:rPr>
              <a:t>Repeat </a:t>
            </a:r>
            <a:r>
              <a:rPr sz="1300" spc="-5" dirty="0">
                <a:latin typeface="Arial MT"/>
                <a:cs typeface="Arial MT"/>
              </a:rPr>
              <a:t>the </a:t>
            </a:r>
            <a:r>
              <a:rPr sz="1300" dirty="0">
                <a:latin typeface="Arial MT"/>
                <a:cs typeface="Arial MT"/>
              </a:rPr>
              <a:t>procedure, using a </a:t>
            </a:r>
            <a:r>
              <a:rPr sz="1300" spc="5" dirty="0">
                <a:latin typeface="Arial MT"/>
                <a:cs typeface="Arial MT"/>
              </a:rPr>
              <a:t> </a:t>
            </a:r>
            <a:r>
              <a:rPr sz="1300" dirty="0">
                <a:latin typeface="Arial MT"/>
                <a:cs typeface="Arial MT"/>
              </a:rPr>
              <a:t>second</a:t>
            </a:r>
            <a:r>
              <a:rPr sz="1300" spc="-15" dirty="0">
                <a:latin typeface="Arial MT"/>
                <a:cs typeface="Arial MT"/>
              </a:rPr>
              <a:t> </a:t>
            </a:r>
            <a:r>
              <a:rPr sz="1300" dirty="0">
                <a:latin typeface="Arial MT"/>
                <a:cs typeface="Arial MT"/>
              </a:rPr>
              <a:t>and</a:t>
            </a:r>
            <a:r>
              <a:rPr sz="1300" spc="-15" dirty="0">
                <a:latin typeface="Arial MT"/>
                <a:cs typeface="Arial MT"/>
              </a:rPr>
              <a:t> </a:t>
            </a:r>
            <a:r>
              <a:rPr sz="1300" spc="-5" dirty="0">
                <a:latin typeface="Arial MT"/>
                <a:cs typeface="Arial MT"/>
              </a:rPr>
              <a:t>third</a:t>
            </a:r>
            <a:r>
              <a:rPr sz="1300" spc="-15" dirty="0">
                <a:latin typeface="Arial MT"/>
                <a:cs typeface="Arial MT"/>
              </a:rPr>
              <a:t> </a:t>
            </a:r>
            <a:r>
              <a:rPr sz="1300" spc="-5" dirty="0">
                <a:latin typeface="Arial MT"/>
                <a:cs typeface="Arial MT"/>
              </a:rPr>
              <a:t>cotton</a:t>
            </a:r>
            <a:r>
              <a:rPr sz="1300" spc="-15" dirty="0">
                <a:latin typeface="Arial MT"/>
                <a:cs typeface="Arial MT"/>
              </a:rPr>
              <a:t> </a:t>
            </a:r>
            <a:r>
              <a:rPr sz="1300" dirty="0">
                <a:latin typeface="Arial MT"/>
                <a:cs typeface="Arial MT"/>
              </a:rPr>
              <a:t>ball</a:t>
            </a:r>
            <a:r>
              <a:rPr sz="1300" spc="-10" dirty="0">
                <a:latin typeface="Arial MT"/>
                <a:cs typeface="Arial MT"/>
              </a:rPr>
              <a:t> </a:t>
            </a:r>
            <a:r>
              <a:rPr sz="1300" dirty="0">
                <a:latin typeface="Arial MT"/>
                <a:cs typeface="Arial MT"/>
              </a:rPr>
              <a:t>or</a:t>
            </a:r>
            <a:r>
              <a:rPr sz="1300" spc="-15" dirty="0">
                <a:latin typeface="Arial MT"/>
                <a:cs typeface="Arial MT"/>
              </a:rPr>
              <a:t> </a:t>
            </a:r>
            <a:r>
              <a:rPr sz="1300" dirty="0">
                <a:latin typeface="Arial MT"/>
                <a:cs typeface="Arial MT"/>
              </a:rPr>
              <a:t>swab.</a:t>
            </a:r>
            <a:endParaRPr sz="1300">
              <a:latin typeface="Arial MT"/>
              <a:cs typeface="Arial MT"/>
            </a:endParaRPr>
          </a:p>
        </p:txBody>
      </p:sp>
      <p:sp>
        <p:nvSpPr>
          <p:cNvPr id="32" name="object 32"/>
          <p:cNvSpPr/>
          <p:nvPr/>
        </p:nvSpPr>
        <p:spPr>
          <a:xfrm>
            <a:off x="420978" y="3336579"/>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39" y="376531"/>
                </a:lnTo>
                <a:lnTo>
                  <a:pt x="190784" y="381570"/>
                </a:lnTo>
                <a:lnTo>
                  <a:pt x="234530" y="376531"/>
                </a:lnTo>
                <a:lnTo>
                  <a:pt x="274687" y="362178"/>
                </a:lnTo>
                <a:lnTo>
                  <a:pt x="310111" y="339656"/>
                </a:lnTo>
                <a:lnTo>
                  <a:pt x="339656" y="310111"/>
                </a:lnTo>
                <a:lnTo>
                  <a:pt x="362178" y="274687"/>
                </a:lnTo>
                <a:lnTo>
                  <a:pt x="376531" y="234530"/>
                </a:lnTo>
                <a:lnTo>
                  <a:pt x="381569" y="190785"/>
                </a:lnTo>
                <a:lnTo>
                  <a:pt x="376531" y="147040"/>
                </a:lnTo>
                <a:lnTo>
                  <a:pt x="362178" y="106882"/>
                </a:lnTo>
                <a:lnTo>
                  <a:pt x="339656" y="71458"/>
                </a:lnTo>
                <a:lnTo>
                  <a:pt x="310111" y="41913"/>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33" name="object 33"/>
          <p:cNvSpPr txBox="1"/>
          <p:nvPr/>
        </p:nvSpPr>
        <p:spPr>
          <a:xfrm>
            <a:off x="472063" y="3376676"/>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11</a:t>
            </a:r>
            <a:endParaRPr sz="1800">
              <a:latin typeface="Arial"/>
              <a:cs typeface="Arial"/>
            </a:endParaRPr>
          </a:p>
        </p:txBody>
      </p:sp>
      <p:sp>
        <p:nvSpPr>
          <p:cNvPr id="34" name="object 34"/>
          <p:cNvSpPr/>
          <p:nvPr/>
        </p:nvSpPr>
        <p:spPr>
          <a:xfrm>
            <a:off x="3738755" y="3336579"/>
            <a:ext cx="381635" cy="381635"/>
          </a:xfrm>
          <a:custGeom>
            <a:avLst/>
            <a:gdLst/>
            <a:ahLst/>
            <a:cxnLst/>
            <a:rect l="l" t="t" r="r" b="b"/>
            <a:pathLst>
              <a:path w="381635" h="381635">
                <a:moveTo>
                  <a:pt x="190785" y="0"/>
                </a:moveTo>
                <a:lnTo>
                  <a:pt x="147040"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40" y="376531"/>
                </a:lnTo>
                <a:lnTo>
                  <a:pt x="190785" y="381570"/>
                </a:lnTo>
                <a:lnTo>
                  <a:pt x="234530"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30" y="5038"/>
                </a:lnTo>
                <a:lnTo>
                  <a:pt x="190785" y="0"/>
                </a:lnTo>
                <a:close/>
              </a:path>
            </a:pathLst>
          </a:custGeom>
          <a:solidFill>
            <a:srgbClr val="CD9147"/>
          </a:solidFill>
        </p:spPr>
        <p:txBody>
          <a:bodyPr wrap="square" lIns="0" tIns="0" rIns="0" bIns="0" rtlCol="0"/>
          <a:lstStyle/>
          <a:p>
            <a:endParaRPr/>
          </a:p>
        </p:txBody>
      </p:sp>
      <p:sp>
        <p:nvSpPr>
          <p:cNvPr id="35" name="object 35"/>
          <p:cNvSpPr txBox="1"/>
          <p:nvPr/>
        </p:nvSpPr>
        <p:spPr>
          <a:xfrm>
            <a:off x="3789841" y="3376676"/>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12</a:t>
            </a:r>
            <a:endParaRPr sz="1800">
              <a:latin typeface="Arial"/>
              <a:cs typeface="Arial"/>
            </a:endParaRPr>
          </a:p>
        </p:txBody>
      </p:sp>
      <p:sp>
        <p:nvSpPr>
          <p:cNvPr id="36" name="object 36"/>
          <p:cNvSpPr/>
          <p:nvPr/>
        </p:nvSpPr>
        <p:spPr>
          <a:xfrm>
            <a:off x="6835699" y="3336579"/>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39" y="376531"/>
                </a:lnTo>
                <a:lnTo>
                  <a:pt x="190784" y="381570"/>
                </a:lnTo>
                <a:lnTo>
                  <a:pt x="234529"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7" name="object 37"/>
          <p:cNvSpPr txBox="1"/>
          <p:nvPr/>
        </p:nvSpPr>
        <p:spPr>
          <a:xfrm>
            <a:off x="6886784" y="3376676"/>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13</a:t>
            </a:r>
            <a:endParaRPr sz="1800">
              <a:latin typeface="Arial"/>
              <a:cs typeface="Arial"/>
            </a:endParaRPr>
          </a:p>
        </p:txBody>
      </p:sp>
      <p:grpSp>
        <p:nvGrpSpPr>
          <p:cNvPr id="38" name="object 38"/>
          <p:cNvGrpSpPr/>
          <p:nvPr/>
        </p:nvGrpSpPr>
        <p:grpSpPr>
          <a:xfrm>
            <a:off x="10110216" y="4578095"/>
            <a:ext cx="2018030" cy="1755775"/>
            <a:chOff x="10110216" y="4578095"/>
            <a:chExt cx="2018030" cy="1755775"/>
          </a:xfrm>
        </p:grpSpPr>
        <p:pic>
          <p:nvPicPr>
            <p:cNvPr id="39" name="object 39"/>
            <p:cNvPicPr/>
            <p:nvPr/>
          </p:nvPicPr>
          <p:blipFill>
            <a:blip r:embed="rId10" cstate="print"/>
            <a:stretch>
              <a:fillRect/>
            </a:stretch>
          </p:blipFill>
          <p:spPr>
            <a:xfrm>
              <a:off x="10110216" y="4578095"/>
              <a:ext cx="2017776" cy="1755648"/>
            </a:xfrm>
            <a:prstGeom prst="rect">
              <a:avLst/>
            </a:prstGeom>
          </p:spPr>
        </p:pic>
        <p:sp>
          <p:nvSpPr>
            <p:cNvPr id="40" name="object 40"/>
            <p:cNvSpPr/>
            <p:nvPr/>
          </p:nvSpPr>
          <p:spPr>
            <a:xfrm>
              <a:off x="10199913" y="4664651"/>
              <a:ext cx="1840230" cy="1584325"/>
            </a:xfrm>
            <a:custGeom>
              <a:avLst/>
              <a:gdLst/>
              <a:ahLst/>
              <a:cxnLst/>
              <a:rect l="l" t="t" r="r" b="b"/>
              <a:pathLst>
                <a:path w="1840229" h="1584325">
                  <a:moveTo>
                    <a:pt x="1575714" y="0"/>
                  </a:moveTo>
                  <a:lnTo>
                    <a:pt x="263969" y="0"/>
                  </a:lnTo>
                  <a:lnTo>
                    <a:pt x="216520" y="4252"/>
                  </a:lnTo>
                  <a:lnTo>
                    <a:pt x="171861" y="16514"/>
                  </a:lnTo>
                  <a:lnTo>
                    <a:pt x="130738" y="36039"/>
                  </a:lnTo>
                  <a:lnTo>
                    <a:pt x="93896" y="62082"/>
                  </a:lnTo>
                  <a:lnTo>
                    <a:pt x="62082" y="93897"/>
                  </a:lnTo>
                  <a:lnTo>
                    <a:pt x="36039" y="130739"/>
                  </a:lnTo>
                  <a:lnTo>
                    <a:pt x="16514" y="171862"/>
                  </a:lnTo>
                  <a:lnTo>
                    <a:pt x="4252" y="216521"/>
                  </a:lnTo>
                  <a:lnTo>
                    <a:pt x="0" y="263970"/>
                  </a:lnTo>
                  <a:lnTo>
                    <a:pt x="0" y="1319820"/>
                  </a:lnTo>
                  <a:lnTo>
                    <a:pt x="4252" y="1367269"/>
                  </a:lnTo>
                  <a:lnTo>
                    <a:pt x="16514" y="1411927"/>
                  </a:lnTo>
                  <a:lnTo>
                    <a:pt x="36039" y="1453050"/>
                  </a:lnTo>
                  <a:lnTo>
                    <a:pt x="62082" y="1489892"/>
                  </a:lnTo>
                  <a:lnTo>
                    <a:pt x="93896" y="1521707"/>
                  </a:lnTo>
                  <a:lnTo>
                    <a:pt x="130738" y="1547750"/>
                  </a:lnTo>
                  <a:lnTo>
                    <a:pt x="171861" y="1567275"/>
                  </a:lnTo>
                  <a:lnTo>
                    <a:pt x="216520" y="1579537"/>
                  </a:lnTo>
                  <a:lnTo>
                    <a:pt x="263969" y="1583790"/>
                  </a:lnTo>
                  <a:lnTo>
                    <a:pt x="1575714" y="1583790"/>
                  </a:lnTo>
                  <a:lnTo>
                    <a:pt x="1623163" y="1579537"/>
                  </a:lnTo>
                  <a:lnTo>
                    <a:pt x="1667822" y="1567275"/>
                  </a:lnTo>
                  <a:lnTo>
                    <a:pt x="1708945" y="1547750"/>
                  </a:lnTo>
                  <a:lnTo>
                    <a:pt x="1745786" y="1521707"/>
                  </a:lnTo>
                  <a:lnTo>
                    <a:pt x="1777601" y="1489892"/>
                  </a:lnTo>
                  <a:lnTo>
                    <a:pt x="1803644" y="1453050"/>
                  </a:lnTo>
                  <a:lnTo>
                    <a:pt x="1823169" y="1411927"/>
                  </a:lnTo>
                  <a:lnTo>
                    <a:pt x="1835431" y="1367269"/>
                  </a:lnTo>
                  <a:lnTo>
                    <a:pt x="1839683" y="1319820"/>
                  </a:lnTo>
                  <a:lnTo>
                    <a:pt x="1839683" y="263970"/>
                  </a:lnTo>
                  <a:lnTo>
                    <a:pt x="1835431" y="216521"/>
                  </a:lnTo>
                  <a:lnTo>
                    <a:pt x="1823169" y="171862"/>
                  </a:lnTo>
                  <a:lnTo>
                    <a:pt x="1803644" y="130739"/>
                  </a:lnTo>
                  <a:lnTo>
                    <a:pt x="1777601" y="93897"/>
                  </a:lnTo>
                  <a:lnTo>
                    <a:pt x="1745786" y="62082"/>
                  </a:lnTo>
                  <a:lnTo>
                    <a:pt x="1708945" y="36039"/>
                  </a:lnTo>
                  <a:lnTo>
                    <a:pt x="1667822" y="16514"/>
                  </a:lnTo>
                  <a:lnTo>
                    <a:pt x="1623163" y="4252"/>
                  </a:lnTo>
                  <a:lnTo>
                    <a:pt x="1575714" y="0"/>
                  </a:lnTo>
                  <a:close/>
                </a:path>
              </a:pathLst>
            </a:custGeom>
            <a:solidFill>
              <a:srgbClr val="F9F4EE"/>
            </a:solidFill>
          </p:spPr>
          <p:txBody>
            <a:bodyPr wrap="square" lIns="0" tIns="0" rIns="0" bIns="0" rtlCol="0"/>
            <a:lstStyle/>
            <a:p>
              <a:endParaRPr/>
            </a:p>
          </p:txBody>
        </p:sp>
        <p:sp>
          <p:nvSpPr>
            <p:cNvPr id="41" name="object 41"/>
            <p:cNvSpPr/>
            <p:nvPr/>
          </p:nvSpPr>
          <p:spPr>
            <a:xfrm>
              <a:off x="10199913" y="4664651"/>
              <a:ext cx="1840230" cy="1584325"/>
            </a:xfrm>
            <a:custGeom>
              <a:avLst/>
              <a:gdLst/>
              <a:ahLst/>
              <a:cxnLst/>
              <a:rect l="l" t="t" r="r" b="b"/>
              <a:pathLst>
                <a:path w="1840229" h="1584325">
                  <a:moveTo>
                    <a:pt x="0" y="263970"/>
                  </a:moveTo>
                  <a:lnTo>
                    <a:pt x="4252" y="216521"/>
                  </a:lnTo>
                  <a:lnTo>
                    <a:pt x="16514" y="171862"/>
                  </a:lnTo>
                  <a:lnTo>
                    <a:pt x="36039" y="130739"/>
                  </a:lnTo>
                  <a:lnTo>
                    <a:pt x="62082" y="93897"/>
                  </a:lnTo>
                  <a:lnTo>
                    <a:pt x="93897" y="62082"/>
                  </a:lnTo>
                  <a:lnTo>
                    <a:pt x="130739" y="36039"/>
                  </a:lnTo>
                  <a:lnTo>
                    <a:pt x="171862" y="16514"/>
                  </a:lnTo>
                  <a:lnTo>
                    <a:pt x="216520" y="4252"/>
                  </a:lnTo>
                  <a:lnTo>
                    <a:pt x="263969" y="0"/>
                  </a:lnTo>
                  <a:lnTo>
                    <a:pt x="1575715" y="0"/>
                  </a:lnTo>
                  <a:lnTo>
                    <a:pt x="1623164" y="4252"/>
                  </a:lnTo>
                  <a:lnTo>
                    <a:pt x="1667822" y="16514"/>
                  </a:lnTo>
                  <a:lnTo>
                    <a:pt x="1708945" y="36039"/>
                  </a:lnTo>
                  <a:lnTo>
                    <a:pt x="1745787" y="62082"/>
                  </a:lnTo>
                  <a:lnTo>
                    <a:pt x="1777602" y="93897"/>
                  </a:lnTo>
                  <a:lnTo>
                    <a:pt x="1803645" y="130739"/>
                  </a:lnTo>
                  <a:lnTo>
                    <a:pt x="1823170" y="171862"/>
                  </a:lnTo>
                  <a:lnTo>
                    <a:pt x="1835432" y="216521"/>
                  </a:lnTo>
                  <a:lnTo>
                    <a:pt x="1839685" y="263970"/>
                  </a:lnTo>
                  <a:lnTo>
                    <a:pt x="1839685" y="1319820"/>
                  </a:lnTo>
                  <a:lnTo>
                    <a:pt x="1835432" y="1367269"/>
                  </a:lnTo>
                  <a:lnTo>
                    <a:pt x="1823170" y="1411927"/>
                  </a:lnTo>
                  <a:lnTo>
                    <a:pt x="1803645" y="1453050"/>
                  </a:lnTo>
                  <a:lnTo>
                    <a:pt x="1777602" y="1489892"/>
                  </a:lnTo>
                  <a:lnTo>
                    <a:pt x="1745787" y="1521707"/>
                  </a:lnTo>
                  <a:lnTo>
                    <a:pt x="1708945" y="1547750"/>
                  </a:lnTo>
                  <a:lnTo>
                    <a:pt x="1667822" y="1567275"/>
                  </a:lnTo>
                  <a:lnTo>
                    <a:pt x="1623164" y="1579537"/>
                  </a:lnTo>
                  <a:lnTo>
                    <a:pt x="1575715" y="1583790"/>
                  </a:lnTo>
                  <a:lnTo>
                    <a:pt x="263969" y="1583790"/>
                  </a:lnTo>
                  <a:lnTo>
                    <a:pt x="216520" y="1579537"/>
                  </a:lnTo>
                  <a:lnTo>
                    <a:pt x="171862" y="1567275"/>
                  </a:lnTo>
                  <a:lnTo>
                    <a:pt x="130739" y="1547750"/>
                  </a:lnTo>
                  <a:lnTo>
                    <a:pt x="93897" y="1521707"/>
                  </a:lnTo>
                  <a:lnTo>
                    <a:pt x="62082" y="1489892"/>
                  </a:lnTo>
                  <a:lnTo>
                    <a:pt x="36039" y="1453050"/>
                  </a:lnTo>
                  <a:lnTo>
                    <a:pt x="16514" y="1411927"/>
                  </a:lnTo>
                  <a:lnTo>
                    <a:pt x="4252" y="1367269"/>
                  </a:lnTo>
                  <a:lnTo>
                    <a:pt x="0" y="1319820"/>
                  </a:lnTo>
                  <a:lnTo>
                    <a:pt x="0" y="263970"/>
                  </a:lnTo>
                  <a:close/>
                </a:path>
              </a:pathLst>
            </a:custGeom>
            <a:ln w="9525">
              <a:solidFill>
                <a:srgbClr val="BC8642"/>
              </a:solidFill>
            </a:ln>
          </p:spPr>
          <p:txBody>
            <a:bodyPr wrap="square" lIns="0" tIns="0" rIns="0" bIns="0" rtlCol="0"/>
            <a:lstStyle/>
            <a:p>
              <a:endParaRPr/>
            </a:p>
          </p:txBody>
        </p:sp>
      </p:grpSp>
      <p:sp>
        <p:nvSpPr>
          <p:cNvPr id="42" name="object 42"/>
          <p:cNvSpPr txBox="1"/>
          <p:nvPr/>
        </p:nvSpPr>
        <p:spPr>
          <a:xfrm>
            <a:off x="10319655" y="4805172"/>
            <a:ext cx="1600835" cy="1305560"/>
          </a:xfrm>
          <a:prstGeom prst="rect">
            <a:avLst/>
          </a:prstGeom>
        </p:spPr>
        <p:txBody>
          <a:bodyPr vert="horz" wrap="square" lIns="0" tIns="12700" rIns="0" bIns="0" rtlCol="0">
            <a:spAutoFit/>
          </a:bodyPr>
          <a:lstStyle/>
          <a:p>
            <a:pPr marL="12700" marR="5080" indent="-635" algn="ctr">
              <a:lnSpc>
                <a:spcPct val="100000"/>
              </a:lnSpc>
              <a:spcBef>
                <a:spcPts val="100"/>
              </a:spcBef>
            </a:pPr>
            <a:r>
              <a:rPr sz="1400" b="1" spc="-5" dirty="0">
                <a:solidFill>
                  <a:srgbClr val="921728"/>
                </a:solidFill>
                <a:latin typeface="Arial"/>
                <a:cs typeface="Arial"/>
              </a:rPr>
              <a:t>NOTE: </a:t>
            </a:r>
            <a:r>
              <a:rPr sz="1400" spc="-5" dirty="0">
                <a:latin typeface="Arial MT"/>
                <a:cs typeface="Arial MT"/>
              </a:rPr>
              <a:t>Discard the </a:t>
            </a:r>
            <a:r>
              <a:rPr sz="1400" dirty="0">
                <a:latin typeface="Arial MT"/>
                <a:cs typeface="Arial MT"/>
              </a:rPr>
              <a:t> </a:t>
            </a:r>
            <a:r>
              <a:rPr sz="1400" spc="-5" dirty="0">
                <a:latin typeface="Arial MT"/>
                <a:cs typeface="Arial MT"/>
              </a:rPr>
              <a:t>equipment If the </a:t>
            </a:r>
            <a:r>
              <a:rPr sz="1400" dirty="0">
                <a:latin typeface="Arial MT"/>
                <a:cs typeface="Arial MT"/>
              </a:rPr>
              <a:t> </a:t>
            </a:r>
            <a:r>
              <a:rPr sz="1400" spc="-5" dirty="0">
                <a:latin typeface="Arial MT"/>
                <a:cs typeface="Arial MT"/>
              </a:rPr>
              <a:t>balloon leaks and </a:t>
            </a:r>
            <a:r>
              <a:rPr sz="1400" dirty="0">
                <a:latin typeface="Arial MT"/>
                <a:cs typeface="Arial MT"/>
              </a:rPr>
              <a:t> </a:t>
            </a:r>
            <a:r>
              <a:rPr sz="1400" spc="-5" dirty="0">
                <a:latin typeface="Arial MT"/>
                <a:cs typeface="Arial MT"/>
              </a:rPr>
              <a:t>begin</a:t>
            </a:r>
            <a:r>
              <a:rPr sz="1400" spc="-45" dirty="0">
                <a:latin typeface="Arial MT"/>
                <a:cs typeface="Arial MT"/>
              </a:rPr>
              <a:t> </a:t>
            </a:r>
            <a:r>
              <a:rPr sz="1400" spc="-5" dirty="0">
                <a:latin typeface="Arial MT"/>
                <a:cs typeface="Arial MT"/>
              </a:rPr>
              <a:t>the</a:t>
            </a:r>
            <a:r>
              <a:rPr sz="1400" spc="-40" dirty="0">
                <a:latin typeface="Arial MT"/>
                <a:cs typeface="Arial MT"/>
              </a:rPr>
              <a:t> </a:t>
            </a:r>
            <a:r>
              <a:rPr sz="1400" spc="-5" dirty="0">
                <a:latin typeface="Arial MT"/>
                <a:cs typeface="Arial MT"/>
              </a:rPr>
              <a:t>procedure </a:t>
            </a:r>
            <a:r>
              <a:rPr sz="1400" spc="-375" dirty="0">
                <a:latin typeface="Arial MT"/>
                <a:cs typeface="Arial MT"/>
              </a:rPr>
              <a:t> </a:t>
            </a:r>
            <a:r>
              <a:rPr sz="1400" spc="-5" dirty="0">
                <a:latin typeface="Arial MT"/>
                <a:cs typeface="Arial MT"/>
              </a:rPr>
              <a:t>again with new </a:t>
            </a:r>
            <a:r>
              <a:rPr sz="1400" dirty="0">
                <a:latin typeface="Arial MT"/>
                <a:cs typeface="Arial MT"/>
              </a:rPr>
              <a:t> </a:t>
            </a:r>
            <a:r>
              <a:rPr sz="1400" spc="-5" dirty="0">
                <a:latin typeface="Arial MT"/>
                <a:cs typeface="Arial MT"/>
              </a:rPr>
              <a:t>equipment.</a:t>
            </a:r>
            <a:endParaRPr sz="1400">
              <a:latin typeface="Arial MT"/>
              <a:cs typeface="Arial MT"/>
            </a:endParaRPr>
          </a:p>
        </p:txBody>
      </p:sp>
      <p:sp>
        <p:nvSpPr>
          <p:cNvPr id="43" name="object 43"/>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44" name="object 44"/>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37</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dirty="0">
                <a:solidFill>
                  <a:srgbClr val="BC8642"/>
                </a:solidFill>
              </a:rPr>
              <a:t>MALE</a:t>
            </a:r>
            <a:r>
              <a:rPr sz="3600" spc="-50" dirty="0">
                <a:solidFill>
                  <a:srgbClr val="BC8642"/>
                </a:solidFill>
              </a:rPr>
              <a:t> </a:t>
            </a:r>
            <a:r>
              <a:rPr sz="3600" dirty="0">
                <a:solidFill>
                  <a:srgbClr val="000000"/>
                </a:solidFill>
              </a:rPr>
              <a:t>FOLEY</a:t>
            </a:r>
            <a:r>
              <a:rPr sz="3600" spc="-45" dirty="0">
                <a:solidFill>
                  <a:srgbClr val="000000"/>
                </a:solidFill>
              </a:rPr>
              <a:t> </a:t>
            </a:r>
            <a:r>
              <a:rPr sz="3600" spc="-5" dirty="0">
                <a:solidFill>
                  <a:srgbClr val="000000"/>
                </a:solidFill>
              </a:rPr>
              <a:t>CATHETERIZATION</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grpSp>
        <p:nvGrpSpPr>
          <p:cNvPr id="4" name="object 4"/>
          <p:cNvGrpSpPr/>
          <p:nvPr/>
        </p:nvGrpSpPr>
        <p:grpSpPr>
          <a:xfrm>
            <a:off x="454151" y="1301496"/>
            <a:ext cx="11329670" cy="5270500"/>
            <a:chOff x="454151" y="1301496"/>
            <a:chExt cx="11329670" cy="5270500"/>
          </a:xfrm>
        </p:grpSpPr>
        <p:pic>
          <p:nvPicPr>
            <p:cNvPr id="5" name="object 5"/>
            <p:cNvPicPr/>
            <p:nvPr/>
          </p:nvPicPr>
          <p:blipFill>
            <a:blip r:embed="rId3" cstate="print"/>
            <a:stretch>
              <a:fillRect/>
            </a:stretch>
          </p:blipFill>
          <p:spPr>
            <a:xfrm>
              <a:off x="454151" y="1301496"/>
              <a:ext cx="11329416" cy="2490216"/>
            </a:xfrm>
            <a:prstGeom prst="rect">
              <a:avLst/>
            </a:prstGeom>
          </p:spPr>
        </p:pic>
        <p:sp>
          <p:nvSpPr>
            <p:cNvPr id="6" name="object 6"/>
            <p:cNvSpPr/>
            <p:nvPr/>
          </p:nvSpPr>
          <p:spPr>
            <a:xfrm>
              <a:off x="519289" y="1316777"/>
              <a:ext cx="11198860" cy="2359025"/>
            </a:xfrm>
            <a:custGeom>
              <a:avLst/>
              <a:gdLst/>
              <a:ahLst/>
              <a:cxnLst/>
              <a:rect l="l" t="t" r="r" b="b"/>
              <a:pathLst>
                <a:path w="11198860" h="2359025">
                  <a:moveTo>
                    <a:pt x="10962688" y="0"/>
                  </a:moveTo>
                  <a:lnTo>
                    <a:pt x="235887" y="0"/>
                  </a:lnTo>
                  <a:lnTo>
                    <a:pt x="188348" y="4792"/>
                  </a:lnTo>
                  <a:lnTo>
                    <a:pt x="144069" y="18537"/>
                  </a:lnTo>
                  <a:lnTo>
                    <a:pt x="104000" y="40285"/>
                  </a:lnTo>
                  <a:lnTo>
                    <a:pt x="69089" y="69090"/>
                  </a:lnTo>
                  <a:lnTo>
                    <a:pt x="40285" y="104000"/>
                  </a:lnTo>
                  <a:lnTo>
                    <a:pt x="18537" y="144069"/>
                  </a:lnTo>
                  <a:lnTo>
                    <a:pt x="4792" y="188348"/>
                  </a:lnTo>
                  <a:lnTo>
                    <a:pt x="0" y="235888"/>
                  </a:lnTo>
                  <a:lnTo>
                    <a:pt x="0" y="2123041"/>
                  </a:lnTo>
                  <a:lnTo>
                    <a:pt x="4792" y="2170580"/>
                  </a:lnTo>
                  <a:lnTo>
                    <a:pt x="18537" y="2214859"/>
                  </a:lnTo>
                  <a:lnTo>
                    <a:pt x="40285" y="2254927"/>
                  </a:lnTo>
                  <a:lnTo>
                    <a:pt x="69089" y="2289838"/>
                  </a:lnTo>
                  <a:lnTo>
                    <a:pt x="104000" y="2318642"/>
                  </a:lnTo>
                  <a:lnTo>
                    <a:pt x="144069" y="2340391"/>
                  </a:lnTo>
                  <a:lnTo>
                    <a:pt x="188348" y="2354136"/>
                  </a:lnTo>
                  <a:lnTo>
                    <a:pt x="235887" y="2358928"/>
                  </a:lnTo>
                  <a:lnTo>
                    <a:pt x="10962688" y="2358928"/>
                  </a:lnTo>
                  <a:lnTo>
                    <a:pt x="11010228" y="2354136"/>
                  </a:lnTo>
                  <a:lnTo>
                    <a:pt x="11054506" y="2340391"/>
                  </a:lnTo>
                  <a:lnTo>
                    <a:pt x="11094575" y="2318642"/>
                  </a:lnTo>
                  <a:lnTo>
                    <a:pt x="11129486" y="2289838"/>
                  </a:lnTo>
                  <a:lnTo>
                    <a:pt x="11158289" y="2254927"/>
                  </a:lnTo>
                  <a:lnTo>
                    <a:pt x="11180038" y="2214859"/>
                  </a:lnTo>
                  <a:lnTo>
                    <a:pt x="11193783" y="2170580"/>
                  </a:lnTo>
                  <a:lnTo>
                    <a:pt x="11198575" y="2123041"/>
                  </a:lnTo>
                  <a:lnTo>
                    <a:pt x="11198575" y="235888"/>
                  </a:lnTo>
                  <a:lnTo>
                    <a:pt x="11193783" y="188348"/>
                  </a:lnTo>
                  <a:lnTo>
                    <a:pt x="11180038" y="144069"/>
                  </a:lnTo>
                  <a:lnTo>
                    <a:pt x="11158289" y="104000"/>
                  </a:lnTo>
                  <a:lnTo>
                    <a:pt x="11129486" y="69090"/>
                  </a:lnTo>
                  <a:lnTo>
                    <a:pt x="11094575" y="40285"/>
                  </a:lnTo>
                  <a:lnTo>
                    <a:pt x="11054506" y="18537"/>
                  </a:lnTo>
                  <a:lnTo>
                    <a:pt x="11010228" y="4792"/>
                  </a:lnTo>
                  <a:lnTo>
                    <a:pt x="10962688" y="0"/>
                  </a:lnTo>
                  <a:close/>
                </a:path>
              </a:pathLst>
            </a:custGeom>
            <a:solidFill>
              <a:srgbClr val="FFFFFF">
                <a:alpha val="90199"/>
              </a:srgbClr>
            </a:solidFill>
          </p:spPr>
          <p:txBody>
            <a:bodyPr wrap="square" lIns="0" tIns="0" rIns="0" bIns="0" rtlCol="0"/>
            <a:lstStyle/>
            <a:p>
              <a:endParaRPr/>
            </a:p>
          </p:txBody>
        </p:sp>
        <p:sp>
          <p:nvSpPr>
            <p:cNvPr id="7" name="object 7"/>
            <p:cNvSpPr/>
            <p:nvPr/>
          </p:nvSpPr>
          <p:spPr>
            <a:xfrm>
              <a:off x="519289" y="1316777"/>
              <a:ext cx="11198860" cy="2359025"/>
            </a:xfrm>
            <a:custGeom>
              <a:avLst/>
              <a:gdLst/>
              <a:ahLst/>
              <a:cxnLst/>
              <a:rect l="l" t="t" r="r" b="b"/>
              <a:pathLst>
                <a:path w="11198860" h="2359025">
                  <a:moveTo>
                    <a:pt x="0" y="235888"/>
                  </a:moveTo>
                  <a:lnTo>
                    <a:pt x="4792" y="188348"/>
                  </a:lnTo>
                  <a:lnTo>
                    <a:pt x="18537" y="144069"/>
                  </a:lnTo>
                  <a:lnTo>
                    <a:pt x="40285" y="104000"/>
                  </a:lnTo>
                  <a:lnTo>
                    <a:pt x="69089" y="69090"/>
                  </a:lnTo>
                  <a:lnTo>
                    <a:pt x="104000" y="40285"/>
                  </a:lnTo>
                  <a:lnTo>
                    <a:pt x="144069" y="18537"/>
                  </a:lnTo>
                  <a:lnTo>
                    <a:pt x="188348" y="4792"/>
                  </a:lnTo>
                  <a:lnTo>
                    <a:pt x="235887" y="0"/>
                  </a:lnTo>
                  <a:lnTo>
                    <a:pt x="10962689" y="0"/>
                  </a:lnTo>
                  <a:lnTo>
                    <a:pt x="11010228" y="4792"/>
                  </a:lnTo>
                  <a:lnTo>
                    <a:pt x="11054507" y="18537"/>
                  </a:lnTo>
                  <a:lnTo>
                    <a:pt x="11094575" y="40285"/>
                  </a:lnTo>
                  <a:lnTo>
                    <a:pt x="11129486" y="69090"/>
                  </a:lnTo>
                  <a:lnTo>
                    <a:pt x="11158290" y="104000"/>
                  </a:lnTo>
                  <a:lnTo>
                    <a:pt x="11180039" y="144069"/>
                  </a:lnTo>
                  <a:lnTo>
                    <a:pt x="11193783" y="188348"/>
                  </a:lnTo>
                  <a:lnTo>
                    <a:pt x="11198576" y="235888"/>
                  </a:lnTo>
                  <a:lnTo>
                    <a:pt x="11198576" y="2123041"/>
                  </a:lnTo>
                  <a:lnTo>
                    <a:pt x="11193783" y="2170580"/>
                  </a:lnTo>
                  <a:lnTo>
                    <a:pt x="11180039" y="2214859"/>
                  </a:lnTo>
                  <a:lnTo>
                    <a:pt x="11158290" y="2254928"/>
                  </a:lnTo>
                  <a:lnTo>
                    <a:pt x="11129486" y="2289838"/>
                  </a:lnTo>
                  <a:lnTo>
                    <a:pt x="11094575" y="2318642"/>
                  </a:lnTo>
                  <a:lnTo>
                    <a:pt x="11054507" y="2340391"/>
                  </a:lnTo>
                  <a:lnTo>
                    <a:pt x="11010228" y="2354136"/>
                  </a:lnTo>
                  <a:lnTo>
                    <a:pt x="10962689" y="2358929"/>
                  </a:lnTo>
                  <a:lnTo>
                    <a:pt x="235887" y="2358929"/>
                  </a:lnTo>
                  <a:lnTo>
                    <a:pt x="188348" y="2354136"/>
                  </a:lnTo>
                  <a:lnTo>
                    <a:pt x="144069" y="2340391"/>
                  </a:lnTo>
                  <a:lnTo>
                    <a:pt x="104000" y="2318642"/>
                  </a:lnTo>
                  <a:lnTo>
                    <a:pt x="69089" y="2289838"/>
                  </a:lnTo>
                  <a:lnTo>
                    <a:pt x="40285" y="2254928"/>
                  </a:lnTo>
                  <a:lnTo>
                    <a:pt x="18537" y="2214859"/>
                  </a:lnTo>
                  <a:lnTo>
                    <a:pt x="4792" y="2170580"/>
                  </a:lnTo>
                  <a:lnTo>
                    <a:pt x="0" y="2123041"/>
                  </a:lnTo>
                  <a:lnTo>
                    <a:pt x="0" y="235888"/>
                  </a:lnTo>
                  <a:close/>
                </a:path>
              </a:pathLst>
            </a:custGeom>
            <a:ln w="25400">
              <a:solidFill>
                <a:srgbClr val="BC8642"/>
              </a:solidFill>
            </a:ln>
          </p:spPr>
          <p:txBody>
            <a:bodyPr wrap="square" lIns="0" tIns="0" rIns="0" bIns="0" rtlCol="0"/>
            <a:lstStyle/>
            <a:p>
              <a:endParaRPr/>
            </a:p>
          </p:txBody>
        </p:sp>
        <p:pic>
          <p:nvPicPr>
            <p:cNvPr id="8" name="object 8"/>
            <p:cNvPicPr/>
            <p:nvPr/>
          </p:nvPicPr>
          <p:blipFill>
            <a:blip r:embed="rId4" cstate="print"/>
            <a:stretch>
              <a:fillRect/>
            </a:stretch>
          </p:blipFill>
          <p:spPr>
            <a:xfrm>
              <a:off x="858329" y="1631301"/>
              <a:ext cx="2446626" cy="1729880"/>
            </a:xfrm>
            <a:prstGeom prst="rect">
              <a:avLst/>
            </a:prstGeom>
          </p:spPr>
        </p:pic>
        <p:sp>
          <p:nvSpPr>
            <p:cNvPr id="9" name="object 9"/>
            <p:cNvSpPr/>
            <p:nvPr/>
          </p:nvSpPr>
          <p:spPr>
            <a:xfrm>
              <a:off x="858329" y="1631301"/>
              <a:ext cx="2446655" cy="1730375"/>
            </a:xfrm>
            <a:custGeom>
              <a:avLst/>
              <a:gdLst/>
              <a:ahLst/>
              <a:cxnLst/>
              <a:rect l="l" t="t" r="r" b="b"/>
              <a:pathLst>
                <a:path w="2446654" h="1730375">
                  <a:moveTo>
                    <a:pt x="0" y="172987"/>
                  </a:moveTo>
                  <a:lnTo>
                    <a:pt x="6179" y="127000"/>
                  </a:lnTo>
                  <a:lnTo>
                    <a:pt x="23617" y="85677"/>
                  </a:lnTo>
                  <a:lnTo>
                    <a:pt x="50666" y="50666"/>
                  </a:lnTo>
                  <a:lnTo>
                    <a:pt x="85677" y="23617"/>
                  </a:lnTo>
                  <a:lnTo>
                    <a:pt x="127000" y="6179"/>
                  </a:lnTo>
                  <a:lnTo>
                    <a:pt x="172986" y="0"/>
                  </a:lnTo>
                  <a:lnTo>
                    <a:pt x="2273639" y="0"/>
                  </a:lnTo>
                  <a:lnTo>
                    <a:pt x="2319625" y="6179"/>
                  </a:lnTo>
                  <a:lnTo>
                    <a:pt x="2360948" y="23617"/>
                  </a:lnTo>
                  <a:lnTo>
                    <a:pt x="2395959" y="50666"/>
                  </a:lnTo>
                  <a:lnTo>
                    <a:pt x="2423008" y="85677"/>
                  </a:lnTo>
                  <a:lnTo>
                    <a:pt x="2440446" y="127000"/>
                  </a:lnTo>
                  <a:lnTo>
                    <a:pt x="2446626" y="172987"/>
                  </a:lnTo>
                  <a:lnTo>
                    <a:pt x="2446626" y="1556894"/>
                  </a:lnTo>
                  <a:lnTo>
                    <a:pt x="2440446" y="1602880"/>
                  </a:lnTo>
                  <a:lnTo>
                    <a:pt x="2423008" y="1644203"/>
                  </a:lnTo>
                  <a:lnTo>
                    <a:pt x="2395959" y="1679214"/>
                  </a:lnTo>
                  <a:lnTo>
                    <a:pt x="2360948" y="1706263"/>
                  </a:lnTo>
                  <a:lnTo>
                    <a:pt x="2319625" y="1723701"/>
                  </a:lnTo>
                  <a:lnTo>
                    <a:pt x="2273639" y="1729881"/>
                  </a:lnTo>
                  <a:lnTo>
                    <a:pt x="172986" y="1729881"/>
                  </a:lnTo>
                  <a:lnTo>
                    <a:pt x="127000" y="1723701"/>
                  </a:lnTo>
                  <a:lnTo>
                    <a:pt x="85677" y="1706263"/>
                  </a:lnTo>
                  <a:lnTo>
                    <a:pt x="50666" y="1679214"/>
                  </a:lnTo>
                  <a:lnTo>
                    <a:pt x="23617" y="1644203"/>
                  </a:lnTo>
                  <a:lnTo>
                    <a:pt x="6179" y="1602880"/>
                  </a:lnTo>
                  <a:lnTo>
                    <a:pt x="0" y="1556894"/>
                  </a:lnTo>
                  <a:lnTo>
                    <a:pt x="0" y="172987"/>
                  </a:lnTo>
                  <a:close/>
                </a:path>
              </a:pathLst>
            </a:custGeom>
            <a:ln w="25400">
              <a:solidFill>
                <a:srgbClr val="BC8642"/>
              </a:solidFill>
            </a:ln>
          </p:spPr>
          <p:txBody>
            <a:bodyPr wrap="square" lIns="0" tIns="0" rIns="0" bIns="0" rtlCol="0"/>
            <a:lstStyle/>
            <a:p>
              <a:endParaRPr/>
            </a:p>
          </p:txBody>
        </p:sp>
        <p:sp>
          <p:nvSpPr>
            <p:cNvPr id="10" name="object 10"/>
            <p:cNvSpPr/>
            <p:nvPr/>
          </p:nvSpPr>
          <p:spPr>
            <a:xfrm>
              <a:off x="858329" y="3675706"/>
              <a:ext cx="2446655" cy="2883535"/>
            </a:xfrm>
            <a:custGeom>
              <a:avLst/>
              <a:gdLst/>
              <a:ahLst/>
              <a:cxnLst/>
              <a:rect l="l" t="t" r="r" b="b"/>
              <a:pathLst>
                <a:path w="2446654" h="2883534">
                  <a:moveTo>
                    <a:pt x="2446625" y="0"/>
                  </a:moveTo>
                  <a:lnTo>
                    <a:pt x="0" y="0"/>
                  </a:lnTo>
                  <a:lnTo>
                    <a:pt x="0" y="2626239"/>
                  </a:lnTo>
                  <a:lnTo>
                    <a:pt x="4138" y="2672417"/>
                  </a:lnTo>
                  <a:lnTo>
                    <a:pt x="16072" y="2715879"/>
                  </a:lnTo>
                  <a:lnTo>
                    <a:pt x="35073" y="2755900"/>
                  </a:lnTo>
                  <a:lnTo>
                    <a:pt x="60418" y="2791754"/>
                  </a:lnTo>
                  <a:lnTo>
                    <a:pt x="91381" y="2822717"/>
                  </a:lnTo>
                  <a:lnTo>
                    <a:pt x="127236" y="2848062"/>
                  </a:lnTo>
                  <a:lnTo>
                    <a:pt x="167257" y="2867064"/>
                  </a:lnTo>
                  <a:lnTo>
                    <a:pt x="210719" y="2878997"/>
                  </a:lnTo>
                  <a:lnTo>
                    <a:pt x="256896" y="2883136"/>
                  </a:lnTo>
                  <a:lnTo>
                    <a:pt x="2189728" y="2883136"/>
                  </a:lnTo>
                  <a:lnTo>
                    <a:pt x="2235906" y="2878997"/>
                  </a:lnTo>
                  <a:lnTo>
                    <a:pt x="2279368" y="2867064"/>
                  </a:lnTo>
                  <a:lnTo>
                    <a:pt x="2319389" y="2848062"/>
                  </a:lnTo>
                  <a:lnTo>
                    <a:pt x="2355244" y="2822717"/>
                  </a:lnTo>
                  <a:lnTo>
                    <a:pt x="2386206" y="2791754"/>
                  </a:lnTo>
                  <a:lnTo>
                    <a:pt x="2411551" y="2755900"/>
                  </a:lnTo>
                  <a:lnTo>
                    <a:pt x="2430553" y="2715879"/>
                  </a:lnTo>
                  <a:lnTo>
                    <a:pt x="2442486" y="2672417"/>
                  </a:lnTo>
                  <a:lnTo>
                    <a:pt x="2446625" y="2626239"/>
                  </a:lnTo>
                  <a:lnTo>
                    <a:pt x="2446625" y="0"/>
                  </a:lnTo>
                  <a:close/>
                </a:path>
              </a:pathLst>
            </a:custGeom>
            <a:solidFill>
              <a:srgbClr val="FFFFFF"/>
            </a:solidFill>
          </p:spPr>
          <p:txBody>
            <a:bodyPr wrap="square" lIns="0" tIns="0" rIns="0" bIns="0" rtlCol="0"/>
            <a:lstStyle/>
            <a:p>
              <a:endParaRPr/>
            </a:p>
          </p:txBody>
        </p:sp>
        <p:sp>
          <p:nvSpPr>
            <p:cNvPr id="11" name="object 11"/>
            <p:cNvSpPr/>
            <p:nvPr/>
          </p:nvSpPr>
          <p:spPr>
            <a:xfrm>
              <a:off x="858329" y="3675706"/>
              <a:ext cx="2446655" cy="2883535"/>
            </a:xfrm>
            <a:custGeom>
              <a:avLst/>
              <a:gdLst/>
              <a:ahLst/>
              <a:cxnLst/>
              <a:rect l="l" t="t" r="r" b="b"/>
              <a:pathLst>
                <a:path w="2446654" h="2883534">
                  <a:moveTo>
                    <a:pt x="2189729" y="2883136"/>
                  </a:moveTo>
                  <a:lnTo>
                    <a:pt x="256897" y="2883136"/>
                  </a:lnTo>
                  <a:lnTo>
                    <a:pt x="210719" y="2878997"/>
                  </a:lnTo>
                  <a:lnTo>
                    <a:pt x="167257" y="2867063"/>
                  </a:lnTo>
                  <a:lnTo>
                    <a:pt x="127236" y="2848062"/>
                  </a:lnTo>
                  <a:lnTo>
                    <a:pt x="91381" y="2822717"/>
                  </a:lnTo>
                  <a:lnTo>
                    <a:pt x="60419" y="2791754"/>
                  </a:lnTo>
                  <a:lnTo>
                    <a:pt x="35074" y="2755899"/>
                  </a:lnTo>
                  <a:lnTo>
                    <a:pt x="16072" y="2715878"/>
                  </a:lnTo>
                  <a:lnTo>
                    <a:pt x="4138" y="2672416"/>
                  </a:lnTo>
                  <a:lnTo>
                    <a:pt x="0" y="2626239"/>
                  </a:lnTo>
                  <a:lnTo>
                    <a:pt x="0" y="0"/>
                  </a:lnTo>
                  <a:lnTo>
                    <a:pt x="2446626" y="0"/>
                  </a:lnTo>
                  <a:lnTo>
                    <a:pt x="2446626" y="2626239"/>
                  </a:lnTo>
                  <a:lnTo>
                    <a:pt x="2442487" y="2672416"/>
                  </a:lnTo>
                  <a:lnTo>
                    <a:pt x="2430553" y="2715878"/>
                  </a:lnTo>
                  <a:lnTo>
                    <a:pt x="2411552" y="2755899"/>
                  </a:lnTo>
                  <a:lnTo>
                    <a:pt x="2386207" y="2791754"/>
                  </a:lnTo>
                  <a:lnTo>
                    <a:pt x="2355244" y="2822717"/>
                  </a:lnTo>
                  <a:lnTo>
                    <a:pt x="2319389" y="2848062"/>
                  </a:lnTo>
                  <a:lnTo>
                    <a:pt x="2279368" y="2867063"/>
                  </a:lnTo>
                  <a:lnTo>
                    <a:pt x="2235906" y="2878997"/>
                  </a:lnTo>
                  <a:lnTo>
                    <a:pt x="2189729" y="2883136"/>
                  </a:lnTo>
                  <a:close/>
                </a:path>
              </a:pathLst>
            </a:custGeom>
            <a:ln w="25400">
              <a:solidFill>
                <a:srgbClr val="BC8642"/>
              </a:solidFill>
            </a:ln>
          </p:spPr>
          <p:txBody>
            <a:bodyPr wrap="square" lIns="0" tIns="0" rIns="0" bIns="0" rtlCol="0"/>
            <a:lstStyle/>
            <a:p>
              <a:endParaRPr/>
            </a:p>
          </p:txBody>
        </p:sp>
      </p:grpSp>
      <p:sp>
        <p:nvSpPr>
          <p:cNvPr id="12" name="object 12"/>
          <p:cNvSpPr txBox="1"/>
          <p:nvPr/>
        </p:nvSpPr>
        <p:spPr>
          <a:xfrm>
            <a:off x="1012312" y="3674324"/>
            <a:ext cx="2212975" cy="1654175"/>
          </a:xfrm>
          <a:prstGeom prst="rect">
            <a:avLst/>
          </a:prstGeom>
        </p:spPr>
        <p:txBody>
          <a:bodyPr vert="horz" wrap="square" lIns="0" tIns="69850" rIns="0" bIns="0" rtlCol="0">
            <a:spAutoFit/>
          </a:bodyPr>
          <a:lstStyle/>
          <a:p>
            <a:pPr marL="12700">
              <a:lnSpc>
                <a:spcPct val="100000"/>
              </a:lnSpc>
              <a:spcBef>
                <a:spcPts val="550"/>
              </a:spcBef>
            </a:pPr>
            <a:r>
              <a:rPr sz="1500" b="1" spc="-15" dirty="0">
                <a:latin typeface="Arial"/>
                <a:cs typeface="Arial"/>
              </a:rPr>
              <a:t>LUBRICATE</a:t>
            </a:r>
            <a:r>
              <a:rPr sz="1500" b="1" spc="-30" dirty="0">
                <a:latin typeface="Arial"/>
                <a:cs typeface="Arial"/>
              </a:rPr>
              <a:t> </a:t>
            </a:r>
            <a:r>
              <a:rPr sz="1500" spc="-5" dirty="0">
                <a:latin typeface="Arial MT"/>
                <a:cs typeface="Arial MT"/>
              </a:rPr>
              <a:t>the</a:t>
            </a:r>
            <a:r>
              <a:rPr sz="1500" spc="-30" dirty="0">
                <a:latin typeface="Arial MT"/>
                <a:cs typeface="Arial MT"/>
              </a:rPr>
              <a:t> </a:t>
            </a:r>
            <a:r>
              <a:rPr sz="1500" spc="-15" dirty="0">
                <a:latin typeface="Arial MT"/>
                <a:cs typeface="Arial MT"/>
              </a:rPr>
              <a:t>catheter.</a:t>
            </a:r>
            <a:endParaRPr sz="1500">
              <a:latin typeface="Arial MT"/>
              <a:cs typeface="Arial MT"/>
            </a:endParaRPr>
          </a:p>
          <a:p>
            <a:pPr marL="12700" marR="17145">
              <a:lnSpc>
                <a:spcPct val="86500"/>
              </a:lnSpc>
              <a:spcBef>
                <a:spcPts val="605"/>
              </a:spcBef>
              <a:buFont typeface="Arial"/>
              <a:buAutoNum type="alphaLcParenBoth"/>
              <a:tabLst>
                <a:tab pos="260350" algn="l"/>
              </a:tabLst>
            </a:pPr>
            <a:r>
              <a:rPr sz="1300" spc="-5" dirty="0">
                <a:latin typeface="Arial MT"/>
                <a:cs typeface="Arial MT"/>
              </a:rPr>
              <a:t>Pick </a:t>
            </a:r>
            <a:r>
              <a:rPr sz="1300" dirty="0">
                <a:latin typeface="Arial MT"/>
                <a:cs typeface="Arial MT"/>
              </a:rPr>
              <a:t>up </a:t>
            </a:r>
            <a:r>
              <a:rPr sz="1300" spc="-5" dirty="0">
                <a:latin typeface="Arial MT"/>
                <a:cs typeface="Arial MT"/>
              </a:rPr>
              <a:t>the catheter with </a:t>
            </a:r>
            <a:r>
              <a:rPr sz="1300" dirty="0">
                <a:latin typeface="Arial MT"/>
                <a:cs typeface="Arial MT"/>
              </a:rPr>
              <a:t> </a:t>
            </a:r>
            <a:r>
              <a:rPr sz="1300" spc="-5" dirty="0">
                <a:latin typeface="Arial MT"/>
                <a:cs typeface="Arial MT"/>
              </a:rPr>
              <a:t>the dominant </a:t>
            </a:r>
            <a:r>
              <a:rPr sz="1300" dirty="0">
                <a:latin typeface="Arial MT"/>
                <a:cs typeface="Arial MT"/>
              </a:rPr>
              <a:t>hand about 4 </a:t>
            </a:r>
            <a:r>
              <a:rPr sz="1300" spc="5" dirty="0">
                <a:latin typeface="Arial MT"/>
                <a:cs typeface="Arial MT"/>
              </a:rPr>
              <a:t> </a:t>
            </a:r>
            <a:r>
              <a:rPr sz="1300" dirty="0">
                <a:latin typeface="Arial MT"/>
                <a:cs typeface="Arial MT"/>
              </a:rPr>
              <a:t>inches </a:t>
            </a:r>
            <a:r>
              <a:rPr sz="1300" spc="-5" dirty="0">
                <a:latin typeface="Arial MT"/>
                <a:cs typeface="Arial MT"/>
              </a:rPr>
              <a:t>from the tip </a:t>
            </a:r>
            <a:r>
              <a:rPr sz="1300" dirty="0">
                <a:latin typeface="Arial MT"/>
                <a:cs typeface="Arial MT"/>
              </a:rPr>
              <a:t>while </a:t>
            </a:r>
            <a:r>
              <a:rPr sz="1300" spc="5" dirty="0">
                <a:latin typeface="Arial MT"/>
                <a:cs typeface="Arial MT"/>
              </a:rPr>
              <a:t> </a:t>
            </a:r>
            <a:r>
              <a:rPr sz="1300" spc="-5" dirty="0">
                <a:latin typeface="Arial MT"/>
                <a:cs typeface="Arial MT"/>
              </a:rPr>
              <a:t>maintaining positive</a:t>
            </a:r>
            <a:r>
              <a:rPr sz="1300" spc="5" dirty="0">
                <a:latin typeface="Arial MT"/>
                <a:cs typeface="Arial MT"/>
              </a:rPr>
              <a:t> </a:t>
            </a:r>
            <a:r>
              <a:rPr sz="1300" spc="-5" dirty="0">
                <a:latin typeface="Arial MT"/>
                <a:cs typeface="Arial MT"/>
              </a:rPr>
              <a:t>control</a:t>
            </a:r>
            <a:r>
              <a:rPr sz="1300" spc="5" dirty="0">
                <a:latin typeface="Arial MT"/>
                <a:cs typeface="Arial MT"/>
              </a:rPr>
              <a:t> </a:t>
            </a:r>
            <a:r>
              <a:rPr sz="1300" dirty="0">
                <a:latin typeface="Arial MT"/>
                <a:cs typeface="Arial MT"/>
              </a:rPr>
              <a:t>of </a:t>
            </a:r>
            <a:r>
              <a:rPr sz="1300" spc="-345" dirty="0">
                <a:latin typeface="Arial MT"/>
                <a:cs typeface="Arial MT"/>
              </a:rPr>
              <a:t> </a:t>
            </a:r>
            <a:r>
              <a:rPr sz="1300" spc="-5" dirty="0">
                <a:latin typeface="Arial MT"/>
                <a:cs typeface="Arial MT"/>
              </a:rPr>
              <a:t>the remaining</a:t>
            </a:r>
            <a:r>
              <a:rPr sz="1300" dirty="0">
                <a:latin typeface="Arial MT"/>
                <a:cs typeface="Arial MT"/>
              </a:rPr>
              <a:t> </a:t>
            </a:r>
            <a:r>
              <a:rPr sz="1300" spc="-5" dirty="0">
                <a:latin typeface="Arial MT"/>
                <a:cs typeface="Arial MT"/>
              </a:rPr>
              <a:t>tube.</a:t>
            </a:r>
            <a:endParaRPr sz="1300">
              <a:latin typeface="Arial MT"/>
              <a:cs typeface="Arial MT"/>
            </a:endParaRPr>
          </a:p>
          <a:p>
            <a:pPr marL="12700" marR="393700">
              <a:lnSpc>
                <a:spcPts val="1320"/>
              </a:lnSpc>
              <a:spcBef>
                <a:spcPts val="580"/>
              </a:spcBef>
              <a:buFont typeface="Arial"/>
              <a:buAutoNum type="alphaLcParenBoth"/>
              <a:tabLst>
                <a:tab pos="269875" algn="l"/>
              </a:tabLst>
            </a:pPr>
            <a:r>
              <a:rPr sz="1300" spc="-5" dirty="0">
                <a:latin typeface="Arial MT"/>
                <a:cs typeface="Arial MT"/>
              </a:rPr>
              <a:t>Apply</a:t>
            </a:r>
            <a:r>
              <a:rPr sz="1300" spc="-30" dirty="0">
                <a:latin typeface="Arial MT"/>
                <a:cs typeface="Arial MT"/>
              </a:rPr>
              <a:t> </a:t>
            </a:r>
            <a:r>
              <a:rPr sz="1300" dirty="0">
                <a:latin typeface="Arial MT"/>
                <a:cs typeface="Arial MT"/>
              </a:rPr>
              <a:t>lubricant</a:t>
            </a:r>
            <a:r>
              <a:rPr sz="1300" spc="-25" dirty="0">
                <a:latin typeface="Arial MT"/>
                <a:cs typeface="Arial MT"/>
              </a:rPr>
              <a:t> </a:t>
            </a:r>
            <a:r>
              <a:rPr sz="1300" spc="-5" dirty="0">
                <a:latin typeface="Arial MT"/>
                <a:cs typeface="Arial MT"/>
              </a:rPr>
              <a:t>to</a:t>
            </a:r>
            <a:r>
              <a:rPr sz="1300" spc="-25" dirty="0">
                <a:latin typeface="Arial MT"/>
                <a:cs typeface="Arial MT"/>
              </a:rPr>
              <a:t> </a:t>
            </a:r>
            <a:r>
              <a:rPr sz="1300" spc="-5" dirty="0">
                <a:latin typeface="Arial MT"/>
                <a:cs typeface="Arial MT"/>
              </a:rPr>
              <a:t>the </a:t>
            </a:r>
            <a:r>
              <a:rPr sz="1300" spc="-345" dirty="0">
                <a:latin typeface="Arial MT"/>
                <a:cs typeface="Arial MT"/>
              </a:rPr>
              <a:t> </a:t>
            </a:r>
            <a:r>
              <a:rPr sz="1300" spc="-5" dirty="0">
                <a:latin typeface="Arial MT"/>
                <a:cs typeface="Arial MT"/>
              </a:rPr>
              <a:t>catheter</a:t>
            </a:r>
            <a:r>
              <a:rPr sz="1300" spc="-10" dirty="0">
                <a:latin typeface="Arial MT"/>
                <a:cs typeface="Arial MT"/>
              </a:rPr>
              <a:t> </a:t>
            </a:r>
            <a:r>
              <a:rPr sz="1300" spc="-5" dirty="0">
                <a:latin typeface="Arial MT"/>
                <a:cs typeface="Arial MT"/>
              </a:rPr>
              <a:t>tip.</a:t>
            </a:r>
            <a:endParaRPr sz="1300">
              <a:latin typeface="Arial MT"/>
              <a:cs typeface="Arial MT"/>
            </a:endParaRPr>
          </a:p>
        </p:txBody>
      </p:sp>
      <p:grpSp>
        <p:nvGrpSpPr>
          <p:cNvPr id="13" name="object 13"/>
          <p:cNvGrpSpPr/>
          <p:nvPr/>
        </p:nvGrpSpPr>
        <p:grpSpPr>
          <a:xfrm>
            <a:off x="3536918" y="1618601"/>
            <a:ext cx="2472055" cy="4953000"/>
            <a:chOff x="3536918" y="1618601"/>
            <a:chExt cx="2472055" cy="4953000"/>
          </a:xfrm>
        </p:grpSpPr>
        <p:pic>
          <p:nvPicPr>
            <p:cNvPr id="14" name="object 14"/>
            <p:cNvPicPr/>
            <p:nvPr/>
          </p:nvPicPr>
          <p:blipFill>
            <a:blip r:embed="rId5" cstate="print"/>
            <a:stretch>
              <a:fillRect/>
            </a:stretch>
          </p:blipFill>
          <p:spPr>
            <a:xfrm>
              <a:off x="3549618" y="1631301"/>
              <a:ext cx="2446627" cy="1439529"/>
            </a:xfrm>
            <a:prstGeom prst="rect">
              <a:avLst/>
            </a:prstGeom>
          </p:spPr>
        </p:pic>
        <p:sp>
          <p:nvSpPr>
            <p:cNvPr id="15" name="object 15"/>
            <p:cNvSpPr/>
            <p:nvPr/>
          </p:nvSpPr>
          <p:spPr>
            <a:xfrm>
              <a:off x="3549618" y="1631301"/>
              <a:ext cx="2446655" cy="1730375"/>
            </a:xfrm>
            <a:custGeom>
              <a:avLst/>
              <a:gdLst/>
              <a:ahLst/>
              <a:cxnLst/>
              <a:rect l="l" t="t" r="r" b="b"/>
              <a:pathLst>
                <a:path w="2446654" h="1730375">
                  <a:moveTo>
                    <a:pt x="0" y="172987"/>
                  </a:moveTo>
                  <a:lnTo>
                    <a:pt x="6179" y="127000"/>
                  </a:lnTo>
                  <a:lnTo>
                    <a:pt x="23617" y="85677"/>
                  </a:lnTo>
                  <a:lnTo>
                    <a:pt x="50666" y="50666"/>
                  </a:lnTo>
                  <a:lnTo>
                    <a:pt x="85677" y="23617"/>
                  </a:lnTo>
                  <a:lnTo>
                    <a:pt x="127000" y="6179"/>
                  </a:lnTo>
                  <a:lnTo>
                    <a:pt x="172986" y="0"/>
                  </a:lnTo>
                  <a:lnTo>
                    <a:pt x="2273639" y="0"/>
                  </a:lnTo>
                  <a:lnTo>
                    <a:pt x="2319625" y="6179"/>
                  </a:lnTo>
                  <a:lnTo>
                    <a:pt x="2360948" y="23617"/>
                  </a:lnTo>
                  <a:lnTo>
                    <a:pt x="2395959" y="50666"/>
                  </a:lnTo>
                  <a:lnTo>
                    <a:pt x="2423008" y="85677"/>
                  </a:lnTo>
                  <a:lnTo>
                    <a:pt x="2440446" y="127000"/>
                  </a:lnTo>
                  <a:lnTo>
                    <a:pt x="2446626" y="172987"/>
                  </a:lnTo>
                  <a:lnTo>
                    <a:pt x="2446626" y="1556894"/>
                  </a:lnTo>
                  <a:lnTo>
                    <a:pt x="2440446" y="1602880"/>
                  </a:lnTo>
                  <a:lnTo>
                    <a:pt x="2423008" y="1644203"/>
                  </a:lnTo>
                  <a:lnTo>
                    <a:pt x="2395959" y="1679214"/>
                  </a:lnTo>
                  <a:lnTo>
                    <a:pt x="2360948" y="1706263"/>
                  </a:lnTo>
                  <a:lnTo>
                    <a:pt x="2319625" y="1723701"/>
                  </a:lnTo>
                  <a:lnTo>
                    <a:pt x="2273639" y="1729881"/>
                  </a:lnTo>
                  <a:lnTo>
                    <a:pt x="172986" y="1729881"/>
                  </a:lnTo>
                  <a:lnTo>
                    <a:pt x="127000" y="1723701"/>
                  </a:lnTo>
                  <a:lnTo>
                    <a:pt x="85677" y="1706263"/>
                  </a:lnTo>
                  <a:lnTo>
                    <a:pt x="50666" y="1679214"/>
                  </a:lnTo>
                  <a:lnTo>
                    <a:pt x="23617" y="1644203"/>
                  </a:lnTo>
                  <a:lnTo>
                    <a:pt x="6179" y="1602880"/>
                  </a:lnTo>
                  <a:lnTo>
                    <a:pt x="0" y="1556894"/>
                  </a:lnTo>
                  <a:lnTo>
                    <a:pt x="0" y="172987"/>
                  </a:lnTo>
                  <a:close/>
                </a:path>
              </a:pathLst>
            </a:custGeom>
            <a:ln w="25400">
              <a:solidFill>
                <a:srgbClr val="BC8642"/>
              </a:solidFill>
            </a:ln>
          </p:spPr>
          <p:txBody>
            <a:bodyPr wrap="square" lIns="0" tIns="0" rIns="0" bIns="0" rtlCol="0"/>
            <a:lstStyle/>
            <a:p>
              <a:endParaRPr/>
            </a:p>
          </p:txBody>
        </p:sp>
        <p:sp>
          <p:nvSpPr>
            <p:cNvPr id="16" name="object 16"/>
            <p:cNvSpPr/>
            <p:nvPr/>
          </p:nvSpPr>
          <p:spPr>
            <a:xfrm>
              <a:off x="3549619" y="3675706"/>
              <a:ext cx="2446655" cy="2883535"/>
            </a:xfrm>
            <a:custGeom>
              <a:avLst/>
              <a:gdLst/>
              <a:ahLst/>
              <a:cxnLst/>
              <a:rect l="l" t="t" r="r" b="b"/>
              <a:pathLst>
                <a:path w="2446654" h="2883534">
                  <a:moveTo>
                    <a:pt x="2446625" y="0"/>
                  </a:moveTo>
                  <a:lnTo>
                    <a:pt x="0" y="0"/>
                  </a:lnTo>
                  <a:lnTo>
                    <a:pt x="0" y="2626239"/>
                  </a:lnTo>
                  <a:lnTo>
                    <a:pt x="4138" y="2672417"/>
                  </a:lnTo>
                  <a:lnTo>
                    <a:pt x="16072" y="2715879"/>
                  </a:lnTo>
                  <a:lnTo>
                    <a:pt x="35073" y="2755900"/>
                  </a:lnTo>
                  <a:lnTo>
                    <a:pt x="60418" y="2791754"/>
                  </a:lnTo>
                  <a:lnTo>
                    <a:pt x="91381" y="2822717"/>
                  </a:lnTo>
                  <a:lnTo>
                    <a:pt x="127235" y="2848062"/>
                  </a:lnTo>
                  <a:lnTo>
                    <a:pt x="167257" y="2867064"/>
                  </a:lnTo>
                  <a:lnTo>
                    <a:pt x="210719" y="2878997"/>
                  </a:lnTo>
                  <a:lnTo>
                    <a:pt x="256896" y="2883136"/>
                  </a:lnTo>
                  <a:lnTo>
                    <a:pt x="2189728" y="2883136"/>
                  </a:lnTo>
                  <a:lnTo>
                    <a:pt x="2235906" y="2878997"/>
                  </a:lnTo>
                  <a:lnTo>
                    <a:pt x="2279368" y="2867064"/>
                  </a:lnTo>
                  <a:lnTo>
                    <a:pt x="2319389" y="2848062"/>
                  </a:lnTo>
                  <a:lnTo>
                    <a:pt x="2355243" y="2822717"/>
                  </a:lnTo>
                  <a:lnTo>
                    <a:pt x="2386206" y="2791754"/>
                  </a:lnTo>
                  <a:lnTo>
                    <a:pt x="2411551" y="2755900"/>
                  </a:lnTo>
                  <a:lnTo>
                    <a:pt x="2430553" y="2715879"/>
                  </a:lnTo>
                  <a:lnTo>
                    <a:pt x="2442486" y="2672417"/>
                  </a:lnTo>
                  <a:lnTo>
                    <a:pt x="2446625" y="2626239"/>
                  </a:lnTo>
                  <a:lnTo>
                    <a:pt x="2446625" y="0"/>
                  </a:lnTo>
                  <a:close/>
                </a:path>
              </a:pathLst>
            </a:custGeom>
            <a:solidFill>
              <a:srgbClr val="FFFFFF"/>
            </a:solidFill>
          </p:spPr>
          <p:txBody>
            <a:bodyPr wrap="square" lIns="0" tIns="0" rIns="0" bIns="0" rtlCol="0"/>
            <a:lstStyle/>
            <a:p>
              <a:endParaRPr/>
            </a:p>
          </p:txBody>
        </p:sp>
        <p:sp>
          <p:nvSpPr>
            <p:cNvPr id="17" name="object 17"/>
            <p:cNvSpPr/>
            <p:nvPr/>
          </p:nvSpPr>
          <p:spPr>
            <a:xfrm>
              <a:off x="3549619" y="3675706"/>
              <a:ext cx="2446655" cy="2883535"/>
            </a:xfrm>
            <a:custGeom>
              <a:avLst/>
              <a:gdLst/>
              <a:ahLst/>
              <a:cxnLst/>
              <a:rect l="l" t="t" r="r" b="b"/>
              <a:pathLst>
                <a:path w="2446654" h="2883534">
                  <a:moveTo>
                    <a:pt x="2189729" y="2883136"/>
                  </a:moveTo>
                  <a:lnTo>
                    <a:pt x="256897" y="2883136"/>
                  </a:lnTo>
                  <a:lnTo>
                    <a:pt x="210719" y="2878997"/>
                  </a:lnTo>
                  <a:lnTo>
                    <a:pt x="167257" y="2867063"/>
                  </a:lnTo>
                  <a:lnTo>
                    <a:pt x="127236" y="2848062"/>
                  </a:lnTo>
                  <a:lnTo>
                    <a:pt x="91381" y="2822717"/>
                  </a:lnTo>
                  <a:lnTo>
                    <a:pt x="60419" y="2791754"/>
                  </a:lnTo>
                  <a:lnTo>
                    <a:pt x="35074" y="2755899"/>
                  </a:lnTo>
                  <a:lnTo>
                    <a:pt x="16072" y="2715878"/>
                  </a:lnTo>
                  <a:lnTo>
                    <a:pt x="4138" y="2672416"/>
                  </a:lnTo>
                  <a:lnTo>
                    <a:pt x="0" y="2626239"/>
                  </a:lnTo>
                  <a:lnTo>
                    <a:pt x="0" y="0"/>
                  </a:lnTo>
                  <a:lnTo>
                    <a:pt x="2446626" y="0"/>
                  </a:lnTo>
                  <a:lnTo>
                    <a:pt x="2446626" y="2626239"/>
                  </a:lnTo>
                  <a:lnTo>
                    <a:pt x="2442487" y="2672416"/>
                  </a:lnTo>
                  <a:lnTo>
                    <a:pt x="2430553" y="2715878"/>
                  </a:lnTo>
                  <a:lnTo>
                    <a:pt x="2411552" y="2755899"/>
                  </a:lnTo>
                  <a:lnTo>
                    <a:pt x="2386207" y="2791754"/>
                  </a:lnTo>
                  <a:lnTo>
                    <a:pt x="2355244" y="2822717"/>
                  </a:lnTo>
                  <a:lnTo>
                    <a:pt x="2319389" y="2848062"/>
                  </a:lnTo>
                  <a:lnTo>
                    <a:pt x="2279368" y="2867063"/>
                  </a:lnTo>
                  <a:lnTo>
                    <a:pt x="2235906" y="2878997"/>
                  </a:lnTo>
                  <a:lnTo>
                    <a:pt x="2189729" y="2883136"/>
                  </a:lnTo>
                  <a:close/>
                </a:path>
              </a:pathLst>
            </a:custGeom>
            <a:ln w="25400">
              <a:solidFill>
                <a:srgbClr val="BC8642"/>
              </a:solidFill>
            </a:ln>
          </p:spPr>
          <p:txBody>
            <a:bodyPr wrap="square" lIns="0" tIns="0" rIns="0" bIns="0" rtlCol="0"/>
            <a:lstStyle/>
            <a:p>
              <a:endParaRPr/>
            </a:p>
          </p:txBody>
        </p:sp>
      </p:grpSp>
      <p:sp>
        <p:nvSpPr>
          <p:cNvPr id="18" name="object 18"/>
          <p:cNvSpPr txBox="1"/>
          <p:nvPr/>
        </p:nvSpPr>
        <p:spPr>
          <a:xfrm>
            <a:off x="3703600" y="3731767"/>
            <a:ext cx="2195830" cy="851535"/>
          </a:xfrm>
          <a:prstGeom prst="rect">
            <a:avLst/>
          </a:prstGeom>
        </p:spPr>
        <p:txBody>
          <a:bodyPr vert="horz" wrap="square" lIns="0" tIns="41910" rIns="0" bIns="0" rtlCol="0">
            <a:spAutoFit/>
          </a:bodyPr>
          <a:lstStyle/>
          <a:p>
            <a:pPr marL="12700" marR="5080">
              <a:lnSpc>
                <a:spcPct val="87100"/>
              </a:lnSpc>
              <a:spcBef>
                <a:spcPts val="330"/>
              </a:spcBef>
            </a:pPr>
            <a:r>
              <a:rPr sz="1500" b="1" spc="-5" dirty="0">
                <a:latin typeface="Arial"/>
                <a:cs typeface="Arial"/>
              </a:rPr>
              <a:t>INSTRUCT </a:t>
            </a:r>
            <a:r>
              <a:rPr sz="1500" spc="-5" dirty="0">
                <a:latin typeface="Arial MT"/>
                <a:cs typeface="Arial MT"/>
              </a:rPr>
              <a:t>the casualty </a:t>
            </a:r>
            <a:r>
              <a:rPr sz="1500" dirty="0">
                <a:latin typeface="Arial MT"/>
                <a:cs typeface="Arial MT"/>
              </a:rPr>
              <a:t> (if </a:t>
            </a:r>
            <a:r>
              <a:rPr sz="1500" spc="-5" dirty="0">
                <a:latin typeface="Arial MT"/>
                <a:cs typeface="Arial MT"/>
              </a:rPr>
              <a:t>conscious) to relax and </a:t>
            </a:r>
            <a:r>
              <a:rPr sz="1500" spc="-405" dirty="0">
                <a:latin typeface="Arial MT"/>
                <a:cs typeface="Arial MT"/>
              </a:rPr>
              <a:t> </a:t>
            </a:r>
            <a:r>
              <a:rPr sz="1500" spc="-5" dirty="0">
                <a:latin typeface="Arial MT"/>
                <a:cs typeface="Arial MT"/>
              </a:rPr>
              <a:t>breathe through the </a:t>
            </a:r>
            <a:r>
              <a:rPr sz="1500" dirty="0">
                <a:latin typeface="Arial MT"/>
                <a:cs typeface="Arial MT"/>
              </a:rPr>
              <a:t> </a:t>
            </a:r>
            <a:r>
              <a:rPr sz="1500" spc="-5" dirty="0">
                <a:latin typeface="Arial MT"/>
                <a:cs typeface="Arial MT"/>
              </a:rPr>
              <a:t>mouth</a:t>
            </a:r>
            <a:endParaRPr sz="1500">
              <a:latin typeface="Arial MT"/>
              <a:cs typeface="Arial MT"/>
            </a:endParaRPr>
          </a:p>
        </p:txBody>
      </p:sp>
      <p:grpSp>
        <p:nvGrpSpPr>
          <p:cNvPr id="19" name="object 19"/>
          <p:cNvGrpSpPr/>
          <p:nvPr/>
        </p:nvGrpSpPr>
        <p:grpSpPr>
          <a:xfrm>
            <a:off x="6228208" y="1618601"/>
            <a:ext cx="2472055" cy="4953000"/>
            <a:chOff x="6228208" y="1618601"/>
            <a:chExt cx="2472055" cy="4953000"/>
          </a:xfrm>
        </p:grpSpPr>
        <p:pic>
          <p:nvPicPr>
            <p:cNvPr id="20" name="object 20"/>
            <p:cNvPicPr/>
            <p:nvPr/>
          </p:nvPicPr>
          <p:blipFill>
            <a:blip r:embed="rId6" cstate="print"/>
            <a:stretch>
              <a:fillRect/>
            </a:stretch>
          </p:blipFill>
          <p:spPr>
            <a:xfrm>
              <a:off x="6240908" y="1631301"/>
              <a:ext cx="2446625" cy="1729880"/>
            </a:xfrm>
            <a:prstGeom prst="rect">
              <a:avLst/>
            </a:prstGeom>
          </p:spPr>
        </p:pic>
        <p:sp>
          <p:nvSpPr>
            <p:cNvPr id="21" name="object 21"/>
            <p:cNvSpPr/>
            <p:nvPr/>
          </p:nvSpPr>
          <p:spPr>
            <a:xfrm>
              <a:off x="6240908" y="1631301"/>
              <a:ext cx="2446655" cy="1730375"/>
            </a:xfrm>
            <a:custGeom>
              <a:avLst/>
              <a:gdLst/>
              <a:ahLst/>
              <a:cxnLst/>
              <a:rect l="l" t="t" r="r" b="b"/>
              <a:pathLst>
                <a:path w="2446654" h="1730375">
                  <a:moveTo>
                    <a:pt x="0" y="172987"/>
                  </a:moveTo>
                  <a:lnTo>
                    <a:pt x="6179" y="127000"/>
                  </a:lnTo>
                  <a:lnTo>
                    <a:pt x="23617" y="85677"/>
                  </a:lnTo>
                  <a:lnTo>
                    <a:pt x="50666" y="50666"/>
                  </a:lnTo>
                  <a:lnTo>
                    <a:pt x="85677" y="23617"/>
                  </a:lnTo>
                  <a:lnTo>
                    <a:pt x="127000" y="6179"/>
                  </a:lnTo>
                  <a:lnTo>
                    <a:pt x="172986" y="0"/>
                  </a:lnTo>
                  <a:lnTo>
                    <a:pt x="2273639" y="0"/>
                  </a:lnTo>
                  <a:lnTo>
                    <a:pt x="2319625" y="6179"/>
                  </a:lnTo>
                  <a:lnTo>
                    <a:pt x="2360948" y="23617"/>
                  </a:lnTo>
                  <a:lnTo>
                    <a:pt x="2395959" y="50666"/>
                  </a:lnTo>
                  <a:lnTo>
                    <a:pt x="2423008" y="85677"/>
                  </a:lnTo>
                  <a:lnTo>
                    <a:pt x="2440446" y="127000"/>
                  </a:lnTo>
                  <a:lnTo>
                    <a:pt x="2446626" y="172987"/>
                  </a:lnTo>
                  <a:lnTo>
                    <a:pt x="2446626" y="1556894"/>
                  </a:lnTo>
                  <a:lnTo>
                    <a:pt x="2440446" y="1602880"/>
                  </a:lnTo>
                  <a:lnTo>
                    <a:pt x="2423008" y="1644203"/>
                  </a:lnTo>
                  <a:lnTo>
                    <a:pt x="2395959" y="1679214"/>
                  </a:lnTo>
                  <a:lnTo>
                    <a:pt x="2360948" y="1706263"/>
                  </a:lnTo>
                  <a:lnTo>
                    <a:pt x="2319625" y="1723701"/>
                  </a:lnTo>
                  <a:lnTo>
                    <a:pt x="2273639" y="1729881"/>
                  </a:lnTo>
                  <a:lnTo>
                    <a:pt x="172986" y="1729881"/>
                  </a:lnTo>
                  <a:lnTo>
                    <a:pt x="127000" y="1723701"/>
                  </a:lnTo>
                  <a:lnTo>
                    <a:pt x="85677" y="1706263"/>
                  </a:lnTo>
                  <a:lnTo>
                    <a:pt x="50666" y="1679214"/>
                  </a:lnTo>
                  <a:lnTo>
                    <a:pt x="23617" y="1644203"/>
                  </a:lnTo>
                  <a:lnTo>
                    <a:pt x="6179" y="1602880"/>
                  </a:lnTo>
                  <a:lnTo>
                    <a:pt x="0" y="1556894"/>
                  </a:lnTo>
                  <a:lnTo>
                    <a:pt x="0" y="172987"/>
                  </a:lnTo>
                  <a:close/>
                </a:path>
              </a:pathLst>
            </a:custGeom>
            <a:ln w="25400">
              <a:solidFill>
                <a:srgbClr val="BC8642"/>
              </a:solidFill>
            </a:ln>
          </p:spPr>
          <p:txBody>
            <a:bodyPr wrap="square" lIns="0" tIns="0" rIns="0" bIns="0" rtlCol="0"/>
            <a:lstStyle/>
            <a:p>
              <a:endParaRPr/>
            </a:p>
          </p:txBody>
        </p:sp>
        <p:sp>
          <p:nvSpPr>
            <p:cNvPr id="22" name="object 22"/>
            <p:cNvSpPr/>
            <p:nvPr/>
          </p:nvSpPr>
          <p:spPr>
            <a:xfrm>
              <a:off x="6240907" y="3675706"/>
              <a:ext cx="2446655" cy="2883535"/>
            </a:xfrm>
            <a:custGeom>
              <a:avLst/>
              <a:gdLst/>
              <a:ahLst/>
              <a:cxnLst/>
              <a:rect l="l" t="t" r="r" b="b"/>
              <a:pathLst>
                <a:path w="2446654" h="2883534">
                  <a:moveTo>
                    <a:pt x="2446627" y="0"/>
                  </a:moveTo>
                  <a:lnTo>
                    <a:pt x="0" y="0"/>
                  </a:lnTo>
                  <a:lnTo>
                    <a:pt x="0" y="2626239"/>
                  </a:lnTo>
                  <a:lnTo>
                    <a:pt x="4138" y="2672417"/>
                  </a:lnTo>
                  <a:lnTo>
                    <a:pt x="16072" y="2715879"/>
                  </a:lnTo>
                  <a:lnTo>
                    <a:pt x="35074" y="2755900"/>
                  </a:lnTo>
                  <a:lnTo>
                    <a:pt x="60419" y="2791754"/>
                  </a:lnTo>
                  <a:lnTo>
                    <a:pt x="91382" y="2822717"/>
                  </a:lnTo>
                  <a:lnTo>
                    <a:pt x="127236" y="2848062"/>
                  </a:lnTo>
                  <a:lnTo>
                    <a:pt x="167258" y="2867064"/>
                  </a:lnTo>
                  <a:lnTo>
                    <a:pt x="210720" y="2878997"/>
                  </a:lnTo>
                  <a:lnTo>
                    <a:pt x="256898" y="2883136"/>
                  </a:lnTo>
                  <a:lnTo>
                    <a:pt x="2189728" y="2883136"/>
                  </a:lnTo>
                  <a:lnTo>
                    <a:pt x="2235906" y="2878997"/>
                  </a:lnTo>
                  <a:lnTo>
                    <a:pt x="2279368" y="2867064"/>
                  </a:lnTo>
                  <a:lnTo>
                    <a:pt x="2319390" y="2848062"/>
                  </a:lnTo>
                  <a:lnTo>
                    <a:pt x="2355244" y="2822717"/>
                  </a:lnTo>
                  <a:lnTo>
                    <a:pt x="2386207" y="2791754"/>
                  </a:lnTo>
                  <a:lnTo>
                    <a:pt x="2411552" y="2755900"/>
                  </a:lnTo>
                  <a:lnTo>
                    <a:pt x="2430554" y="2715879"/>
                  </a:lnTo>
                  <a:lnTo>
                    <a:pt x="2442488" y="2672417"/>
                  </a:lnTo>
                  <a:lnTo>
                    <a:pt x="2446627" y="2626239"/>
                  </a:lnTo>
                  <a:lnTo>
                    <a:pt x="2446627" y="0"/>
                  </a:lnTo>
                  <a:close/>
                </a:path>
              </a:pathLst>
            </a:custGeom>
            <a:solidFill>
              <a:srgbClr val="FFFFFF"/>
            </a:solidFill>
          </p:spPr>
          <p:txBody>
            <a:bodyPr wrap="square" lIns="0" tIns="0" rIns="0" bIns="0" rtlCol="0"/>
            <a:lstStyle/>
            <a:p>
              <a:endParaRPr/>
            </a:p>
          </p:txBody>
        </p:sp>
        <p:sp>
          <p:nvSpPr>
            <p:cNvPr id="23" name="object 23"/>
            <p:cNvSpPr/>
            <p:nvPr/>
          </p:nvSpPr>
          <p:spPr>
            <a:xfrm>
              <a:off x="6240908" y="3675706"/>
              <a:ext cx="2446655" cy="2883535"/>
            </a:xfrm>
            <a:custGeom>
              <a:avLst/>
              <a:gdLst/>
              <a:ahLst/>
              <a:cxnLst/>
              <a:rect l="l" t="t" r="r" b="b"/>
              <a:pathLst>
                <a:path w="2446654" h="2883534">
                  <a:moveTo>
                    <a:pt x="2189729" y="2883136"/>
                  </a:moveTo>
                  <a:lnTo>
                    <a:pt x="256897" y="2883136"/>
                  </a:lnTo>
                  <a:lnTo>
                    <a:pt x="210719" y="2878997"/>
                  </a:lnTo>
                  <a:lnTo>
                    <a:pt x="167257" y="2867063"/>
                  </a:lnTo>
                  <a:lnTo>
                    <a:pt x="127236" y="2848062"/>
                  </a:lnTo>
                  <a:lnTo>
                    <a:pt x="91381" y="2822717"/>
                  </a:lnTo>
                  <a:lnTo>
                    <a:pt x="60419" y="2791754"/>
                  </a:lnTo>
                  <a:lnTo>
                    <a:pt x="35074" y="2755899"/>
                  </a:lnTo>
                  <a:lnTo>
                    <a:pt x="16072" y="2715878"/>
                  </a:lnTo>
                  <a:lnTo>
                    <a:pt x="4138" y="2672416"/>
                  </a:lnTo>
                  <a:lnTo>
                    <a:pt x="0" y="2626239"/>
                  </a:lnTo>
                  <a:lnTo>
                    <a:pt x="0" y="0"/>
                  </a:lnTo>
                  <a:lnTo>
                    <a:pt x="2446626" y="0"/>
                  </a:lnTo>
                  <a:lnTo>
                    <a:pt x="2446626" y="2626239"/>
                  </a:lnTo>
                  <a:lnTo>
                    <a:pt x="2442487" y="2672416"/>
                  </a:lnTo>
                  <a:lnTo>
                    <a:pt x="2430553" y="2715878"/>
                  </a:lnTo>
                  <a:lnTo>
                    <a:pt x="2411552" y="2755899"/>
                  </a:lnTo>
                  <a:lnTo>
                    <a:pt x="2386207" y="2791754"/>
                  </a:lnTo>
                  <a:lnTo>
                    <a:pt x="2355244" y="2822717"/>
                  </a:lnTo>
                  <a:lnTo>
                    <a:pt x="2319389" y="2848062"/>
                  </a:lnTo>
                  <a:lnTo>
                    <a:pt x="2279368" y="2867063"/>
                  </a:lnTo>
                  <a:lnTo>
                    <a:pt x="2235906" y="2878997"/>
                  </a:lnTo>
                  <a:lnTo>
                    <a:pt x="2189729" y="2883136"/>
                  </a:lnTo>
                  <a:close/>
                </a:path>
              </a:pathLst>
            </a:custGeom>
            <a:ln w="25400">
              <a:solidFill>
                <a:srgbClr val="BC8642"/>
              </a:solidFill>
            </a:ln>
          </p:spPr>
          <p:txBody>
            <a:bodyPr wrap="square" lIns="0" tIns="0" rIns="0" bIns="0" rtlCol="0"/>
            <a:lstStyle/>
            <a:p>
              <a:endParaRPr/>
            </a:p>
          </p:txBody>
        </p:sp>
      </p:grpSp>
      <p:sp>
        <p:nvSpPr>
          <p:cNvPr id="24" name="object 24"/>
          <p:cNvSpPr txBox="1"/>
          <p:nvPr/>
        </p:nvSpPr>
        <p:spPr>
          <a:xfrm>
            <a:off x="6394890" y="3674324"/>
            <a:ext cx="2127250" cy="2809240"/>
          </a:xfrm>
          <a:prstGeom prst="rect">
            <a:avLst/>
          </a:prstGeom>
        </p:spPr>
        <p:txBody>
          <a:bodyPr vert="horz" wrap="square" lIns="0" tIns="69850" rIns="0" bIns="0" rtlCol="0">
            <a:spAutoFit/>
          </a:bodyPr>
          <a:lstStyle/>
          <a:p>
            <a:pPr marL="12700">
              <a:lnSpc>
                <a:spcPct val="100000"/>
              </a:lnSpc>
              <a:spcBef>
                <a:spcPts val="550"/>
              </a:spcBef>
            </a:pPr>
            <a:r>
              <a:rPr sz="1500" b="1" spc="-5" dirty="0">
                <a:latin typeface="Arial"/>
                <a:cs typeface="Arial"/>
              </a:rPr>
              <a:t>INSERT</a:t>
            </a:r>
            <a:r>
              <a:rPr sz="1500" b="1" spc="-20" dirty="0">
                <a:latin typeface="Arial"/>
                <a:cs typeface="Arial"/>
              </a:rPr>
              <a:t> </a:t>
            </a:r>
            <a:r>
              <a:rPr sz="1500" spc="-5" dirty="0">
                <a:latin typeface="Arial MT"/>
                <a:cs typeface="Arial MT"/>
              </a:rPr>
              <a:t>the</a:t>
            </a:r>
            <a:r>
              <a:rPr sz="1500" spc="-20" dirty="0">
                <a:latin typeface="Arial MT"/>
                <a:cs typeface="Arial MT"/>
              </a:rPr>
              <a:t> </a:t>
            </a:r>
            <a:r>
              <a:rPr sz="1500" spc="-15" dirty="0">
                <a:latin typeface="Arial MT"/>
                <a:cs typeface="Arial MT"/>
              </a:rPr>
              <a:t>catheter.</a:t>
            </a:r>
            <a:endParaRPr sz="1500">
              <a:latin typeface="Arial MT"/>
              <a:cs typeface="Arial MT"/>
            </a:endParaRPr>
          </a:p>
          <a:p>
            <a:pPr marL="12700" marR="170180">
              <a:lnSpc>
                <a:spcPct val="86900"/>
              </a:lnSpc>
              <a:spcBef>
                <a:spcPts val="595"/>
              </a:spcBef>
              <a:buFont typeface="Arial"/>
              <a:buAutoNum type="alphaLcParenBoth"/>
              <a:tabLst>
                <a:tab pos="260350" algn="l"/>
              </a:tabLst>
            </a:pPr>
            <a:r>
              <a:rPr sz="1300" dirty="0">
                <a:latin typeface="Arial MT"/>
                <a:cs typeface="Arial MT"/>
              </a:rPr>
              <a:t>Draw</a:t>
            </a:r>
            <a:r>
              <a:rPr sz="1300" spc="-35" dirty="0">
                <a:latin typeface="Arial MT"/>
                <a:cs typeface="Arial MT"/>
              </a:rPr>
              <a:t> </a:t>
            </a:r>
            <a:r>
              <a:rPr sz="1300" spc="-5" dirty="0">
                <a:latin typeface="Arial MT"/>
                <a:cs typeface="Arial MT"/>
              </a:rPr>
              <a:t>the</a:t>
            </a:r>
            <a:r>
              <a:rPr sz="1300" spc="-35" dirty="0">
                <a:latin typeface="Arial MT"/>
                <a:cs typeface="Arial MT"/>
              </a:rPr>
              <a:t> </a:t>
            </a:r>
            <a:r>
              <a:rPr sz="1300" dirty="0">
                <a:latin typeface="Arial MT"/>
                <a:cs typeface="Arial MT"/>
              </a:rPr>
              <a:t>penis</a:t>
            </a:r>
            <a:r>
              <a:rPr sz="1300" spc="-35" dirty="0">
                <a:latin typeface="Arial MT"/>
                <a:cs typeface="Arial MT"/>
              </a:rPr>
              <a:t> </a:t>
            </a:r>
            <a:r>
              <a:rPr sz="1300" dirty="0">
                <a:latin typeface="Arial MT"/>
                <a:cs typeface="Arial MT"/>
              </a:rPr>
              <a:t>upward </a:t>
            </a:r>
            <a:r>
              <a:rPr sz="1300" spc="-345" dirty="0">
                <a:latin typeface="Arial MT"/>
                <a:cs typeface="Arial MT"/>
              </a:rPr>
              <a:t> </a:t>
            </a:r>
            <a:r>
              <a:rPr sz="1300" spc="-5" dirty="0">
                <a:latin typeface="Arial MT"/>
                <a:cs typeface="Arial MT"/>
              </a:rPr>
              <a:t>and forward to </a:t>
            </a:r>
            <a:r>
              <a:rPr sz="1300" dirty="0">
                <a:latin typeface="Arial MT"/>
                <a:cs typeface="Arial MT"/>
              </a:rPr>
              <a:t>a 60–90- </a:t>
            </a:r>
            <a:r>
              <a:rPr sz="1300" spc="5" dirty="0">
                <a:latin typeface="Arial MT"/>
                <a:cs typeface="Arial MT"/>
              </a:rPr>
              <a:t> </a:t>
            </a:r>
            <a:r>
              <a:rPr sz="1300" spc="-5" dirty="0">
                <a:latin typeface="Arial MT"/>
                <a:cs typeface="Arial MT"/>
              </a:rPr>
              <a:t>degree</a:t>
            </a:r>
            <a:r>
              <a:rPr sz="1300" spc="-10" dirty="0">
                <a:latin typeface="Arial MT"/>
                <a:cs typeface="Arial MT"/>
              </a:rPr>
              <a:t> </a:t>
            </a:r>
            <a:r>
              <a:rPr sz="1300" dirty="0">
                <a:latin typeface="Arial MT"/>
                <a:cs typeface="Arial MT"/>
              </a:rPr>
              <a:t>angle.</a:t>
            </a:r>
            <a:endParaRPr sz="1300">
              <a:latin typeface="Arial MT"/>
              <a:cs typeface="Arial MT"/>
            </a:endParaRPr>
          </a:p>
          <a:p>
            <a:pPr marL="12700" marR="5080">
              <a:lnSpc>
                <a:spcPct val="85600"/>
              </a:lnSpc>
              <a:spcBef>
                <a:spcPts val="565"/>
              </a:spcBef>
              <a:buFont typeface="Arial"/>
              <a:buAutoNum type="alphaLcParenBoth"/>
              <a:tabLst>
                <a:tab pos="269875" algn="l"/>
              </a:tabLst>
            </a:pPr>
            <a:r>
              <a:rPr sz="1300" spc="-5" dirty="0">
                <a:latin typeface="Arial MT"/>
                <a:cs typeface="Arial MT"/>
              </a:rPr>
              <a:t>Gently </a:t>
            </a:r>
            <a:r>
              <a:rPr sz="1300" dirty="0">
                <a:latin typeface="Arial MT"/>
                <a:cs typeface="Arial MT"/>
              </a:rPr>
              <a:t>insert </a:t>
            </a:r>
            <a:r>
              <a:rPr sz="1300" spc="-5" dirty="0">
                <a:latin typeface="Arial MT"/>
                <a:cs typeface="Arial MT"/>
              </a:rPr>
              <a:t>the catheter </a:t>
            </a:r>
            <a:r>
              <a:rPr sz="1300" spc="-355" dirty="0">
                <a:latin typeface="Arial MT"/>
                <a:cs typeface="Arial MT"/>
              </a:rPr>
              <a:t> </a:t>
            </a:r>
            <a:r>
              <a:rPr sz="1300" spc="-5" dirty="0">
                <a:latin typeface="Arial MT"/>
                <a:cs typeface="Arial MT"/>
              </a:rPr>
              <a:t>into the urethra, </a:t>
            </a:r>
            <a:r>
              <a:rPr sz="1300" dirty="0">
                <a:latin typeface="Arial MT"/>
                <a:cs typeface="Arial MT"/>
              </a:rPr>
              <a:t>advancing it </a:t>
            </a:r>
            <a:r>
              <a:rPr sz="1300" spc="-350" dirty="0">
                <a:latin typeface="Arial MT"/>
                <a:cs typeface="Arial MT"/>
              </a:rPr>
              <a:t> </a:t>
            </a:r>
            <a:r>
              <a:rPr sz="1300" dirty="0">
                <a:latin typeface="Arial MT"/>
                <a:cs typeface="Arial MT"/>
              </a:rPr>
              <a:t>about 7 </a:t>
            </a:r>
            <a:r>
              <a:rPr sz="1300" spc="-5" dirty="0">
                <a:latin typeface="Arial MT"/>
                <a:cs typeface="Arial MT"/>
              </a:rPr>
              <a:t>to </a:t>
            </a:r>
            <a:r>
              <a:rPr sz="1300" dirty="0">
                <a:latin typeface="Arial MT"/>
                <a:cs typeface="Arial MT"/>
              </a:rPr>
              <a:t>8 inches or </a:t>
            </a:r>
            <a:r>
              <a:rPr sz="1300" spc="-5" dirty="0">
                <a:latin typeface="Arial MT"/>
                <a:cs typeface="Arial MT"/>
              </a:rPr>
              <a:t>until </a:t>
            </a:r>
            <a:r>
              <a:rPr sz="1300" dirty="0">
                <a:latin typeface="Arial MT"/>
                <a:cs typeface="Arial MT"/>
              </a:rPr>
              <a:t> </a:t>
            </a:r>
            <a:r>
              <a:rPr sz="1300" spc="-5" dirty="0">
                <a:latin typeface="Arial MT"/>
                <a:cs typeface="Arial MT"/>
              </a:rPr>
              <a:t>resistance </a:t>
            </a:r>
            <a:r>
              <a:rPr sz="1300" dirty="0">
                <a:latin typeface="Arial MT"/>
                <a:cs typeface="Arial MT"/>
              </a:rPr>
              <a:t>is</a:t>
            </a:r>
            <a:r>
              <a:rPr sz="1300" spc="-5" dirty="0">
                <a:latin typeface="Arial MT"/>
                <a:cs typeface="Arial MT"/>
              </a:rPr>
              <a:t> felt.</a:t>
            </a:r>
            <a:endParaRPr sz="1300">
              <a:latin typeface="Arial MT"/>
              <a:cs typeface="Arial MT"/>
            </a:endParaRPr>
          </a:p>
          <a:p>
            <a:pPr marL="12700" marR="32384">
              <a:lnSpc>
                <a:spcPct val="85100"/>
              </a:lnSpc>
              <a:spcBef>
                <a:spcPts val="565"/>
              </a:spcBef>
              <a:buFont typeface="Arial"/>
              <a:buAutoNum type="alphaLcParenBoth"/>
              <a:tabLst>
                <a:tab pos="260350" algn="l"/>
              </a:tabLst>
            </a:pPr>
            <a:r>
              <a:rPr sz="1300" spc="-5" dirty="0">
                <a:latin typeface="Arial MT"/>
                <a:cs typeface="Arial MT"/>
              </a:rPr>
              <a:t>Continue to </a:t>
            </a:r>
            <a:r>
              <a:rPr sz="1300" dirty="0">
                <a:latin typeface="Arial MT"/>
                <a:cs typeface="Arial MT"/>
              </a:rPr>
              <a:t>advance </a:t>
            </a:r>
            <a:r>
              <a:rPr sz="1300" spc="-5" dirty="0">
                <a:latin typeface="Arial MT"/>
                <a:cs typeface="Arial MT"/>
              </a:rPr>
              <a:t>the </a:t>
            </a:r>
            <a:r>
              <a:rPr sz="1300" spc="-350" dirty="0">
                <a:latin typeface="Arial MT"/>
                <a:cs typeface="Arial MT"/>
              </a:rPr>
              <a:t> </a:t>
            </a:r>
            <a:r>
              <a:rPr sz="1300" spc="-5" dirty="0">
                <a:latin typeface="Arial MT"/>
                <a:cs typeface="Arial MT"/>
              </a:rPr>
              <a:t>catheter</a:t>
            </a:r>
            <a:r>
              <a:rPr sz="1300" spc="-20" dirty="0">
                <a:latin typeface="Arial MT"/>
                <a:cs typeface="Arial MT"/>
              </a:rPr>
              <a:t> </a:t>
            </a:r>
            <a:r>
              <a:rPr sz="1300" spc="-5" dirty="0">
                <a:latin typeface="Arial MT"/>
                <a:cs typeface="Arial MT"/>
              </a:rPr>
              <a:t>until</a:t>
            </a:r>
            <a:r>
              <a:rPr sz="1300" spc="-10" dirty="0">
                <a:latin typeface="Arial MT"/>
                <a:cs typeface="Arial MT"/>
              </a:rPr>
              <a:t> </a:t>
            </a:r>
            <a:r>
              <a:rPr sz="1300" dirty="0">
                <a:latin typeface="Arial MT"/>
                <a:cs typeface="Arial MT"/>
              </a:rPr>
              <a:t>urine</a:t>
            </a:r>
            <a:r>
              <a:rPr sz="1300" spc="-15" dirty="0">
                <a:latin typeface="Arial MT"/>
                <a:cs typeface="Arial MT"/>
              </a:rPr>
              <a:t> </a:t>
            </a:r>
            <a:r>
              <a:rPr sz="1300" dirty="0">
                <a:latin typeface="Arial MT"/>
                <a:cs typeface="Arial MT"/>
              </a:rPr>
              <a:t>begins</a:t>
            </a:r>
            <a:r>
              <a:rPr sz="1300" spc="-15" dirty="0">
                <a:latin typeface="Arial MT"/>
                <a:cs typeface="Arial MT"/>
              </a:rPr>
              <a:t> </a:t>
            </a:r>
            <a:r>
              <a:rPr sz="1300" spc="-5" dirty="0">
                <a:latin typeface="Arial MT"/>
                <a:cs typeface="Arial MT"/>
              </a:rPr>
              <a:t>to </a:t>
            </a:r>
            <a:r>
              <a:rPr sz="1300" spc="-345" dirty="0">
                <a:latin typeface="Arial MT"/>
                <a:cs typeface="Arial MT"/>
              </a:rPr>
              <a:t> </a:t>
            </a:r>
            <a:r>
              <a:rPr sz="1300" spc="-5" dirty="0">
                <a:latin typeface="Arial MT"/>
                <a:cs typeface="Arial MT"/>
              </a:rPr>
              <a:t>flow </a:t>
            </a:r>
            <a:r>
              <a:rPr sz="1300" dirty="0">
                <a:latin typeface="Arial MT"/>
                <a:cs typeface="Arial MT"/>
              </a:rPr>
              <a:t>(about 2 </a:t>
            </a:r>
            <a:r>
              <a:rPr sz="1300" spc="-5" dirty="0">
                <a:latin typeface="Arial MT"/>
                <a:cs typeface="Arial MT"/>
              </a:rPr>
              <a:t>to </a:t>
            </a:r>
            <a:r>
              <a:rPr sz="1300" dirty="0">
                <a:latin typeface="Arial MT"/>
                <a:cs typeface="Arial MT"/>
              </a:rPr>
              <a:t>3 inches </a:t>
            </a:r>
            <a:r>
              <a:rPr sz="1300" spc="5" dirty="0">
                <a:latin typeface="Arial MT"/>
                <a:cs typeface="Arial MT"/>
              </a:rPr>
              <a:t> </a:t>
            </a:r>
            <a:r>
              <a:rPr sz="1300" spc="-5" dirty="0">
                <a:latin typeface="Arial MT"/>
                <a:cs typeface="Arial MT"/>
              </a:rPr>
              <a:t>further).</a:t>
            </a:r>
            <a:endParaRPr sz="1300">
              <a:latin typeface="Arial MT"/>
              <a:cs typeface="Arial MT"/>
            </a:endParaRPr>
          </a:p>
          <a:p>
            <a:pPr marL="12700" marR="5080">
              <a:lnSpc>
                <a:spcPts val="1300"/>
              </a:lnSpc>
              <a:spcBef>
                <a:spcPts val="620"/>
              </a:spcBef>
              <a:buFont typeface="Arial"/>
              <a:buAutoNum type="alphaLcParenBoth"/>
              <a:tabLst>
                <a:tab pos="269875" algn="l"/>
              </a:tabLst>
            </a:pPr>
            <a:r>
              <a:rPr sz="1300" dirty="0">
                <a:latin typeface="Arial MT"/>
                <a:cs typeface="Arial MT"/>
              </a:rPr>
              <a:t>Lower</a:t>
            </a:r>
            <a:r>
              <a:rPr sz="1300" spc="-30" dirty="0">
                <a:latin typeface="Arial MT"/>
                <a:cs typeface="Arial MT"/>
              </a:rPr>
              <a:t> </a:t>
            </a:r>
            <a:r>
              <a:rPr sz="1300" spc="-5" dirty="0">
                <a:latin typeface="Arial MT"/>
                <a:cs typeface="Arial MT"/>
              </a:rPr>
              <a:t>the</a:t>
            </a:r>
            <a:r>
              <a:rPr sz="1300" spc="-25" dirty="0">
                <a:latin typeface="Arial MT"/>
                <a:cs typeface="Arial MT"/>
              </a:rPr>
              <a:t> </a:t>
            </a:r>
            <a:r>
              <a:rPr sz="1300" dirty="0">
                <a:latin typeface="Arial MT"/>
                <a:cs typeface="Arial MT"/>
              </a:rPr>
              <a:t>penis</a:t>
            </a:r>
            <a:r>
              <a:rPr sz="1300" spc="-30" dirty="0">
                <a:latin typeface="Arial MT"/>
                <a:cs typeface="Arial MT"/>
              </a:rPr>
              <a:t> </a:t>
            </a:r>
            <a:r>
              <a:rPr sz="1300" dirty="0">
                <a:latin typeface="Arial MT"/>
                <a:cs typeface="Arial MT"/>
              </a:rPr>
              <a:t>and</a:t>
            </a:r>
            <a:r>
              <a:rPr sz="1300" spc="-25" dirty="0">
                <a:latin typeface="Arial MT"/>
                <a:cs typeface="Arial MT"/>
              </a:rPr>
              <a:t> </a:t>
            </a:r>
            <a:r>
              <a:rPr sz="1300" dirty="0">
                <a:latin typeface="Arial MT"/>
                <a:cs typeface="Arial MT"/>
              </a:rPr>
              <a:t>hold </a:t>
            </a:r>
            <a:r>
              <a:rPr sz="1300" spc="-345" dirty="0">
                <a:latin typeface="Arial MT"/>
                <a:cs typeface="Arial MT"/>
              </a:rPr>
              <a:t> </a:t>
            </a:r>
            <a:r>
              <a:rPr sz="1300" spc="-5" dirty="0">
                <a:latin typeface="Arial MT"/>
                <a:cs typeface="Arial MT"/>
              </a:rPr>
              <a:t>the</a:t>
            </a:r>
            <a:r>
              <a:rPr sz="1300" spc="-10" dirty="0">
                <a:latin typeface="Arial MT"/>
                <a:cs typeface="Arial MT"/>
              </a:rPr>
              <a:t> </a:t>
            </a:r>
            <a:r>
              <a:rPr sz="1300" spc="-5" dirty="0">
                <a:latin typeface="Arial MT"/>
                <a:cs typeface="Arial MT"/>
              </a:rPr>
              <a:t>catheter </a:t>
            </a:r>
            <a:r>
              <a:rPr sz="1300" spc="-15" dirty="0">
                <a:latin typeface="Arial MT"/>
                <a:cs typeface="Arial MT"/>
              </a:rPr>
              <a:t>securely.</a:t>
            </a:r>
            <a:endParaRPr sz="1300">
              <a:latin typeface="Arial MT"/>
              <a:cs typeface="Arial MT"/>
            </a:endParaRPr>
          </a:p>
        </p:txBody>
      </p:sp>
      <p:grpSp>
        <p:nvGrpSpPr>
          <p:cNvPr id="25" name="object 25"/>
          <p:cNvGrpSpPr/>
          <p:nvPr/>
        </p:nvGrpSpPr>
        <p:grpSpPr>
          <a:xfrm>
            <a:off x="8919498" y="1618601"/>
            <a:ext cx="2472055" cy="4953000"/>
            <a:chOff x="8919498" y="1618601"/>
            <a:chExt cx="2472055" cy="4953000"/>
          </a:xfrm>
        </p:grpSpPr>
        <p:pic>
          <p:nvPicPr>
            <p:cNvPr id="26" name="object 26"/>
            <p:cNvPicPr/>
            <p:nvPr/>
          </p:nvPicPr>
          <p:blipFill>
            <a:blip r:embed="rId7" cstate="print"/>
            <a:stretch>
              <a:fillRect/>
            </a:stretch>
          </p:blipFill>
          <p:spPr>
            <a:xfrm>
              <a:off x="8932198" y="1631301"/>
              <a:ext cx="2446625" cy="1729880"/>
            </a:xfrm>
            <a:prstGeom prst="rect">
              <a:avLst/>
            </a:prstGeom>
          </p:spPr>
        </p:pic>
        <p:sp>
          <p:nvSpPr>
            <p:cNvPr id="27" name="object 27"/>
            <p:cNvSpPr/>
            <p:nvPr/>
          </p:nvSpPr>
          <p:spPr>
            <a:xfrm>
              <a:off x="8932198" y="1631301"/>
              <a:ext cx="2446655" cy="1730375"/>
            </a:xfrm>
            <a:custGeom>
              <a:avLst/>
              <a:gdLst/>
              <a:ahLst/>
              <a:cxnLst/>
              <a:rect l="l" t="t" r="r" b="b"/>
              <a:pathLst>
                <a:path w="2446654" h="1730375">
                  <a:moveTo>
                    <a:pt x="0" y="172987"/>
                  </a:moveTo>
                  <a:lnTo>
                    <a:pt x="6179" y="127000"/>
                  </a:lnTo>
                  <a:lnTo>
                    <a:pt x="23617" y="85677"/>
                  </a:lnTo>
                  <a:lnTo>
                    <a:pt x="50666" y="50666"/>
                  </a:lnTo>
                  <a:lnTo>
                    <a:pt x="85677" y="23617"/>
                  </a:lnTo>
                  <a:lnTo>
                    <a:pt x="127000" y="6179"/>
                  </a:lnTo>
                  <a:lnTo>
                    <a:pt x="172986" y="0"/>
                  </a:lnTo>
                  <a:lnTo>
                    <a:pt x="2273639" y="0"/>
                  </a:lnTo>
                  <a:lnTo>
                    <a:pt x="2319625" y="6179"/>
                  </a:lnTo>
                  <a:lnTo>
                    <a:pt x="2360948" y="23617"/>
                  </a:lnTo>
                  <a:lnTo>
                    <a:pt x="2395959" y="50666"/>
                  </a:lnTo>
                  <a:lnTo>
                    <a:pt x="2423008" y="85677"/>
                  </a:lnTo>
                  <a:lnTo>
                    <a:pt x="2440446" y="127000"/>
                  </a:lnTo>
                  <a:lnTo>
                    <a:pt x="2446626" y="172987"/>
                  </a:lnTo>
                  <a:lnTo>
                    <a:pt x="2446626" y="1556894"/>
                  </a:lnTo>
                  <a:lnTo>
                    <a:pt x="2440446" y="1602880"/>
                  </a:lnTo>
                  <a:lnTo>
                    <a:pt x="2423008" y="1644203"/>
                  </a:lnTo>
                  <a:lnTo>
                    <a:pt x="2395959" y="1679214"/>
                  </a:lnTo>
                  <a:lnTo>
                    <a:pt x="2360948" y="1706263"/>
                  </a:lnTo>
                  <a:lnTo>
                    <a:pt x="2319625" y="1723701"/>
                  </a:lnTo>
                  <a:lnTo>
                    <a:pt x="2273639" y="1729881"/>
                  </a:lnTo>
                  <a:lnTo>
                    <a:pt x="172986" y="1729881"/>
                  </a:lnTo>
                  <a:lnTo>
                    <a:pt x="127000" y="1723701"/>
                  </a:lnTo>
                  <a:lnTo>
                    <a:pt x="85677" y="1706263"/>
                  </a:lnTo>
                  <a:lnTo>
                    <a:pt x="50666" y="1679214"/>
                  </a:lnTo>
                  <a:lnTo>
                    <a:pt x="23617" y="1644203"/>
                  </a:lnTo>
                  <a:lnTo>
                    <a:pt x="6179" y="1602880"/>
                  </a:lnTo>
                  <a:lnTo>
                    <a:pt x="0" y="1556894"/>
                  </a:lnTo>
                  <a:lnTo>
                    <a:pt x="0" y="172987"/>
                  </a:lnTo>
                  <a:close/>
                </a:path>
              </a:pathLst>
            </a:custGeom>
            <a:ln w="25400">
              <a:solidFill>
                <a:srgbClr val="BC8642"/>
              </a:solidFill>
            </a:ln>
          </p:spPr>
          <p:txBody>
            <a:bodyPr wrap="square" lIns="0" tIns="0" rIns="0" bIns="0" rtlCol="0"/>
            <a:lstStyle/>
            <a:p>
              <a:endParaRPr/>
            </a:p>
          </p:txBody>
        </p:sp>
        <p:sp>
          <p:nvSpPr>
            <p:cNvPr id="28" name="object 28"/>
            <p:cNvSpPr/>
            <p:nvPr/>
          </p:nvSpPr>
          <p:spPr>
            <a:xfrm>
              <a:off x="8932198" y="3675706"/>
              <a:ext cx="2446655" cy="2883535"/>
            </a:xfrm>
            <a:custGeom>
              <a:avLst/>
              <a:gdLst/>
              <a:ahLst/>
              <a:cxnLst/>
              <a:rect l="l" t="t" r="r" b="b"/>
              <a:pathLst>
                <a:path w="2446654" h="2883534">
                  <a:moveTo>
                    <a:pt x="2446625" y="0"/>
                  </a:moveTo>
                  <a:lnTo>
                    <a:pt x="0" y="0"/>
                  </a:lnTo>
                  <a:lnTo>
                    <a:pt x="0" y="2626239"/>
                  </a:lnTo>
                  <a:lnTo>
                    <a:pt x="4138" y="2672417"/>
                  </a:lnTo>
                  <a:lnTo>
                    <a:pt x="16072" y="2715879"/>
                  </a:lnTo>
                  <a:lnTo>
                    <a:pt x="35073" y="2755900"/>
                  </a:lnTo>
                  <a:lnTo>
                    <a:pt x="60418" y="2791754"/>
                  </a:lnTo>
                  <a:lnTo>
                    <a:pt x="91381" y="2822717"/>
                  </a:lnTo>
                  <a:lnTo>
                    <a:pt x="127235" y="2848062"/>
                  </a:lnTo>
                  <a:lnTo>
                    <a:pt x="167257" y="2867064"/>
                  </a:lnTo>
                  <a:lnTo>
                    <a:pt x="210719" y="2878997"/>
                  </a:lnTo>
                  <a:lnTo>
                    <a:pt x="256896" y="2883136"/>
                  </a:lnTo>
                  <a:lnTo>
                    <a:pt x="2189728" y="2883136"/>
                  </a:lnTo>
                  <a:lnTo>
                    <a:pt x="2235906" y="2878997"/>
                  </a:lnTo>
                  <a:lnTo>
                    <a:pt x="2279368" y="2867064"/>
                  </a:lnTo>
                  <a:lnTo>
                    <a:pt x="2319389" y="2848062"/>
                  </a:lnTo>
                  <a:lnTo>
                    <a:pt x="2355243" y="2822717"/>
                  </a:lnTo>
                  <a:lnTo>
                    <a:pt x="2386206" y="2791754"/>
                  </a:lnTo>
                  <a:lnTo>
                    <a:pt x="2411551" y="2755900"/>
                  </a:lnTo>
                  <a:lnTo>
                    <a:pt x="2430553" y="2715879"/>
                  </a:lnTo>
                  <a:lnTo>
                    <a:pt x="2442486" y="2672417"/>
                  </a:lnTo>
                  <a:lnTo>
                    <a:pt x="2446625" y="2626239"/>
                  </a:lnTo>
                  <a:lnTo>
                    <a:pt x="2446625" y="0"/>
                  </a:lnTo>
                  <a:close/>
                </a:path>
              </a:pathLst>
            </a:custGeom>
            <a:solidFill>
              <a:srgbClr val="FFFFFF"/>
            </a:solidFill>
          </p:spPr>
          <p:txBody>
            <a:bodyPr wrap="square" lIns="0" tIns="0" rIns="0" bIns="0" rtlCol="0"/>
            <a:lstStyle/>
            <a:p>
              <a:endParaRPr/>
            </a:p>
          </p:txBody>
        </p:sp>
        <p:sp>
          <p:nvSpPr>
            <p:cNvPr id="29" name="object 29"/>
            <p:cNvSpPr/>
            <p:nvPr/>
          </p:nvSpPr>
          <p:spPr>
            <a:xfrm>
              <a:off x="8932198" y="3675706"/>
              <a:ext cx="2446655" cy="2883535"/>
            </a:xfrm>
            <a:custGeom>
              <a:avLst/>
              <a:gdLst/>
              <a:ahLst/>
              <a:cxnLst/>
              <a:rect l="l" t="t" r="r" b="b"/>
              <a:pathLst>
                <a:path w="2446654" h="2883534">
                  <a:moveTo>
                    <a:pt x="2189729" y="2883136"/>
                  </a:moveTo>
                  <a:lnTo>
                    <a:pt x="256897" y="2883136"/>
                  </a:lnTo>
                  <a:lnTo>
                    <a:pt x="210719" y="2878997"/>
                  </a:lnTo>
                  <a:lnTo>
                    <a:pt x="167257" y="2867063"/>
                  </a:lnTo>
                  <a:lnTo>
                    <a:pt x="127236" y="2848062"/>
                  </a:lnTo>
                  <a:lnTo>
                    <a:pt x="91381" y="2822717"/>
                  </a:lnTo>
                  <a:lnTo>
                    <a:pt x="60419" y="2791754"/>
                  </a:lnTo>
                  <a:lnTo>
                    <a:pt x="35074" y="2755899"/>
                  </a:lnTo>
                  <a:lnTo>
                    <a:pt x="16072" y="2715878"/>
                  </a:lnTo>
                  <a:lnTo>
                    <a:pt x="4138" y="2672416"/>
                  </a:lnTo>
                  <a:lnTo>
                    <a:pt x="0" y="2626239"/>
                  </a:lnTo>
                  <a:lnTo>
                    <a:pt x="0" y="0"/>
                  </a:lnTo>
                  <a:lnTo>
                    <a:pt x="2446626" y="0"/>
                  </a:lnTo>
                  <a:lnTo>
                    <a:pt x="2446626" y="2626239"/>
                  </a:lnTo>
                  <a:lnTo>
                    <a:pt x="2442487" y="2672416"/>
                  </a:lnTo>
                  <a:lnTo>
                    <a:pt x="2430553" y="2715878"/>
                  </a:lnTo>
                  <a:lnTo>
                    <a:pt x="2411552" y="2755899"/>
                  </a:lnTo>
                  <a:lnTo>
                    <a:pt x="2386207" y="2791754"/>
                  </a:lnTo>
                  <a:lnTo>
                    <a:pt x="2355244" y="2822717"/>
                  </a:lnTo>
                  <a:lnTo>
                    <a:pt x="2319389" y="2848062"/>
                  </a:lnTo>
                  <a:lnTo>
                    <a:pt x="2279368" y="2867063"/>
                  </a:lnTo>
                  <a:lnTo>
                    <a:pt x="2235906" y="2878997"/>
                  </a:lnTo>
                  <a:lnTo>
                    <a:pt x="2189729" y="2883136"/>
                  </a:lnTo>
                  <a:close/>
                </a:path>
              </a:pathLst>
            </a:custGeom>
            <a:ln w="25400">
              <a:solidFill>
                <a:srgbClr val="BC8642"/>
              </a:solidFill>
            </a:ln>
          </p:spPr>
          <p:txBody>
            <a:bodyPr wrap="square" lIns="0" tIns="0" rIns="0" bIns="0" rtlCol="0"/>
            <a:lstStyle/>
            <a:p>
              <a:endParaRPr/>
            </a:p>
          </p:txBody>
        </p:sp>
      </p:grpSp>
      <p:sp>
        <p:nvSpPr>
          <p:cNvPr id="30" name="object 30"/>
          <p:cNvSpPr txBox="1"/>
          <p:nvPr/>
        </p:nvSpPr>
        <p:spPr>
          <a:xfrm>
            <a:off x="9086179" y="3731767"/>
            <a:ext cx="2210435" cy="2166620"/>
          </a:xfrm>
          <a:prstGeom prst="rect">
            <a:avLst/>
          </a:prstGeom>
        </p:spPr>
        <p:txBody>
          <a:bodyPr vert="horz" wrap="square" lIns="0" tIns="44450" rIns="0" bIns="0" rtlCol="0">
            <a:spAutoFit/>
          </a:bodyPr>
          <a:lstStyle/>
          <a:p>
            <a:pPr marL="12700" marR="146050">
              <a:lnSpc>
                <a:spcPct val="86000"/>
              </a:lnSpc>
              <a:spcBef>
                <a:spcPts val="350"/>
              </a:spcBef>
            </a:pPr>
            <a:r>
              <a:rPr sz="1500" b="1" spc="-20" dirty="0">
                <a:latin typeface="Arial"/>
                <a:cs typeface="Arial"/>
              </a:rPr>
              <a:t>INFLATE </a:t>
            </a:r>
            <a:r>
              <a:rPr sz="1500" spc="-5" dirty="0">
                <a:latin typeface="Arial MT"/>
                <a:cs typeface="Arial MT"/>
              </a:rPr>
              <a:t>the catheter </a:t>
            </a:r>
            <a:r>
              <a:rPr sz="1500" dirty="0">
                <a:latin typeface="Arial MT"/>
                <a:cs typeface="Arial MT"/>
              </a:rPr>
              <a:t> </a:t>
            </a:r>
            <a:r>
              <a:rPr sz="1500" spc="-5" dirty="0">
                <a:latin typeface="Arial MT"/>
                <a:cs typeface="Arial MT"/>
              </a:rPr>
              <a:t>balloon with the prefilled </a:t>
            </a:r>
            <a:r>
              <a:rPr sz="1500" spc="-405" dirty="0">
                <a:latin typeface="Arial MT"/>
                <a:cs typeface="Arial MT"/>
              </a:rPr>
              <a:t> </a:t>
            </a:r>
            <a:r>
              <a:rPr sz="1500" spc="-5" dirty="0">
                <a:latin typeface="Arial MT"/>
                <a:cs typeface="Arial MT"/>
              </a:rPr>
              <a:t>syringe</a:t>
            </a:r>
            <a:r>
              <a:rPr sz="1500" spc="-15" dirty="0">
                <a:latin typeface="Arial MT"/>
                <a:cs typeface="Arial MT"/>
              </a:rPr>
              <a:t> </a:t>
            </a:r>
            <a:r>
              <a:rPr sz="1500" spc="-5" dirty="0">
                <a:latin typeface="Arial MT"/>
                <a:cs typeface="Arial MT"/>
              </a:rPr>
              <a:t>of</a:t>
            </a:r>
            <a:r>
              <a:rPr sz="1500" spc="-10" dirty="0">
                <a:latin typeface="Arial MT"/>
                <a:cs typeface="Arial MT"/>
              </a:rPr>
              <a:t> </a:t>
            </a:r>
            <a:r>
              <a:rPr sz="1500" spc="-5" dirty="0">
                <a:latin typeface="Arial MT"/>
                <a:cs typeface="Arial MT"/>
              </a:rPr>
              <a:t>sterile</a:t>
            </a:r>
            <a:r>
              <a:rPr sz="1500" spc="-10" dirty="0">
                <a:latin typeface="Arial MT"/>
                <a:cs typeface="Arial MT"/>
              </a:rPr>
              <a:t> </a:t>
            </a:r>
            <a:r>
              <a:rPr sz="1500" spc="-20" dirty="0">
                <a:latin typeface="Arial MT"/>
                <a:cs typeface="Arial MT"/>
              </a:rPr>
              <a:t>water.</a:t>
            </a:r>
            <a:endParaRPr sz="1500">
              <a:latin typeface="Arial MT"/>
              <a:cs typeface="Arial MT"/>
            </a:endParaRPr>
          </a:p>
          <a:p>
            <a:pPr marL="12700" marR="97155">
              <a:lnSpc>
                <a:spcPct val="86900"/>
              </a:lnSpc>
              <a:spcBef>
                <a:spcPts val="595"/>
              </a:spcBef>
              <a:buFont typeface="Arial"/>
              <a:buAutoNum type="alphaLcParenBoth"/>
              <a:tabLst>
                <a:tab pos="260350" algn="l"/>
              </a:tabLst>
            </a:pPr>
            <a:r>
              <a:rPr sz="1300" dirty="0">
                <a:latin typeface="Arial MT"/>
                <a:cs typeface="Arial MT"/>
              </a:rPr>
              <a:t>Remove</a:t>
            </a:r>
            <a:r>
              <a:rPr sz="1300" spc="-25" dirty="0">
                <a:latin typeface="Arial MT"/>
                <a:cs typeface="Arial MT"/>
              </a:rPr>
              <a:t> </a:t>
            </a:r>
            <a:r>
              <a:rPr sz="1300" spc="-5" dirty="0">
                <a:latin typeface="Arial MT"/>
                <a:cs typeface="Arial MT"/>
              </a:rPr>
              <a:t>the</a:t>
            </a:r>
            <a:r>
              <a:rPr sz="1300" spc="-30" dirty="0">
                <a:latin typeface="Arial MT"/>
                <a:cs typeface="Arial MT"/>
              </a:rPr>
              <a:t> </a:t>
            </a:r>
            <a:r>
              <a:rPr sz="1300" dirty="0">
                <a:latin typeface="Arial MT"/>
                <a:cs typeface="Arial MT"/>
              </a:rPr>
              <a:t>syringe</a:t>
            </a:r>
            <a:r>
              <a:rPr sz="1300" spc="-30" dirty="0">
                <a:latin typeface="Arial MT"/>
                <a:cs typeface="Arial MT"/>
              </a:rPr>
              <a:t> </a:t>
            </a:r>
            <a:r>
              <a:rPr sz="1300" spc="-5" dirty="0">
                <a:latin typeface="Arial MT"/>
                <a:cs typeface="Arial MT"/>
              </a:rPr>
              <a:t>from </a:t>
            </a:r>
            <a:r>
              <a:rPr sz="1300" spc="-345" dirty="0">
                <a:latin typeface="Arial MT"/>
                <a:cs typeface="Arial MT"/>
              </a:rPr>
              <a:t> </a:t>
            </a:r>
            <a:r>
              <a:rPr sz="1300" spc="-5" dirty="0">
                <a:latin typeface="Arial MT"/>
                <a:cs typeface="Arial MT"/>
              </a:rPr>
              <a:t>the catheter </a:t>
            </a:r>
            <a:r>
              <a:rPr sz="1300" dirty="0">
                <a:latin typeface="Arial MT"/>
                <a:cs typeface="Arial MT"/>
              </a:rPr>
              <a:t>by using a </a:t>
            </a:r>
            <a:r>
              <a:rPr sz="1300" spc="5" dirty="0">
                <a:latin typeface="Arial MT"/>
                <a:cs typeface="Arial MT"/>
              </a:rPr>
              <a:t> </a:t>
            </a:r>
            <a:r>
              <a:rPr sz="1300" spc="-5" dirty="0">
                <a:latin typeface="Arial MT"/>
                <a:cs typeface="Arial MT"/>
              </a:rPr>
              <a:t>twisting</a:t>
            </a:r>
            <a:r>
              <a:rPr sz="1300" spc="-10" dirty="0">
                <a:latin typeface="Arial MT"/>
                <a:cs typeface="Arial MT"/>
              </a:rPr>
              <a:t> </a:t>
            </a:r>
            <a:r>
              <a:rPr sz="1300" spc="-5" dirty="0">
                <a:latin typeface="Arial MT"/>
                <a:cs typeface="Arial MT"/>
              </a:rPr>
              <a:t>motion.</a:t>
            </a:r>
            <a:endParaRPr sz="1300">
              <a:latin typeface="Arial MT"/>
              <a:cs typeface="Arial MT"/>
            </a:endParaRPr>
          </a:p>
          <a:p>
            <a:pPr marL="12700" marR="5080">
              <a:lnSpc>
                <a:spcPct val="86500"/>
              </a:lnSpc>
              <a:spcBef>
                <a:spcPts val="550"/>
              </a:spcBef>
              <a:buFont typeface="Arial"/>
              <a:buAutoNum type="alphaLcParenBoth"/>
              <a:tabLst>
                <a:tab pos="269875" algn="l"/>
              </a:tabLst>
            </a:pPr>
            <a:r>
              <a:rPr sz="1300" spc="-5" dirty="0">
                <a:latin typeface="Arial MT"/>
                <a:cs typeface="Arial MT"/>
              </a:rPr>
              <a:t>Gently </a:t>
            </a:r>
            <a:r>
              <a:rPr sz="1300" dirty="0">
                <a:latin typeface="Arial MT"/>
                <a:cs typeface="Arial MT"/>
              </a:rPr>
              <a:t>pull back on </a:t>
            </a:r>
            <a:r>
              <a:rPr sz="1300" spc="-5" dirty="0">
                <a:latin typeface="Arial MT"/>
                <a:cs typeface="Arial MT"/>
              </a:rPr>
              <a:t>the </a:t>
            </a:r>
            <a:r>
              <a:rPr sz="1300" dirty="0">
                <a:latin typeface="Arial MT"/>
                <a:cs typeface="Arial MT"/>
              </a:rPr>
              <a:t> </a:t>
            </a:r>
            <a:r>
              <a:rPr sz="1300" spc="-5" dirty="0">
                <a:latin typeface="Arial MT"/>
                <a:cs typeface="Arial MT"/>
              </a:rPr>
              <a:t>catheter</a:t>
            </a:r>
            <a:r>
              <a:rPr sz="1300" spc="40" dirty="0">
                <a:latin typeface="Arial MT"/>
                <a:cs typeface="Arial MT"/>
              </a:rPr>
              <a:t> </a:t>
            </a:r>
            <a:r>
              <a:rPr sz="1300" spc="-5" dirty="0">
                <a:latin typeface="Arial MT"/>
                <a:cs typeface="Arial MT"/>
              </a:rPr>
              <a:t>until</a:t>
            </a:r>
            <a:r>
              <a:rPr sz="1300" spc="45" dirty="0">
                <a:latin typeface="Arial MT"/>
                <a:cs typeface="Arial MT"/>
              </a:rPr>
              <a:t> </a:t>
            </a:r>
            <a:r>
              <a:rPr sz="1300" spc="-5" dirty="0">
                <a:latin typeface="Arial MT"/>
                <a:cs typeface="Arial MT"/>
              </a:rPr>
              <a:t>resistance</a:t>
            </a:r>
            <a:r>
              <a:rPr sz="1300" spc="45" dirty="0">
                <a:latin typeface="Arial MT"/>
                <a:cs typeface="Arial MT"/>
              </a:rPr>
              <a:t> </a:t>
            </a:r>
            <a:r>
              <a:rPr sz="1300" dirty="0">
                <a:latin typeface="Arial MT"/>
                <a:cs typeface="Arial MT"/>
              </a:rPr>
              <a:t>is </a:t>
            </a:r>
            <a:r>
              <a:rPr sz="1300" spc="5" dirty="0">
                <a:latin typeface="Arial MT"/>
                <a:cs typeface="Arial MT"/>
              </a:rPr>
              <a:t> </a:t>
            </a:r>
            <a:r>
              <a:rPr sz="1300" dirty="0">
                <a:latin typeface="Arial MT"/>
                <a:cs typeface="Arial MT"/>
              </a:rPr>
              <a:t>met</a:t>
            </a:r>
            <a:r>
              <a:rPr sz="1300" spc="-20" dirty="0">
                <a:latin typeface="Arial MT"/>
                <a:cs typeface="Arial MT"/>
              </a:rPr>
              <a:t> </a:t>
            </a:r>
            <a:r>
              <a:rPr sz="1300" spc="-5" dirty="0">
                <a:latin typeface="Arial MT"/>
                <a:cs typeface="Arial MT"/>
              </a:rPr>
              <a:t>to</a:t>
            </a:r>
            <a:r>
              <a:rPr sz="1300" spc="-20" dirty="0">
                <a:latin typeface="Arial MT"/>
                <a:cs typeface="Arial MT"/>
              </a:rPr>
              <a:t> </a:t>
            </a:r>
            <a:r>
              <a:rPr sz="1300" dirty="0">
                <a:latin typeface="Arial MT"/>
                <a:cs typeface="Arial MT"/>
              </a:rPr>
              <a:t>ensure</a:t>
            </a:r>
            <a:r>
              <a:rPr sz="1300" spc="-20" dirty="0">
                <a:latin typeface="Arial MT"/>
                <a:cs typeface="Arial MT"/>
              </a:rPr>
              <a:t> </a:t>
            </a:r>
            <a:r>
              <a:rPr sz="1300" spc="-5" dirty="0">
                <a:latin typeface="Arial MT"/>
                <a:cs typeface="Arial MT"/>
              </a:rPr>
              <a:t>that</a:t>
            </a:r>
            <a:r>
              <a:rPr sz="1300" spc="-15" dirty="0">
                <a:latin typeface="Arial MT"/>
                <a:cs typeface="Arial MT"/>
              </a:rPr>
              <a:t> </a:t>
            </a:r>
            <a:r>
              <a:rPr sz="1300" spc="-5" dirty="0">
                <a:latin typeface="Arial MT"/>
                <a:cs typeface="Arial MT"/>
              </a:rPr>
              <a:t>the</a:t>
            </a:r>
            <a:r>
              <a:rPr sz="1300" spc="-20" dirty="0">
                <a:latin typeface="Arial MT"/>
                <a:cs typeface="Arial MT"/>
              </a:rPr>
              <a:t> </a:t>
            </a:r>
            <a:r>
              <a:rPr sz="1300" dirty="0">
                <a:latin typeface="Arial MT"/>
                <a:cs typeface="Arial MT"/>
              </a:rPr>
              <a:t>balloon </a:t>
            </a:r>
            <a:r>
              <a:rPr sz="1300" spc="-345" dirty="0">
                <a:latin typeface="Arial MT"/>
                <a:cs typeface="Arial MT"/>
              </a:rPr>
              <a:t> </a:t>
            </a:r>
            <a:r>
              <a:rPr sz="1300" dirty="0">
                <a:latin typeface="Arial MT"/>
                <a:cs typeface="Arial MT"/>
              </a:rPr>
              <a:t>is </a:t>
            </a:r>
            <a:r>
              <a:rPr sz="1300" spc="-5" dirty="0">
                <a:latin typeface="Arial MT"/>
                <a:cs typeface="Arial MT"/>
              </a:rPr>
              <a:t>fully inflated </a:t>
            </a:r>
            <a:r>
              <a:rPr sz="1300" dirty="0">
                <a:latin typeface="Arial MT"/>
                <a:cs typeface="Arial MT"/>
              </a:rPr>
              <a:t>and </a:t>
            </a:r>
            <a:r>
              <a:rPr sz="1300" spc="-5" dirty="0">
                <a:latin typeface="Arial MT"/>
                <a:cs typeface="Arial MT"/>
              </a:rPr>
              <a:t>seated </a:t>
            </a:r>
            <a:r>
              <a:rPr sz="1300" dirty="0">
                <a:latin typeface="Arial MT"/>
                <a:cs typeface="Arial MT"/>
              </a:rPr>
              <a:t>in </a:t>
            </a:r>
            <a:r>
              <a:rPr sz="1300" spc="5" dirty="0">
                <a:latin typeface="Arial MT"/>
                <a:cs typeface="Arial MT"/>
              </a:rPr>
              <a:t> </a:t>
            </a:r>
            <a:r>
              <a:rPr sz="1300" spc="-5" dirty="0">
                <a:latin typeface="Arial MT"/>
                <a:cs typeface="Arial MT"/>
              </a:rPr>
              <a:t>the </a:t>
            </a:r>
            <a:r>
              <a:rPr sz="1300" spc="-10" dirty="0">
                <a:latin typeface="Arial MT"/>
                <a:cs typeface="Arial MT"/>
              </a:rPr>
              <a:t>bladder.</a:t>
            </a:r>
            <a:endParaRPr sz="1300">
              <a:latin typeface="Arial MT"/>
              <a:cs typeface="Arial MT"/>
            </a:endParaRPr>
          </a:p>
        </p:txBody>
      </p:sp>
      <p:sp>
        <p:nvSpPr>
          <p:cNvPr id="31" name="object 31"/>
          <p:cNvSpPr/>
          <p:nvPr/>
        </p:nvSpPr>
        <p:spPr>
          <a:xfrm>
            <a:off x="3297271" y="3429000"/>
            <a:ext cx="381635" cy="381635"/>
          </a:xfrm>
          <a:custGeom>
            <a:avLst/>
            <a:gdLst/>
            <a:ahLst/>
            <a:cxnLst/>
            <a:rect l="l" t="t" r="r" b="b"/>
            <a:pathLst>
              <a:path w="381635" h="381635">
                <a:moveTo>
                  <a:pt x="190784" y="0"/>
                </a:moveTo>
                <a:lnTo>
                  <a:pt x="147039"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29" y="376531"/>
                </a:lnTo>
                <a:lnTo>
                  <a:pt x="274687" y="362178"/>
                </a:lnTo>
                <a:lnTo>
                  <a:pt x="310111" y="339656"/>
                </a:lnTo>
                <a:lnTo>
                  <a:pt x="339656" y="310111"/>
                </a:lnTo>
                <a:lnTo>
                  <a:pt x="362178" y="274687"/>
                </a:lnTo>
                <a:lnTo>
                  <a:pt x="376531" y="234529"/>
                </a:lnTo>
                <a:lnTo>
                  <a:pt x="381570" y="190784"/>
                </a:lnTo>
                <a:lnTo>
                  <a:pt x="376531" y="147039"/>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2" name="object 32"/>
          <p:cNvSpPr txBox="1"/>
          <p:nvPr/>
        </p:nvSpPr>
        <p:spPr>
          <a:xfrm>
            <a:off x="3348357" y="3471164"/>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15</a:t>
            </a:r>
            <a:endParaRPr sz="1800">
              <a:latin typeface="Arial"/>
              <a:cs typeface="Arial"/>
            </a:endParaRPr>
          </a:p>
        </p:txBody>
      </p:sp>
      <p:sp>
        <p:nvSpPr>
          <p:cNvPr id="33" name="object 33"/>
          <p:cNvSpPr/>
          <p:nvPr/>
        </p:nvSpPr>
        <p:spPr>
          <a:xfrm>
            <a:off x="5995421" y="3429000"/>
            <a:ext cx="381635" cy="381635"/>
          </a:xfrm>
          <a:custGeom>
            <a:avLst/>
            <a:gdLst/>
            <a:ahLst/>
            <a:cxnLst/>
            <a:rect l="l" t="t" r="r" b="b"/>
            <a:pathLst>
              <a:path w="381635" h="381635">
                <a:moveTo>
                  <a:pt x="190784" y="0"/>
                </a:moveTo>
                <a:lnTo>
                  <a:pt x="147039" y="5038"/>
                </a:lnTo>
                <a:lnTo>
                  <a:pt x="106881" y="19391"/>
                </a:lnTo>
                <a:lnTo>
                  <a:pt x="71458" y="41913"/>
                </a:lnTo>
                <a:lnTo>
                  <a:pt x="41912" y="71458"/>
                </a:lnTo>
                <a:lnTo>
                  <a:pt x="19391" y="106882"/>
                </a:lnTo>
                <a:lnTo>
                  <a:pt x="5038" y="147039"/>
                </a:lnTo>
                <a:lnTo>
                  <a:pt x="0" y="190784"/>
                </a:lnTo>
                <a:lnTo>
                  <a:pt x="5038" y="234529"/>
                </a:lnTo>
                <a:lnTo>
                  <a:pt x="19391" y="274687"/>
                </a:lnTo>
                <a:lnTo>
                  <a:pt x="41912" y="310111"/>
                </a:lnTo>
                <a:lnTo>
                  <a:pt x="71458" y="339656"/>
                </a:lnTo>
                <a:lnTo>
                  <a:pt x="106881" y="362178"/>
                </a:lnTo>
                <a:lnTo>
                  <a:pt x="147039" y="376531"/>
                </a:lnTo>
                <a:lnTo>
                  <a:pt x="190784" y="381570"/>
                </a:lnTo>
                <a:lnTo>
                  <a:pt x="234529" y="376531"/>
                </a:lnTo>
                <a:lnTo>
                  <a:pt x="274687" y="362178"/>
                </a:lnTo>
                <a:lnTo>
                  <a:pt x="310111" y="339656"/>
                </a:lnTo>
                <a:lnTo>
                  <a:pt x="339656" y="310111"/>
                </a:lnTo>
                <a:lnTo>
                  <a:pt x="362178" y="274687"/>
                </a:lnTo>
                <a:lnTo>
                  <a:pt x="376531" y="234529"/>
                </a:lnTo>
                <a:lnTo>
                  <a:pt x="381570" y="190784"/>
                </a:lnTo>
                <a:lnTo>
                  <a:pt x="376531" y="147039"/>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4" name="object 34"/>
          <p:cNvSpPr txBox="1"/>
          <p:nvPr/>
        </p:nvSpPr>
        <p:spPr>
          <a:xfrm>
            <a:off x="6046505" y="3471164"/>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16</a:t>
            </a:r>
            <a:endParaRPr sz="1800">
              <a:latin typeface="Arial"/>
              <a:cs typeface="Arial"/>
            </a:endParaRPr>
          </a:p>
        </p:txBody>
      </p:sp>
      <p:sp>
        <p:nvSpPr>
          <p:cNvPr id="35" name="object 35"/>
          <p:cNvSpPr/>
          <p:nvPr/>
        </p:nvSpPr>
        <p:spPr>
          <a:xfrm>
            <a:off x="8693570" y="3429000"/>
            <a:ext cx="381635" cy="381635"/>
          </a:xfrm>
          <a:custGeom>
            <a:avLst/>
            <a:gdLst/>
            <a:ahLst/>
            <a:cxnLst/>
            <a:rect l="l" t="t" r="r" b="b"/>
            <a:pathLst>
              <a:path w="381634" h="381635">
                <a:moveTo>
                  <a:pt x="190784" y="0"/>
                </a:moveTo>
                <a:lnTo>
                  <a:pt x="147039" y="5038"/>
                </a:lnTo>
                <a:lnTo>
                  <a:pt x="106881" y="19391"/>
                </a:lnTo>
                <a:lnTo>
                  <a:pt x="71458" y="41913"/>
                </a:lnTo>
                <a:lnTo>
                  <a:pt x="41912" y="71458"/>
                </a:lnTo>
                <a:lnTo>
                  <a:pt x="19391" y="106882"/>
                </a:lnTo>
                <a:lnTo>
                  <a:pt x="5038" y="147039"/>
                </a:lnTo>
                <a:lnTo>
                  <a:pt x="0" y="190784"/>
                </a:lnTo>
                <a:lnTo>
                  <a:pt x="5038" y="234529"/>
                </a:lnTo>
                <a:lnTo>
                  <a:pt x="19391" y="274687"/>
                </a:lnTo>
                <a:lnTo>
                  <a:pt x="41912" y="310111"/>
                </a:lnTo>
                <a:lnTo>
                  <a:pt x="71458" y="339656"/>
                </a:lnTo>
                <a:lnTo>
                  <a:pt x="106881" y="362178"/>
                </a:lnTo>
                <a:lnTo>
                  <a:pt x="147039" y="376531"/>
                </a:lnTo>
                <a:lnTo>
                  <a:pt x="190784" y="381570"/>
                </a:lnTo>
                <a:lnTo>
                  <a:pt x="234529" y="376531"/>
                </a:lnTo>
                <a:lnTo>
                  <a:pt x="274687" y="362178"/>
                </a:lnTo>
                <a:lnTo>
                  <a:pt x="310111" y="339656"/>
                </a:lnTo>
                <a:lnTo>
                  <a:pt x="339656" y="310111"/>
                </a:lnTo>
                <a:lnTo>
                  <a:pt x="362178" y="274687"/>
                </a:lnTo>
                <a:lnTo>
                  <a:pt x="376531" y="234529"/>
                </a:lnTo>
                <a:lnTo>
                  <a:pt x="381570" y="190784"/>
                </a:lnTo>
                <a:lnTo>
                  <a:pt x="376531" y="147039"/>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36" name="object 36"/>
          <p:cNvSpPr txBox="1"/>
          <p:nvPr/>
        </p:nvSpPr>
        <p:spPr>
          <a:xfrm>
            <a:off x="8744654" y="3471164"/>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17</a:t>
            </a:r>
            <a:endParaRPr sz="1800">
              <a:latin typeface="Arial"/>
              <a:cs typeface="Arial"/>
            </a:endParaRPr>
          </a:p>
        </p:txBody>
      </p:sp>
      <p:sp>
        <p:nvSpPr>
          <p:cNvPr id="37" name="object 37"/>
          <p:cNvSpPr/>
          <p:nvPr/>
        </p:nvSpPr>
        <p:spPr>
          <a:xfrm>
            <a:off x="599123" y="3429000"/>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39"/>
                </a:lnTo>
                <a:lnTo>
                  <a:pt x="0" y="190784"/>
                </a:lnTo>
                <a:lnTo>
                  <a:pt x="5038" y="234529"/>
                </a:lnTo>
                <a:lnTo>
                  <a:pt x="19391" y="274687"/>
                </a:lnTo>
                <a:lnTo>
                  <a:pt x="41913" y="310111"/>
                </a:lnTo>
                <a:lnTo>
                  <a:pt x="71458" y="339656"/>
                </a:lnTo>
                <a:lnTo>
                  <a:pt x="106882" y="362178"/>
                </a:lnTo>
                <a:lnTo>
                  <a:pt x="147039" y="376531"/>
                </a:lnTo>
                <a:lnTo>
                  <a:pt x="190784" y="381570"/>
                </a:lnTo>
                <a:lnTo>
                  <a:pt x="234530" y="376531"/>
                </a:lnTo>
                <a:lnTo>
                  <a:pt x="274687" y="362178"/>
                </a:lnTo>
                <a:lnTo>
                  <a:pt x="310111" y="339656"/>
                </a:lnTo>
                <a:lnTo>
                  <a:pt x="339656" y="310111"/>
                </a:lnTo>
                <a:lnTo>
                  <a:pt x="362178" y="274687"/>
                </a:lnTo>
                <a:lnTo>
                  <a:pt x="376531" y="234529"/>
                </a:lnTo>
                <a:lnTo>
                  <a:pt x="381569" y="190784"/>
                </a:lnTo>
                <a:lnTo>
                  <a:pt x="376531" y="147039"/>
                </a:lnTo>
                <a:lnTo>
                  <a:pt x="362178" y="106882"/>
                </a:lnTo>
                <a:lnTo>
                  <a:pt x="339656" y="71458"/>
                </a:lnTo>
                <a:lnTo>
                  <a:pt x="310111" y="41913"/>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38" name="object 38"/>
          <p:cNvSpPr txBox="1"/>
          <p:nvPr/>
        </p:nvSpPr>
        <p:spPr>
          <a:xfrm>
            <a:off x="650207" y="3471164"/>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14</a:t>
            </a:r>
            <a:endParaRPr sz="1800">
              <a:latin typeface="Arial"/>
              <a:cs typeface="Arial"/>
            </a:endParaRPr>
          </a:p>
        </p:txBody>
      </p:sp>
      <p:sp>
        <p:nvSpPr>
          <p:cNvPr id="39" name="object 39"/>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40" name="object 4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38</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dirty="0">
                <a:solidFill>
                  <a:srgbClr val="BC8642"/>
                </a:solidFill>
              </a:rPr>
              <a:t>MALE</a:t>
            </a:r>
            <a:r>
              <a:rPr sz="3600" spc="-50" dirty="0">
                <a:solidFill>
                  <a:srgbClr val="BC8642"/>
                </a:solidFill>
              </a:rPr>
              <a:t> </a:t>
            </a:r>
            <a:r>
              <a:rPr sz="3600" dirty="0">
                <a:solidFill>
                  <a:srgbClr val="000000"/>
                </a:solidFill>
              </a:rPr>
              <a:t>FOLEY</a:t>
            </a:r>
            <a:r>
              <a:rPr sz="3600" spc="-45" dirty="0">
                <a:solidFill>
                  <a:srgbClr val="000000"/>
                </a:solidFill>
              </a:rPr>
              <a:t> </a:t>
            </a:r>
            <a:r>
              <a:rPr sz="3600" spc="-5" dirty="0">
                <a:solidFill>
                  <a:srgbClr val="000000"/>
                </a:solidFill>
              </a:rPr>
              <a:t>CATHETERIZATION</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grpSp>
        <p:nvGrpSpPr>
          <p:cNvPr id="4" name="object 4"/>
          <p:cNvGrpSpPr/>
          <p:nvPr/>
        </p:nvGrpSpPr>
        <p:grpSpPr>
          <a:xfrm>
            <a:off x="487680" y="1383791"/>
            <a:ext cx="11375390" cy="5104130"/>
            <a:chOff x="487680" y="1383791"/>
            <a:chExt cx="11375390" cy="5104130"/>
          </a:xfrm>
        </p:grpSpPr>
        <p:pic>
          <p:nvPicPr>
            <p:cNvPr id="5" name="object 5"/>
            <p:cNvPicPr/>
            <p:nvPr/>
          </p:nvPicPr>
          <p:blipFill>
            <a:blip r:embed="rId3" cstate="print"/>
            <a:stretch>
              <a:fillRect/>
            </a:stretch>
          </p:blipFill>
          <p:spPr>
            <a:xfrm>
              <a:off x="487680" y="1383791"/>
              <a:ext cx="11375136" cy="2414016"/>
            </a:xfrm>
            <a:prstGeom prst="rect">
              <a:avLst/>
            </a:prstGeom>
          </p:spPr>
        </p:pic>
        <p:sp>
          <p:nvSpPr>
            <p:cNvPr id="6" name="object 6"/>
            <p:cNvSpPr/>
            <p:nvPr/>
          </p:nvSpPr>
          <p:spPr>
            <a:xfrm>
              <a:off x="553154" y="1397256"/>
              <a:ext cx="11243945" cy="2285365"/>
            </a:xfrm>
            <a:custGeom>
              <a:avLst/>
              <a:gdLst/>
              <a:ahLst/>
              <a:cxnLst/>
              <a:rect l="l" t="t" r="r" b="b"/>
              <a:pathLst>
                <a:path w="11243945" h="2285365">
                  <a:moveTo>
                    <a:pt x="11015255" y="0"/>
                  </a:moveTo>
                  <a:lnTo>
                    <a:pt x="228477" y="0"/>
                  </a:lnTo>
                  <a:lnTo>
                    <a:pt x="182431" y="4641"/>
                  </a:lnTo>
                  <a:lnTo>
                    <a:pt x="139543" y="17954"/>
                  </a:lnTo>
                  <a:lnTo>
                    <a:pt x="100733" y="39020"/>
                  </a:lnTo>
                  <a:lnTo>
                    <a:pt x="66919" y="66919"/>
                  </a:lnTo>
                  <a:lnTo>
                    <a:pt x="39020" y="100733"/>
                  </a:lnTo>
                  <a:lnTo>
                    <a:pt x="17954" y="139543"/>
                  </a:lnTo>
                  <a:lnTo>
                    <a:pt x="4641" y="182431"/>
                  </a:lnTo>
                  <a:lnTo>
                    <a:pt x="0" y="228478"/>
                  </a:lnTo>
                  <a:lnTo>
                    <a:pt x="0" y="2056354"/>
                  </a:lnTo>
                  <a:lnTo>
                    <a:pt x="4641" y="2102401"/>
                  </a:lnTo>
                  <a:lnTo>
                    <a:pt x="17954" y="2145289"/>
                  </a:lnTo>
                  <a:lnTo>
                    <a:pt x="39020" y="2184099"/>
                  </a:lnTo>
                  <a:lnTo>
                    <a:pt x="66919" y="2217913"/>
                  </a:lnTo>
                  <a:lnTo>
                    <a:pt x="100733" y="2245812"/>
                  </a:lnTo>
                  <a:lnTo>
                    <a:pt x="139543" y="2266878"/>
                  </a:lnTo>
                  <a:lnTo>
                    <a:pt x="182431" y="2280191"/>
                  </a:lnTo>
                  <a:lnTo>
                    <a:pt x="228477" y="2284832"/>
                  </a:lnTo>
                  <a:lnTo>
                    <a:pt x="11015255" y="2284832"/>
                  </a:lnTo>
                  <a:lnTo>
                    <a:pt x="11061301" y="2280191"/>
                  </a:lnTo>
                  <a:lnTo>
                    <a:pt x="11104189" y="2266878"/>
                  </a:lnTo>
                  <a:lnTo>
                    <a:pt x="11142999" y="2245812"/>
                  </a:lnTo>
                  <a:lnTo>
                    <a:pt x="11176813" y="2217913"/>
                  </a:lnTo>
                  <a:lnTo>
                    <a:pt x="11204712" y="2184099"/>
                  </a:lnTo>
                  <a:lnTo>
                    <a:pt x="11225777" y="2145289"/>
                  </a:lnTo>
                  <a:lnTo>
                    <a:pt x="11239090" y="2102401"/>
                  </a:lnTo>
                  <a:lnTo>
                    <a:pt x="11243732" y="2056354"/>
                  </a:lnTo>
                  <a:lnTo>
                    <a:pt x="11243732" y="228478"/>
                  </a:lnTo>
                  <a:lnTo>
                    <a:pt x="11239090" y="182431"/>
                  </a:lnTo>
                  <a:lnTo>
                    <a:pt x="11225777" y="139543"/>
                  </a:lnTo>
                  <a:lnTo>
                    <a:pt x="11204712" y="100733"/>
                  </a:lnTo>
                  <a:lnTo>
                    <a:pt x="11176813" y="66919"/>
                  </a:lnTo>
                  <a:lnTo>
                    <a:pt x="11142999" y="39020"/>
                  </a:lnTo>
                  <a:lnTo>
                    <a:pt x="11104189" y="17954"/>
                  </a:lnTo>
                  <a:lnTo>
                    <a:pt x="11061301" y="4641"/>
                  </a:lnTo>
                  <a:lnTo>
                    <a:pt x="11015255" y="0"/>
                  </a:lnTo>
                  <a:close/>
                </a:path>
              </a:pathLst>
            </a:custGeom>
            <a:solidFill>
              <a:srgbClr val="FFFFFF">
                <a:alpha val="90199"/>
              </a:srgbClr>
            </a:solidFill>
          </p:spPr>
          <p:txBody>
            <a:bodyPr wrap="square" lIns="0" tIns="0" rIns="0" bIns="0" rtlCol="0"/>
            <a:lstStyle/>
            <a:p>
              <a:endParaRPr/>
            </a:p>
          </p:txBody>
        </p:sp>
        <p:sp>
          <p:nvSpPr>
            <p:cNvPr id="7" name="object 7"/>
            <p:cNvSpPr/>
            <p:nvPr/>
          </p:nvSpPr>
          <p:spPr>
            <a:xfrm>
              <a:off x="553154" y="1397256"/>
              <a:ext cx="11243945" cy="2285365"/>
            </a:xfrm>
            <a:custGeom>
              <a:avLst/>
              <a:gdLst/>
              <a:ahLst/>
              <a:cxnLst/>
              <a:rect l="l" t="t" r="r" b="b"/>
              <a:pathLst>
                <a:path w="11243945" h="2285365">
                  <a:moveTo>
                    <a:pt x="0" y="228478"/>
                  </a:moveTo>
                  <a:lnTo>
                    <a:pt x="4641" y="182432"/>
                  </a:lnTo>
                  <a:lnTo>
                    <a:pt x="17954" y="139544"/>
                  </a:lnTo>
                  <a:lnTo>
                    <a:pt x="39020" y="100733"/>
                  </a:lnTo>
                  <a:lnTo>
                    <a:pt x="66919" y="66919"/>
                  </a:lnTo>
                  <a:lnTo>
                    <a:pt x="100733" y="39020"/>
                  </a:lnTo>
                  <a:lnTo>
                    <a:pt x="139543" y="17954"/>
                  </a:lnTo>
                  <a:lnTo>
                    <a:pt x="182431" y="4641"/>
                  </a:lnTo>
                  <a:lnTo>
                    <a:pt x="228477" y="0"/>
                  </a:lnTo>
                  <a:lnTo>
                    <a:pt x="11015256" y="0"/>
                  </a:lnTo>
                  <a:lnTo>
                    <a:pt x="11061302" y="4641"/>
                  </a:lnTo>
                  <a:lnTo>
                    <a:pt x="11104189" y="17954"/>
                  </a:lnTo>
                  <a:lnTo>
                    <a:pt x="11142999" y="39020"/>
                  </a:lnTo>
                  <a:lnTo>
                    <a:pt x="11176813" y="66919"/>
                  </a:lnTo>
                  <a:lnTo>
                    <a:pt x="11204712" y="100733"/>
                  </a:lnTo>
                  <a:lnTo>
                    <a:pt x="11225778" y="139544"/>
                  </a:lnTo>
                  <a:lnTo>
                    <a:pt x="11239091" y="182432"/>
                  </a:lnTo>
                  <a:lnTo>
                    <a:pt x="11243733" y="228478"/>
                  </a:lnTo>
                  <a:lnTo>
                    <a:pt x="11243733" y="2056356"/>
                  </a:lnTo>
                  <a:lnTo>
                    <a:pt x="11239091" y="2102402"/>
                  </a:lnTo>
                  <a:lnTo>
                    <a:pt x="11225778" y="2145290"/>
                  </a:lnTo>
                  <a:lnTo>
                    <a:pt x="11204712" y="2184100"/>
                  </a:lnTo>
                  <a:lnTo>
                    <a:pt x="11176813" y="2217914"/>
                  </a:lnTo>
                  <a:lnTo>
                    <a:pt x="11142999" y="2245813"/>
                  </a:lnTo>
                  <a:lnTo>
                    <a:pt x="11104189" y="2266879"/>
                  </a:lnTo>
                  <a:lnTo>
                    <a:pt x="11061302" y="2280192"/>
                  </a:lnTo>
                  <a:lnTo>
                    <a:pt x="11015256" y="2284834"/>
                  </a:lnTo>
                  <a:lnTo>
                    <a:pt x="228477" y="2284834"/>
                  </a:lnTo>
                  <a:lnTo>
                    <a:pt x="182431" y="2280192"/>
                  </a:lnTo>
                  <a:lnTo>
                    <a:pt x="139543" y="2266879"/>
                  </a:lnTo>
                  <a:lnTo>
                    <a:pt x="100733" y="2245813"/>
                  </a:lnTo>
                  <a:lnTo>
                    <a:pt x="66919" y="2217914"/>
                  </a:lnTo>
                  <a:lnTo>
                    <a:pt x="39020" y="2184100"/>
                  </a:lnTo>
                  <a:lnTo>
                    <a:pt x="17954" y="2145290"/>
                  </a:lnTo>
                  <a:lnTo>
                    <a:pt x="4641" y="2102402"/>
                  </a:lnTo>
                  <a:lnTo>
                    <a:pt x="0" y="2056356"/>
                  </a:lnTo>
                  <a:lnTo>
                    <a:pt x="0" y="228478"/>
                  </a:lnTo>
                  <a:close/>
                </a:path>
              </a:pathLst>
            </a:custGeom>
            <a:ln w="25400">
              <a:solidFill>
                <a:srgbClr val="BC8642"/>
              </a:solidFill>
            </a:ln>
          </p:spPr>
          <p:txBody>
            <a:bodyPr wrap="square" lIns="0" tIns="0" rIns="0" bIns="0" rtlCol="0"/>
            <a:lstStyle/>
            <a:p>
              <a:endParaRPr/>
            </a:p>
          </p:txBody>
        </p:sp>
        <p:pic>
          <p:nvPicPr>
            <p:cNvPr id="8" name="object 8"/>
            <p:cNvPicPr/>
            <p:nvPr/>
          </p:nvPicPr>
          <p:blipFill>
            <a:blip r:embed="rId4" cstate="print"/>
            <a:stretch>
              <a:fillRect/>
            </a:stretch>
          </p:blipFill>
          <p:spPr>
            <a:xfrm>
              <a:off x="890465" y="1701900"/>
              <a:ext cx="3302845" cy="1675544"/>
            </a:xfrm>
            <a:prstGeom prst="rect">
              <a:avLst/>
            </a:prstGeom>
          </p:spPr>
        </p:pic>
        <p:sp>
          <p:nvSpPr>
            <p:cNvPr id="9" name="object 9"/>
            <p:cNvSpPr/>
            <p:nvPr/>
          </p:nvSpPr>
          <p:spPr>
            <a:xfrm>
              <a:off x="890465" y="1701900"/>
              <a:ext cx="3303270" cy="1675764"/>
            </a:xfrm>
            <a:custGeom>
              <a:avLst/>
              <a:gdLst/>
              <a:ahLst/>
              <a:cxnLst/>
              <a:rect l="l" t="t" r="r" b="b"/>
              <a:pathLst>
                <a:path w="3303270" h="1675764">
                  <a:moveTo>
                    <a:pt x="0" y="167555"/>
                  </a:moveTo>
                  <a:lnTo>
                    <a:pt x="5985" y="123012"/>
                  </a:lnTo>
                  <a:lnTo>
                    <a:pt x="22876" y="82986"/>
                  </a:lnTo>
                  <a:lnTo>
                    <a:pt x="49075" y="49075"/>
                  </a:lnTo>
                  <a:lnTo>
                    <a:pt x="82986" y="22876"/>
                  </a:lnTo>
                  <a:lnTo>
                    <a:pt x="123012" y="5985"/>
                  </a:lnTo>
                  <a:lnTo>
                    <a:pt x="167555" y="0"/>
                  </a:lnTo>
                  <a:lnTo>
                    <a:pt x="3135291" y="0"/>
                  </a:lnTo>
                  <a:lnTo>
                    <a:pt x="3179833" y="5985"/>
                  </a:lnTo>
                  <a:lnTo>
                    <a:pt x="3219859" y="22876"/>
                  </a:lnTo>
                  <a:lnTo>
                    <a:pt x="3253770" y="49075"/>
                  </a:lnTo>
                  <a:lnTo>
                    <a:pt x="3279969" y="82986"/>
                  </a:lnTo>
                  <a:lnTo>
                    <a:pt x="3296860" y="123012"/>
                  </a:lnTo>
                  <a:lnTo>
                    <a:pt x="3302846" y="167555"/>
                  </a:lnTo>
                  <a:lnTo>
                    <a:pt x="3302846" y="1507990"/>
                  </a:lnTo>
                  <a:lnTo>
                    <a:pt x="3296860" y="1552532"/>
                  </a:lnTo>
                  <a:lnTo>
                    <a:pt x="3279969" y="1592558"/>
                  </a:lnTo>
                  <a:lnTo>
                    <a:pt x="3253770" y="1626469"/>
                  </a:lnTo>
                  <a:lnTo>
                    <a:pt x="3219859" y="1652668"/>
                  </a:lnTo>
                  <a:lnTo>
                    <a:pt x="3179833" y="1669559"/>
                  </a:lnTo>
                  <a:lnTo>
                    <a:pt x="3135291" y="1675545"/>
                  </a:lnTo>
                  <a:lnTo>
                    <a:pt x="167555" y="1675545"/>
                  </a:lnTo>
                  <a:lnTo>
                    <a:pt x="123012" y="1669559"/>
                  </a:lnTo>
                  <a:lnTo>
                    <a:pt x="82986" y="1652668"/>
                  </a:lnTo>
                  <a:lnTo>
                    <a:pt x="49075" y="1626469"/>
                  </a:lnTo>
                  <a:lnTo>
                    <a:pt x="22876" y="1592558"/>
                  </a:lnTo>
                  <a:lnTo>
                    <a:pt x="5985" y="1552532"/>
                  </a:lnTo>
                  <a:lnTo>
                    <a:pt x="0" y="1507990"/>
                  </a:lnTo>
                  <a:lnTo>
                    <a:pt x="0" y="167555"/>
                  </a:lnTo>
                  <a:close/>
                </a:path>
              </a:pathLst>
            </a:custGeom>
            <a:ln w="25400">
              <a:solidFill>
                <a:srgbClr val="BC8642"/>
              </a:solidFill>
            </a:ln>
          </p:spPr>
          <p:txBody>
            <a:bodyPr wrap="square" lIns="0" tIns="0" rIns="0" bIns="0" rtlCol="0"/>
            <a:lstStyle/>
            <a:p>
              <a:endParaRPr/>
            </a:p>
          </p:txBody>
        </p:sp>
        <p:sp>
          <p:nvSpPr>
            <p:cNvPr id="10" name="object 10"/>
            <p:cNvSpPr/>
            <p:nvPr/>
          </p:nvSpPr>
          <p:spPr>
            <a:xfrm>
              <a:off x="890466" y="3682089"/>
              <a:ext cx="3303270" cy="2792730"/>
            </a:xfrm>
            <a:custGeom>
              <a:avLst/>
              <a:gdLst/>
              <a:ahLst/>
              <a:cxnLst/>
              <a:rect l="l" t="t" r="r" b="b"/>
              <a:pathLst>
                <a:path w="3303270" h="2792729">
                  <a:moveTo>
                    <a:pt x="3302845" y="0"/>
                  </a:moveTo>
                  <a:lnTo>
                    <a:pt x="0" y="0"/>
                  </a:lnTo>
                  <a:lnTo>
                    <a:pt x="0" y="2499354"/>
                  </a:lnTo>
                  <a:lnTo>
                    <a:pt x="3837" y="2546916"/>
                  </a:lnTo>
                  <a:lnTo>
                    <a:pt x="14948" y="2592035"/>
                  </a:lnTo>
                  <a:lnTo>
                    <a:pt x="32728" y="2634106"/>
                  </a:lnTo>
                  <a:lnTo>
                    <a:pt x="56574" y="2672527"/>
                  </a:lnTo>
                  <a:lnTo>
                    <a:pt x="85882" y="2706693"/>
                  </a:lnTo>
                  <a:lnTo>
                    <a:pt x="120048" y="2736001"/>
                  </a:lnTo>
                  <a:lnTo>
                    <a:pt x="158469" y="2759847"/>
                  </a:lnTo>
                  <a:lnTo>
                    <a:pt x="200540" y="2777627"/>
                  </a:lnTo>
                  <a:lnTo>
                    <a:pt x="245659" y="2788738"/>
                  </a:lnTo>
                  <a:lnTo>
                    <a:pt x="293221" y="2792576"/>
                  </a:lnTo>
                  <a:lnTo>
                    <a:pt x="3009623" y="2792576"/>
                  </a:lnTo>
                  <a:lnTo>
                    <a:pt x="3057186" y="2788738"/>
                  </a:lnTo>
                  <a:lnTo>
                    <a:pt x="3102304" y="2777627"/>
                  </a:lnTo>
                  <a:lnTo>
                    <a:pt x="3144376" y="2759847"/>
                  </a:lnTo>
                  <a:lnTo>
                    <a:pt x="3182797" y="2736001"/>
                  </a:lnTo>
                  <a:lnTo>
                    <a:pt x="3216963" y="2706693"/>
                  </a:lnTo>
                  <a:lnTo>
                    <a:pt x="3246270" y="2672527"/>
                  </a:lnTo>
                  <a:lnTo>
                    <a:pt x="3270116" y="2634106"/>
                  </a:lnTo>
                  <a:lnTo>
                    <a:pt x="3287896" y="2592035"/>
                  </a:lnTo>
                  <a:lnTo>
                    <a:pt x="3299007" y="2546916"/>
                  </a:lnTo>
                  <a:lnTo>
                    <a:pt x="3302845" y="2499354"/>
                  </a:lnTo>
                  <a:lnTo>
                    <a:pt x="3302845" y="0"/>
                  </a:lnTo>
                  <a:close/>
                </a:path>
              </a:pathLst>
            </a:custGeom>
            <a:solidFill>
              <a:srgbClr val="FFFFFF"/>
            </a:solidFill>
          </p:spPr>
          <p:txBody>
            <a:bodyPr wrap="square" lIns="0" tIns="0" rIns="0" bIns="0" rtlCol="0"/>
            <a:lstStyle/>
            <a:p>
              <a:endParaRPr/>
            </a:p>
          </p:txBody>
        </p:sp>
        <p:sp>
          <p:nvSpPr>
            <p:cNvPr id="11" name="object 11"/>
            <p:cNvSpPr/>
            <p:nvPr/>
          </p:nvSpPr>
          <p:spPr>
            <a:xfrm>
              <a:off x="890465" y="3682089"/>
              <a:ext cx="3303270" cy="2792730"/>
            </a:xfrm>
            <a:custGeom>
              <a:avLst/>
              <a:gdLst/>
              <a:ahLst/>
              <a:cxnLst/>
              <a:rect l="l" t="t" r="r" b="b"/>
              <a:pathLst>
                <a:path w="3303270" h="2792729">
                  <a:moveTo>
                    <a:pt x="3009624" y="2792576"/>
                  </a:moveTo>
                  <a:lnTo>
                    <a:pt x="293222" y="2792576"/>
                  </a:lnTo>
                  <a:lnTo>
                    <a:pt x="245659" y="2788738"/>
                  </a:lnTo>
                  <a:lnTo>
                    <a:pt x="200541" y="2777627"/>
                  </a:lnTo>
                  <a:lnTo>
                    <a:pt x="158469" y="2759847"/>
                  </a:lnTo>
                  <a:lnTo>
                    <a:pt x="120048" y="2736001"/>
                  </a:lnTo>
                  <a:lnTo>
                    <a:pt x="85882" y="2706693"/>
                  </a:lnTo>
                  <a:lnTo>
                    <a:pt x="56574" y="2672527"/>
                  </a:lnTo>
                  <a:lnTo>
                    <a:pt x="32728" y="2634106"/>
                  </a:lnTo>
                  <a:lnTo>
                    <a:pt x="14948" y="2592035"/>
                  </a:lnTo>
                  <a:lnTo>
                    <a:pt x="3837" y="2546916"/>
                  </a:lnTo>
                  <a:lnTo>
                    <a:pt x="0" y="2499354"/>
                  </a:lnTo>
                  <a:lnTo>
                    <a:pt x="0" y="0"/>
                  </a:lnTo>
                  <a:lnTo>
                    <a:pt x="3302846" y="0"/>
                  </a:lnTo>
                  <a:lnTo>
                    <a:pt x="3302846" y="2499354"/>
                  </a:lnTo>
                  <a:lnTo>
                    <a:pt x="3299008" y="2546916"/>
                  </a:lnTo>
                  <a:lnTo>
                    <a:pt x="3287897" y="2592035"/>
                  </a:lnTo>
                  <a:lnTo>
                    <a:pt x="3270117" y="2634106"/>
                  </a:lnTo>
                  <a:lnTo>
                    <a:pt x="3246271" y="2672527"/>
                  </a:lnTo>
                  <a:lnTo>
                    <a:pt x="3216963" y="2706693"/>
                  </a:lnTo>
                  <a:lnTo>
                    <a:pt x="3182797" y="2736001"/>
                  </a:lnTo>
                  <a:lnTo>
                    <a:pt x="3144376" y="2759847"/>
                  </a:lnTo>
                  <a:lnTo>
                    <a:pt x="3102305" y="2777627"/>
                  </a:lnTo>
                  <a:lnTo>
                    <a:pt x="3057186" y="2788738"/>
                  </a:lnTo>
                  <a:lnTo>
                    <a:pt x="3009624" y="2792576"/>
                  </a:lnTo>
                  <a:close/>
                </a:path>
              </a:pathLst>
            </a:custGeom>
            <a:ln w="25400">
              <a:solidFill>
                <a:srgbClr val="BC8642"/>
              </a:solidFill>
            </a:ln>
          </p:spPr>
          <p:txBody>
            <a:bodyPr wrap="square" lIns="0" tIns="0" rIns="0" bIns="0" rtlCol="0"/>
            <a:lstStyle/>
            <a:p>
              <a:endParaRPr/>
            </a:p>
          </p:txBody>
        </p:sp>
      </p:grpSp>
      <p:sp>
        <p:nvSpPr>
          <p:cNvPr id="12" name="object 12"/>
          <p:cNvSpPr txBox="1"/>
          <p:nvPr/>
        </p:nvSpPr>
        <p:spPr>
          <a:xfrm>
            <a:off x="1055087" y="3722623"/>
            <a:ext cx="3020695" cy="2525395"/>
          </a:xfrm>
          <a:prstGeom prst="rect">
            <a:avLst/>
          </a:prstGeom>
        </p:spPr>
        <p:txBody>
          <a:bodyPr vert="horz" wrap="square" lIns="0" tIns="39370" rIns="0" bIns="0" rtlCol="0">
            <a:spAutoFit/>
          </a:bodyPr>
          <a:lstStyle/>
          <a:p>
            <a:pPr marL="12700" marR="14604">
              <a:lnSpc>
                <a:spcPts val="1610"/>
              </a:lnSpc>
              <a:spcBef>
                <a:spcPts val="310"/>
              </a:spcBef>
            </a:pPr>
            <a:r>
              <a:rPr sz="1500" b="1" spc="-20" dirty="0">
                <a:latin typeface="Arial"/>
                <a:cs typeface="Arial"/>
              </a:rPr>
              <a:t>INFLATE </a:t>
            </a:r>
            <a:r>
              <a:rPr sz="1500" spc="-5" dirty="0">
                <a:latin typeface="Arial MT"/>
                <a:cs typeface="Arial MT"/>
              </a:rPr>
              <a:t>the catheter balloon with </a:t>
            </a:r>
            <a:r>
              <a:rPr sz="1500" dirty="0">
                <a:latin typeface="Arial MT"/>
                <a:cs typeface="Arial MT"/>
              </a:rPr>
              <a:t> </a:t>
            </a:r>
            <a:r>
              <a:rPr sz="1500" spc="-5" dirty="0">
                <a:latin typeface="Arial MT"/>
                <a:cs typeface="Arial MT"/>
              </a:rPr>
              <a:t>the</a:t>
            </a:r>
            <a:r>
              <a:rPr sz="1500" spc="-10" dirty="0">
                <a:latin typeface="Arial MT"/>
                <a:cs typeface="Arial MT"/>
              </a:rPr>
              <a:t> </a:t>
            </a:r>
            <a:r>
              <a:rPr sz="1500" spc="-5" dirty="0">
                <a:latin typeface="Arial MT"/>
                <a:cs typeface="Arial MT"/>
              </a:rPr>
              <a:t>prefilled syringe of sterile </a:t>
            </a:r>
            <a:r>
              <a:rPr sz="1500" spc="-20" dirty="0">
                <a:latin typeface="Arial MT"/>
                <a:cs typeface="Arial MT"/>
              </a:rPr>
              <a:t>water.</a:t>
            </a:r>
            <a:endParaRPr sz="1500">
              <a:latin typeface="Arial MT"/>
              <a:cs typeface="Arial MT"/>
            </a:endParaRPr>
          </a:p>
          <a:p>
            <a:pPr marL="12700" marR="222885">
              <a:lnSpc>
                <a:spcPts val="1420"/>
              </a:lnSpc>
              <a:spcBef>
                <a:spcPts val="630"/>
              </a:spcBef>
              <a:buFont typeface="Arial"/>
              <a:buAutoNum type="alphaLcParenBoth"/>
              <a:tabLst>
                <a:tab pos="279400" algn="l"/>
              </a:tabLst>
            </a:pPr>
            <a:r>
              <a:rPr sz="1400" spc="-5" dirty="0">
                <a:latin typeface="Arial MT"/>
                <a:cs typeface="Arial MT"/>
              </a:rPr>
              <a:t>Remove the syringe from the </a:t>
            </a:r>
            <a:r>
              <a:rPr sz="1400" dirty="0">
                <a:latin typeface="Arial MT"/>
                <a:cs typeface="Arial MT"/>
              </a:rPr>
              <a:t> </a:t>
            </a:r>
            <a:r>
              <a:rPr sz="1400" spc="-5" dirty="0">
                <a:latin typeface="Arial MT"/>
                <a:cs typeface="Arial MT"/>
              </a:rPr>
              <a:t>catheter</a:t>
            </a:r>
            <a:r>
              <a:rPr sz="1400" spc="-15" dirty="0">
                <a:latin typeface="Arial MT"/>
                <a:cs typeface="Arial MT"/>
              </a:rPr>
              <a:t> </a:t>
            </a:r>
            <a:r>
              <a:rPr sz="1400" spc="-5" dirty="0">
                <a:latin typeface="Arial MT"/>
                <a:cs typeface="Arial MT"/>
              </a:rPr>
              <a:t>by using </a:t>
            </a:r>
            <a:r>
              <a:rPr sz="1400" dirty="0">
                <a:latin typeface="Arial MT"/>
                <a:cs typeface="Arial MT"/>
              </a:rPr>
              <a:t>a</a:t>
            </a:r>
            <a:r>
              <a:rPr sz="1400" spc="-5" dirty="0">
                <a:latin typeface="Arial MT"/>
                <a:cs typeface="Arial MT"/>
              </a:rPr>
              <a:t> twisting motion.</a:t>
            </a:r>
            <a:endParaRPr sz="1400">
              <a:latin typeface="Arial MT"/>
              <a:cs typeface="Arial MT"/>
            </a:endParaRPr>
          </a:p>
          <a:p>
            <a:pPr marL="12700" marR="34290">
              <a:lnSpc>
                <a:spcPct val="87100"/>
              </a:lnSpc>
              <a:spcBef>
                <a:spcPts val="520"/>
              </a:spcBef>
              <a:buFont typeface="Arial"/>
              <a:buAutoNum type="alphaLcParenBoth"/>
              <a:tabLst>
                <a:tab pos="289560" algn="l"/>
              </a:tabLst>
            </a:pPr>
            <a:r>
              <a:rPr sz="1400" spc="-5" dirty="0">
                <a:latin typeface="Arial MT"/>
                <a:cs typeface="Arial MT"/>
              </a:rPr>
              <a:t>Gently pull back</a:t>
            </a:r>
            <a:r>
              <a:rPr sz="1400" dirty="0">
                <a:latin typeface="Arial MT"/>
                <a:cs typeface="Arial MT"/>
              </a:rPr>
              <a:t> </a:t>
            </a:r>
            <a:r>
              <a:rPr sz="1400" spc="-5" dirty="0">
                <a:latin typeface="Arial MT"/>
                <a:cs typeface="Arial MT"/>
              </a:rPr>
              <a:t>on the catheter </a:t>
            </a:r>
            <a:r>
              <a:rPr sz="1400" dirty="0">
                <a:latin typeface="Arial MT"/>
                <a:cs typeface="Arial MT"/>
              </a:rPr>
              <a:t> </a:t>
            </a:r>
            <a:r>
              <a:rPr sz="1400" spc="-5" dirty="0">
                <a:latin typeface="Arial MT"/>
                <a:cs typeface="Arial MT"/>
              </a:rPr>
              <a:t>until resistance is met</a:t>
            </a:r>
            <a:r>
              <a:rPr sz="1400" dirty="0">
                <a:latin typeface="Arial MT"/>
                <a:cs typeface="Arial MT"/>
              </a:rPr>
              <a:t> to</a:t>
            </a:r>
            <a:r>
              <a:rPr sz="1400" spc="-5" dirty="0">
                <a:latin typeface="Arial MT"/>
                <a:cs typeface="Arial MT"/>
              </a:rPr>
              <a:t> ensure that </a:t>
            </a:r>
            <a:r>
              <a:rPr sz="1400" dirty="0">
                <a:latin typeface="Arial MT"/>
                <a:cs typeface="Arial MT"/>
              </a:rPr>
              <a:t> </a:t>
            </a:r>
            <a:r>
              <a:rPr sz="1400" spc="-5" dirty="0">
                <a:latin typeface="Arial MT"/>
                <a:cs typeface="Arial MT"/>
              </a:rPr>
              <a:t>the balloon is fully inflated and seated </a:t>
            </a:r>
            <a:r>
              <a:rPr sz="1400" spc="-375" dirty="0">
                <a:latin typeface="Arial MT"/>
                <a:cs typeface="Arial MT"/>
              </a:rPr>
              <a:t> </a:t>
            </a:r>
            <a:r>
              <a:rPr sz="1400" spc="-5" dirty="0">
                <a:latin typeface="Arial MT"/>
                <a:cs typeface="Arial MT"/>
              </a:rPr>
              <a:t>in </a:t>
            </a:r>
            <a:r>
              <a:rPr sz="1400" dirty="0">
                <a:latin typeface="Arial MT"/>
                <a:cs typeface="Arial MT"/>
              </a:rPr>
              <a:t>the </a:t>
            </a:r>
            <a:r>
              <a:rPr sz="1400" spc="-15" dirty="0">
                <a:latin typeface="Arial MT"/>
                <a:cs typeface="Arial MT"/>
              </a:rPr>
              <a:t>bladder.</a:t>
            </a:r>
            <a:endParaRPr sz="1400">
              <a:latin typeface="Arial MT"/>
              <a:cs typeface="Arial MT"/>
            </a:endParaRPr>
          </a:p>
          <a:p>
            <a:pPr marL="12700" marR="113664">
              <a:lnSpc>
                <a:spcPct val="81900"/>
              </a:lnSpc>
              <a:spcBef>
                <a:spcPts val="655"/>
              </a:spcBef>
            </a:pPr>
            <a:r>
              <a:rPr sz="1500" b="1" spc="-5" dirty="0">
                <a:solidFill>
                  <a:srgbClr val="921728"/>
                </a:solidFill>
                <a:latin typeface="Arial"/>
                <a:cs typeface="Arial"/>
              </a:rPr>
              <a:t>NOTE:</a:t>
            </a:r>
            <a:r>
              <a:rPr sz="1500" b="1" spc="-10" dirty="0">
                <a:solidFill>
                  <a:srgbClr val="921728"/>
                </a:solidFill>
                <a:latin typeface="Arial"/>
                <a:cs typeface="Arial"/>
              </a:rPr>
              <a:t> </a:t>
            </a:r>
            <a:r>
              <a:rPr sz="1400" dirty="0">
                <a:latin typeface="Arial MT"/>
                <a:cs typeface="Arial MT"/>
              </a:rPr>
              <a:t>If </a:t>
            </a:r>
            <a:r>
              <a:rPr sz="1400" spc="-5" dirty="0">
                <a:latin typeface="Arial MT"/>
                <a:cs typeface="Arial MT"/>
              </a:rPr>
              <a:t>the balloon</a:t>
            </a:r>
            <a:r>
              <a:rPr sz="1400" dirty="0">
                <a:latin typeface="Arial MT"/>
                <a:cs typeface="Arial MT"/>
              </a:rPr>
              <a:t> </a:t>
            </a:r>
            <a:r>
              <a:rPr sz="1400" spc="-5" dirty="0">
                <a:latin typeface="Arial MT"/>
                <a:cs typeface="Arial MT"/>
              </a:rPr>
              <a:t>is</a:t>
            </a:r>
            <a:r>
              <a:rPr sz="1400" dirty="0">
                <a:latin typeface="Arial MT"/>
                <a:cs typeface="Arial MT"/>
              </a:rPr>
              <a:t> </a:t>
            </a:r>
            <a:r>
              <a:rPr sz="1400" spc="-10" dirty="0">
                <a:latin typeface="Arial MT"/>
                <a:cs typeface="Arial MT"/>
              </a:rPr>
              <a:t>difficult</a:t>
            </a:r>
            <a:r>
              <a:rPr sz="1400" spc="-5" dirty="0">
                <a:latin typeface="Arial MT"/>
                <a:cs typeface="Arial MT"/>
              </a:rPr>
              <a:t> </a:t>
            </a:r>
            <a:r>
              <a:rPr sz="1400" dirty="0">
                <a:latin typeface="Arial MT"/>
                <a:cs typeface="Arial MT"/>
              </a:rPr>
              <a:t>to </a:t>
            </a:r>
            <a:r>
              <a:rPr sz="1400" spc="5" dirty="0">
                <a:latin typeface="Arial MT"/>
                <a:cs typeface="Arial MT"/>
              </a:rPr>
              <a:t> </a:t>
            </a:r>
            <a:r>
              <a:rPr sz="1400" spc="-5" dirty="0">
                <a:latin typeface="Arial MT"/>
                <a:cs typeface="Arial MT"/>
              </a:rPr>
              <a:t>inflate, advance the catheter</a:t>
            </a:r>
            <a:r>
              <a:rPr sz="1400" spc="-10" dirty="0">
                <a:latin typeface="Arial MT"/>
                <a:cs typeface="Arial MT"/>
              </a:rPr>
              <a:t> </a:t>
            </a:r>
            <a:r>
              <a:rPr sz="1400" spc="-5" dirty="0">
                <a:latin typeface="Arial MT"/>
                <a:cs typeface="Arial MT"/>
              </a:rPr>
              <a:t>another</a:t>
            </a:r>
            <a:endParaRPr sz="1400">
              <a:latin typeface="Arial MT"/>
              <a:cs typeface="Arial MT"/>
            </a:endParaRPr>
          </a:p>
          <a:p>
            <a:pPr marL="12700" marR="5080">
              <a:lnSpc>
                <a:spcPts val="1390"/>
              </a:lnSpc>
              <a:spcBef>
                <a:spcPts val="120"/>
              </a:spcBef>
            </a:pPr>
            <a:r>
              <a:rPr sz="1400" dirty="0">
                <a:latin typeface="Arial MT"/>
                <a:cs typeface="Arial MT"/>
              </a:rPr>
              <a:t>½ to 1 </a:t>
            </a:r>
            <a:r>
              <a:rPr sz="1400" spc="-5" dirty="0">
                <a:latin typeface="Arial MT"/>
                <a:cs typeface="Arial MT"/>
              </a:rPr>
              <a:t>inch </a:t>
            </a:r>
            <a:r>
              <a:rPr sz="1400" dirty="0">
                <a:latin typeface="Arial MT"/>
                <a:cs typeface="Arial MT"/>
              </a:rPr>
              <a:t>to </a:t>
            </a:r>
            <a:r>
              <a:rPr sz="1400" spc="-5" dirty="0">
                <a:latin typeface="Arial MT"/>
                <a:cs typeface="Arial MT"/>
              </a:rPr>
              <a:t>ensure that the catheter </a:t>
            </a:r>
            <a:r>
              <a:rPr sz="1400" spc="-375" dirty="0">
                <a:latin typeface="Arial MT"/>
                <a:cs typeface="Arial MT"/>
              </a:rPr>
              <a:t> </a:t>
            </a:r>
            <a:r>
              <a:rPr sz="1400" spc="-5" dirty="0">
                <a:latin typeface="Arial MT"/>
                <a:cs typeface="Arial MT"/>
              </a:rPr>
              <a:t>tip is</a:t>
            </a:r>
            <a:r>
              <a:rPr sz="1400" dirty="0">
                <a:latin typeface="Arial MT"/>
                <a:cs typeface="Arial MT"/>
              </a:rPr>
              <a:t> </a:t>
            </a:r>
            <a:r>
              <a:rPr sz="1400" spc="-5" dirty="0">
                <a:latin typeface="Arial MT"/>
                <a:cs typeface="Arial MT"/>
              </a:rPr>
              <a:t>fully within</a:t>
            </a:r>
            <a:r>
              <a:rPr sz="1400" dirty="0">
                <a:latin typeface="Arial MT"/>
                <a:cs typeface="Arial MT"/>
              </a:rPr>
              <a:t> </a:t>
            </a:r>
            <a:r>
              <a:rPr sz="1400" spc="-5" dirty="0">
                <a:latin typeface="Arial MT"/>
                <a:cs typeface="Arial MT"/>
              </a:rPr>
              <a:t>the </a:t>
            </a:r>
            <a:r>
              <a:rPr sz="1400" spc="-15" dirty="0">
                <a:latin typeface="Arial MT"/>
                <a:cs typeface="Arial MT"/>
              </a:rPr>
              <a:t>bladder.</a:t>
            </a:r>
            <a:endParaRPr sz="1400">
              <a:latin typeface="Arial MT"/>
              <a:cs typeface="Arial MT"/>
            </a:endParaRPr>
          </a:p>
        </p:txBody>
      </p:sp>
      <p:grpSp>
        <p:nvGrpSpPr>
          <p:cNvPr id="13" name="object 13"/>
          <p:cNvGrpSpPr/>
          <p:nvPr/>
        </p:nvGrpSpPr>
        <p:grpSpPr>
          <a:xfrm>
            <a:off x="4510897" y="1689200"/>
            <a:ext cx="3328670" cy="4798695"/>
            <a:chOff x="4510897" y="1689200"/>
            <a:chExt cx="3328670" cy="4798695"/>
          </a:xfrm>
        </p:grpSpPr>
        <p:pic>
          <p:nvPicPr>
            <p:cNvPr id="14" name="object 14"/>
            <p:cNvPicPr/>
            <p:nvPr/>
          </p:nvPicPr>
          <p:blipFill>
            <a:blip r:embed="rId5" cstate="print"/>
            <a:stretch>
              <a:fillRect/>
            </a:stretch>
          </p:blipFill>
          <p:spPr>
            <a:xfrm>
              <a:off x="4523597" y="1701900"/>
              <a:ext cx="3302845" cy="1374006"/>
            </a:xfrm>
            <a:prstGeom prst="rect">
              <a:avLst/>
            </a:prstGeom>
          </p:spPr>
        </p:pic>
        <p:sp>
          <p:nvSpPr>
            <p:cNvPr id="15" name="object 15"/>
            <p:cNvSpPr/>
            <p:nvPr/>
          </p:nvSpPr>
          <p:spPr>
            <a:xfrm>
              <a:off x="4523597" y="1701900"/>
              <a:ext cx="3303270" cy="1675764"/>
            </a:xfrm>
            <a:custGeom>
              <a:avLst/>
              <a:gdLst/>
              <a:ahLst/>
              <a:cxnLst/>
              <a:rect l="l" t="t" r="r" b="b"/>
              <a:pathLst>
                <a:path w="3303270" h="1675764">
                  <a:moveTo>
                    <a:pt x="0" y="167555"/>
                  </a:moveTo>
                  <a:lnTo>
                    <a:pt x="5985" y="123012"/>
                  </a:lnTo>
                  <a:lnTo>
                    <a:pt x="22876" y="82986"/>
                  </a:lnTo>
                  <a:lnTo>
                    <a:pt x="49075" y="49075"/>
                  </a:lnTo>
                  <a:lnTo>
                    <a:pt x="82986" y="22876"/>
                  </a:lnTo>
                  <a:lnTo>
                    <a:pt x="123012" y="5985"/>
                  </a:lnTo>
                  <a:lnTo>
                    <a:pt x="167555" y="0"/>
                  </a:lnTo>
                  <a:lnTo>
                    <a:pt x="3135291" y="0"/>
                  </a:lnTo>
                  <a:lnTo>
                    <a:pt x="3179833" y="5985"/>
                  </a:lnTo>
                  <a:lnTo>
                    <a:pt x="3219859" y="22876"/>
                  </a:lnTo>
                  <a:lnTo>
                    <a:pt x="3253770" y="49075"/>
                  </a:lnTo>
                  <a:lnTo>
                    <a:pt x="3279969" y="82986"/>
                  </a:lnTo>
                  <a:lnTo>
                    <a:pt x="3296860" y="123012"/>
                  </a:lnTo>
                  <a:lnTo>
                    <a:pt x="3302846" y="167555"/>
                  </a:lnTo>
                  <a:lnTo>
                    <a:pt x="3302846" y="1507990"/>
                  </a:lnTo>
                  <a:lnTo>
                    <a:pt x="3296860" y="1552532"/>
                  </a:lnTo>
                  <a:lnTo>
                    <a:pt x="3279969" y="1592558"/>
                  </a:lnTo>
                  <a:lnTo>
                    <a:pt x="3253770" y="1626469"/>
                  </a:lnTo>
                  <a:lnTo>
                    <a:pt x="3219859" y="1652668"/>
                  </a:lnTo>
                  <a:lnTo>
                    <a:pt x="3179833" y="1669559"/>
                  </a:lnTo>
                  <a:lnTo>
                    <a:pt x="3135291" y="1675545"/>
                  </a:lnTo>
                  <a:lnTo>
                    <a:pt x="167555" y="1675545"/>
                  </a:lnTo>
                  <a:lnTo>
                    <a:pt x="123012" y="1669559"/>
                  </a:lnTo>
                  <a:lnTo>
                    <a:pt x="82986" y="1652668"/>
                  </a:lnTo>
                  <a:lnTo>
                    <a:pt x="49075" y="1626469"/>
                  </a:lnTo>
                  <a:lnTo>
                    <a:pt x="22876" y="1592558"/>
                  </a:lnTo>
                  <a:lnTo>
                    <a:pt x="5985" y="1552532"/>
                  </a:lnTo>
                  <a:lnTo>
                    <a:pt x="0" y="1507990"/>
                  </a:lnTo>
                  <a:lnTo>
                    <a:pt x="0" y="167555"/>
                  </a:lnTo>
                  <a:close/>
                </a:path>
              </a:pathLst>
            </a:custGeom>
            <a:ln w="25400">
              <a:solidFill>
                <a:srgbClr val="BC8642"/>
              </a:solidFill>
            </a:ln>
          </p:spPr>
          <p:txBody>
            <a:bodyPr wrap="square" lIns="0" tIns="0" rIns="0" bIns="0" rtlCol="0"/>
            <a:lstStyle/>
            <a:p>
              <a:endParaRPr/>
            </a:p>
          </p:txBody>
        </p:sp>
        <p:sp>
          <p:nvSpPr>
            <p:cNvPr id="16" name="object 16"/>
            <p:cNvSpPr/>
            <p:nvPr/>
          </p:nvSpPr>
          <p:spPr>
            <a:xfrm>
              <a:off x="4523597" y="3682089"/>
              <a:ext cx="3303270" cy="2792730"/>
            </a:xfrm>
            <a:custGeom>
              <a:avLst/>
              <a:gdLst/>
              <a:ahLst/>
              <a:cxnLst/>
              <a:rect l="l" t="t" r="r" b="b"/>
              <a:pathLst>
                <a:path w="3303270" h="2792729">
                  <a:moveTo>
                    <a:pt x="3302845" y="0"/>
                  </a:moveTo>
                  <a:lnTo>
                    <a:pt x="0" y="0"/>
                  </a:lnTo>
                  <a:lnTo>
                    <a:pt x="0" y="2499354"/>
                  </a:lnTo>
                  <a:lnTo>
                    <a:pt x="3837" y="2546916"/>
                  </a:lnTo>
                  <a:lnTo>
                    <a:pt x="14948" y="2592035"/>
                  </a:lnTo>
                  <a:lnTo>
                    <a:pt x="32728" y="2634106"/>
                  </a:lnTo>
                  <a:lnTo>
                    <a:pt x="56574" y="2672527"/>
                  </a:lnTo>
                  <a:lnTo>
                    <a:pt x="85882" y="2706693"/>
                  </a:lnTo>
                  <a:lnTo>
                    <a:pt x="120048" y="2736001"/>
                  </a:lnTo>
                  <a:lnTo>
                    <a:pt x="158469" y="2759847"/>
                  </a:lnTo>
                  <a:lnTo>
                    <a:pt x="200540" y="2777627"/>
                  </a:lnTo>
                  <a:lnTo>
                    <a:pt x="245659" y="2788738"/>
                  </a:lnTo>
                  <a:lnTo>
                    <a:pt x="293221" y="2792576"/>
                  </a:lnTo>
                  <a:lnTo>
                    <a:pt x="3009624" y="2792576"/>
                  </a:lnTo>
                  <a:lnTo>
                    <a:pt x="3057186" y="2788738"/>
                  </a:lnTo>
                  <a:lnTo>
                    <a:pt x="3102304" y="2777627"/>
                  </a:lnTo>
                  <a:lnTo>
                    <a:pt x="3144376" y="2759847"/>
                  </a:lnTo>
                  <a:lnTo>
                    <a:pt x="3182797" y="2736001"/>
                  </a:lnTo>
                  <a:lnTo>
                    <a:pt x="3216963" y="2706693"/>
                  </a:lnTo>
                  <a:lnTo>
                    <a:pt x="3246271" y="2672527"/>
                  </a:lnTo>
                  <a:lnTo>
                    <a:pt x="3270116" y="2634106"/>
                  </a:lnTo>
                  <a:lnTo>
                    <a:pt x="3287897" y="2592035"/>
                  </a:lnTo>
                  <a:lnTo>
                    <a:pt x="3299008" y="2546916"/>
                  </a:lnTo>
                  <a:lnTo>
                    <a:pt x="3302845" y="2499354"/>
                  </a:lnTo>
                  <a:lnTo>
                    <a:pt x="3302845" y="0"/>
                  </a:lnTo>
                  <a:close/>
                </a:path>
              </a:pathLst>
            </a:custGeom>
            <a:solidFill>
              <a:srgbClr val="FFFFFF"/>
            </a:solidFill>
          </p:spPr>
          <p:txBody>
            <a:bodyPr wrap="square" lIns="0" tIns="0" rIns="0" bIns="0" rtlCol="0"/>
            <a:lstStyle/>
            <a:p>
              <a:endParaRPr/>
            </a:p>
          </p:txBody>
        </p:sp>
        <p:sp>
          <p:nvSpPr>
            <p:cNvPr id="17" name="object 17"/>
            <p:cNvSpPr/>
            <p:nvPr/>
          </p:nvSpPr>
          <p:spPr>
            <a:xfrm>
              <a:off x="4523597" y="3682089"/>
              <a:ext cx="3303270" cy="2792730"/>
            </a:xfrm>
            <a:custGeom>
              <a:avLst/>
              <a:gdLst/>
              <a:ahLst/>
              <a:cxnLst/>
              <a:rect l="l" t="t" r="r" b="b"/>
              <a:pathLst>
                <a:path w="3303270" h="2792729">
                  <a:moveTo>
                    <a:pt x="3009624" y="2792576"/>
                  </a:moveTo>
                  <a:lnTo>
                    <a:pt x="293222" y="2792576"/>
                  </a:lnTo>
                  <a:lnTo>
                    <a:pt x="245659" y="2788738"/>
                  </a:lnTo>
                  <a:lnTo>
                    <a:pt x="200541" y="2777627"/>
                  </a:lnTo>
                  <a:lnTo>
                    <a:pt x="158469" y="2759847"/>
                  </a:lnTo>
                  <a:lnTo>
                    <a:pt x="120048" y="2736001"/>
                  </a:lnTo>
                  <a:lnTo>
                    <a:pt x="85882" y="2706693"/>
                  </a:lnTo>
                  <a:lnTo>
                    <a:pt x="56574" y="2672527"/>
                  </a:lnTo>
                  <a:lnTo>
                    <a:pt x="32728" y="2634106"/>
                  </a:lnTo>
                  <a:lnTo>
                    <a:pt x="14948" y="2592035"/>
                  </a:lnTo>
                  <a:lnTo>
                    <a:pt x="3837" y="2546916"/>
                  </a:lnTo>
                  <a:lnTo>
                    <a:pt x="0" y="2499354"/>
                  </a:lnTo>
                  <a:lnTo>
                    <a:pt x="0" y="0"/>
                  </a:lnTo>
                  <a:lnTo>
                    <a:pt x="3302846" y="0"/>
                  </a:lnTo>
                  <a:lnTo>
                    <a:pt x="3302846" y="2499354"/>
                  </a:lnTo>
                  <a:lnTo>
                    <a:pt x="3299008" y="2546916"/>
                  </a:lnTo>
                  <a:lnTo>
                    <a:pt x="3287897" y="2592035"/>
                  </a:lnTo>
                  <a:lnTo>
                    <a:pt x="3270117" y="2634106"/>
                  </a:lnTo>
                  <a:lnTo>
                    <a:pt x="3246271" y="2672527"/>
                  </a:lnTo>
                  <a:lnTo>
                    <a:pt x="3216963" y="2706693"/>
                  </a:lnTo>
                  <a:lnTo>
                    <a:pt x="3182797" y="2736001"/>
                  </a:lnTo>
                  <a:lnTo>
                    <a:pt x="3144376" y="2759847"/>
                  </a:lnTo>
                  <a:lnTo>
                    <a:pt x="3102305" y="2777627"/>
                  </a:lnTo>
                  <a:lnTo>
                    <a:pt x="3057186" y="2788738"/>
                  </a:lnTo>
                  <a:lnTo>
                    <a:pt x="3009624" y="2792576"/>
                  </a:lnTo>
                  <a:close/>
                </a:path>
              </a:pathLst>
            </a:custGeom>
            <a:ln w="25400">
              <a:solidFill>
                <a:srgbClr val="BC8642"/>
              </a:solidFill>
            </a:ln>
          </p:spPr>
          <p:txBody>
            <a:bodyPr wrap="square" lIns="0" tIns="0" rIns="0" bIns="0" rtlCol="0"/>
            <a:lstStyle/>
            <a:p>
              <a:endParaRPr/>
            </a:p>
          </p:txBody>
        </p:sp>
      </p:grpSp>
      <p:sp>
        <p:nvSpPr>
          <p:cNvPr id="18" name="object 18"/>
          <p:cNvSpPr txBox="1"/>
          <p:nvPr/>
        </p:nvSpPr>
        <p:spPr>
          <a:xfrm>
            <a:off x="4688218" y="3737864"/>
            <a:ext cx="1856739" cy="254000"/>
          </a:xfrm>
          <a:prstGeom prst="rect">
            <a:avLst/>
          </a:prstGeom>
        </p:spPr>
        <p:txBody>
          <a:bodyPr vert="horz" wrap="square" lIns="0" tIns="12700" rIns="0" bIns="0" rtlCol="0">
            <a:spAutoFit/>
          </a:bodyPr>
          <a:lstStyle/>
          <a:p>
            <a:pPr marL="12700">
              <a:lnSpc>
                <a:spcPct val="100000"/>
              </a:lnSpc>
              <a:spcBef>
                <a:spcPts val="100"/>
              </a:spcBef>
            </a:pPr>
            <a:r>
              <a:rPr sz="1500" b="1" spc="-5" dirty="0">
                <a:latin typeface="Arial"/>
                <a:cs typeface="Arial"/>
              </a:rPr>
              <a:t>REMOVE</a:t>
            </a:r>
            <a:r>
              <a:rPr sz="1500" b="1" spc="-30" dirty="0">
                <a:latin typeface="Arial"/>
                <a:cs typeface="Arial"/>
              </a:rPr>
              <a:t> </a:t>
            </a:r>
            <a:r>
              <a:rPr sz="1500" spc="-5" dirty="0">
                <a:latin typeface="Arial MT"/>
                <a:cs typeface="Arial MT"/>
              </a:rPr>
              <a:t>the</a:t>
            </a:r>
            <a:r>
              <a:rPr sz="1500" spc="-35" dirty="0">
                <a:latin typeface="Arial MT"/>
                <a:cs typeface="Arial MT"/>
              </a:rPr>
              <a:t> </a:t>
            </a:r>
            <a:r>
              <a:rPr sz="1500" spc="-5" dirty="0">
                <a:latin typeface="Arial MT"/>
                <a:cs typeface="Arial MT"/>
              </a:rPr>
              <a:t>drapes.</a:t>
            </a:r>
            <a:endParaRPr sz="1500">
              <a:latin typeface="Arial MT"/>
              <a:cs typeface="Arial MT"/>
            </a:endParaRPr>
          </a:p>
        </p:txBody>
      </p:sp>
      <p:sp>
        <p:nvSpPr>
          <p:cNvPr id="19" name="object 19"/>
          <p:cNvSpPr txBox="1"/>
          <p:nvPr/>
        </p:nvSpPr>
        <p:spPr>
          <a:xfrm>
            <a:off x="4688218" y="4283455"/>
            <a:ext cx="2883535" cy="458470"/>
          </a:xfrm>
          <a:prstGeom prst="rect">
            <a:avLst/>
          </a:prstGeom>
        </p:spPr>
        <p:txBody>
          <a:bodyPr vert="horz" wrap="square" lIns="0" tIns="39370" rIns="0" bIns="0" rtlCol="0">
            <a:spAutoFit/>
          </a:bodyPr>
          <a:lstStyle/>
          <a:p>
            <a:pPr marL="12700" marR="5080">
              <a:lnSpc>
                <a:spcPts val="1610"/>
              </a:lnSpc>
              <a:spcBef>
                <a:spcPts val="310"/>
              </a:spcBef>
            </a:pPr>
            <a:r>
              <a:rPr sz="1500" b="1" dirty="0">
                <a:latin typeface="Arial"/>
                <a:cs typeface="Arial"/>
              </a:rPr>
              <a:t>SECURE </a:t>
            </a:r>
            <a:r>
              <a:rPr sz="1500" spc="-5" dirty="0">
                <a:latin typeface="Arial MT"/>
                <a:cs typeface="Arial MT"/>
              </a:rPr>
              <a:t>the catheter to the inner </a:t>
            </a:r>
            <a:r>
              <a:rPr sz="1500" spc="-405" dirty="0">
                <a:latin typeface="Arial MT"/>
                <a:cs typeface="Arial MT"/>
              </a:rPr>
              <a:t> </a:t>
            </a:r>
            <a:r>
              <a:rPr sz="1500" spc="-5" dirty="0">
                <a:latin typeface="Arial MT"/>
                <a:cs typeface="Arial MT"/>
              </a:rPr>
              <a:t>thigh</a:t>
            </a:r>
            <a:r>
              <a:rPr sz="1500" spc="-10" dirty="0">
                <a:latin typeface="Arial MT"/>
                <a:cs typeface="Arial MT"/>
              </a:rPr>
              <a:t> </a:t>
            </a:r>
            <a:r>
              <a:rPr sz="1500" spc="-5" dirty="0">
                <a:latin typeface="Arial MT"/>
                <a:cs typeface="Arial MT"/>
              </a:rPr>
              <a:t>or</a:t>
            </a:r>
            <a:r>
              <a:rPr sz="1500" spc="-10" dirty="0">
                <a:latin typeface="Arial MT"/>
                <a:cs typeface="Arial MT"/>
              </a:rPr>
              <a:t> </a:t>
            </a:r>
            <a:r>
              <a:rPr sz="1500" spc="-5" dirty="0">
                <a:latin typeface="Arial MT"/>
                <a:cs typeface="Arial MT"/>
              </a:rPr>
              <a:t>stomach</a:t>
            </a:r>
            <a:r>
              <a:rPr sz="1500" spc="-10" dirty="0">
                <a:latin typeface="Arial MT"/>
                <a:cs typeface="Arial MT"/>
              </a:rPr>
              <a:t> </a:t>
            </a:r>
            <a:r>
              <a:rPr sz="1500" spc="-5" dirty="0">
                <a:latin typeface="Arial MT"/>
                <a:cs typeface="Arial MT"/>
              </a:rPr>
              <a:t>with</a:t>
            </a:r>
            <a:r>
              <a:rPr sz="1500" spc="-10" dirty="0">
                <a:latin typeface="Arial MT"/>
                <a:cs typeface="Arial MT"/>
              </a:rPr>
              <a:t> </a:t>
            </a:r>
            <a:r>
              <a:rPr sz="1500" spc="-5" dirty="0">
                <a:latin typeface="Arial MT"/>
                <a:cs typeface="Arial MT"/>
              </a:rPr>
              <a:t>tape.</a:t>
            </a:r>
            <a:endParaRPr sz="1500">
              <a:latin typeface="Arial MT"/>
              <a:cs typeface="Arial MT"/>
            </a:endParaRPr>
          </a:p>
        </p:txBody>
      </p:sp>
      <p:sp>
        <p:nvSpPr>
          <p:cNvPr id="20" name="object 20"/>
          <p:cNvSpPr txBox="1"/>
          <p:nvPr/>
        </p:nvSpPr>
        <p:spPr>
          <a:xfrm>
            <a:off x="4688218" y="5033264"/>
            <a:ext cx="2987040" cy="1040765"/>
          </a:xfrm>
          <a:prstGeom prst="rect">
            <a:avLst/>
          </a:prstGeom>
        </p:spPr>
        <p:txBody>
          <a:bodyPr vert="horz" wrap="square" lIns="0" tIns="44450" rIns="0" bIns="0" rtlCol="0">
            <a:spAutoFit/>
          </a:bodyPr>
          <a:lstStyle/>
          <a:p>
            <a:pPr marL="12700" marR="5080">
              <a:lnSpc>
                <a:spcPct val="86000"/>
              </a:lnSpc>
              <a:spcBef>
                <a:spcPts val="350"/>
              </a:spcBef>
            </a:pPr>
            <a:r>
              <a:rPr sz="1500" b="1" spc="-5" dirty="0">
                <a:solidFill>
                  <a:srgbClr val="921728"/>
                </a:solidFill>
                <a:latin typeface="Arial"/>
                <a:cs typeface="Arial"/>
              </a:rPr>
              <a:t>NOTE: </a:t>
            </a:r>
            <a:r>
              <a:rPr sz="1500" dirty="0">
                <a:latin typeface="Arial MT"/>
                <a:cs typeface="Arial MT"/>
              </a:rPr>
              <a:t>The </a:t>
            </a:r>
            <a:r>
              <a:rPr sz="1500" spc="-5" dirty="0">
                <a:latin typeface="Arial MT"/>
                <a:cs typeface="Arial MT"/>
              </a:rPr>
              <a:t>penis </a:t>
            </a:r>
            <a:r>
              <a:rPr sz="1500" dirty="0">
                <a:latin typeface="Arial MT"/>
                <a:cs typeface="Arial MT"/>
              </a:rPr>
              <a:t>may </a:t>
            </a:r>
            <a:r>
              <a:rPr sz="1500" spc="-5" dirty="0">
                <a:latin typeface="Arial MT"/>
                <a:cs typeface="Arial MT"/>
              </a:rPr>
              <a:t>be </a:t>
            </a:r>
            <a:r>
              <a:rPr sz="1500" dirty="0">
                <a:latin typeface="Arial MT"/>
                <a:cs typeface="Arial MT"/>
              </a:rPr>
              <a:t> </a:t>
            </a:r>
            <a:r>
              <a:rPr sz="1500" spc="-5" dirty="0">
                <a:latin typeface="Arial MT"/>
                <a:cs typeface="Arial MT"/>
              </a:rPr>
              <a:t>positioned up or down (facing the </a:t>
            </a:r>
            <a:r>
              <a:rPr sz="1500" dirty="0">
                <a:latin typeface="Arial MT"/>
                <a:cs typeface="Arial MT"/>
              </a:rPr>
              <a:t> </a:t>
            </a:r>
            <a:r>
              <a:rPr sz="1500" spc="-5" dirty="0">
                <a:latin typeface="Arial MT"/>
                <a:cs typeface="Arial MT"/>
              </a:rPr>
              <a:t>casualty’s head or feet), depending </a:t>
            </a:r>
            <a:r>
              <a:rPr sz="1500" spc="-405" dirty="0">
                <a:latin typeface="Arial MT"/>
                <a:cs typeface="Arial MT"/>
              </a:rPr>
              <a:t> </a:t>
            </a:r>
            <a:r>
              <a:rPr sz="1500" spc="-5" dirty="0">
                <a:latin typeface="Arial MT"/>
                <a:cs typeface="Arial MT"/>
              </a:rPr>
              <a:t>upon the diagnosis and/or the </a:t>
            </a:r>
            <a:r>
              <a:rPr sz="1500" dirty="0">
                <a:latin typeface="Arial MT"/>
                <a:cs typeface="Arial MT"/>
              </a:rPr>
              <a:t> </a:t>
            </a:r>
            <a:r>
              <a:rPr sz="1500" spc="-5" dirty="0">
                <a:latin typeface="Arial MT"/>
                <a:cs typeface="Arial MT"/>
              </a:rPr>
              <a:t>casualty’s</a:t>
            </a:r>
            <a:r>
              <a:rPr sz="1500" spc="-15" dirty="0">
                <a:latin typeface="Arial MT"/>
                <a:cs typeface="Arial MT"/>
              </a:rPr>
              <a:t> </a:t>
            </a:r>
            <a:r>
              <a:rPr sz="1500" spc="-5" dirty="0">
                <a:latin typeface="Arial MT"/>
                <a:cs typeface="Arial MT"/>
              </a:rPr>
              <a:t>comfort</a:t>
            </a:r>
            <a:r>
              <a:rPr sz="1500" spc="-10" dirty="0">
                <a:latin typeface="Arial MT"/>
                <a:cs typeface="Arial MT"/>
              </a:rPr>
              <a:t> </a:t>
            </a:r>
            <a:r>
              <a:rPr sz="1500" spc="-5" dirty="0">
                <a:latin typeface="Arial MT"/>
                <a:cs typeface="Arial MT"/>
              </a:rPr>
              <a:t>preference.</a:t>
            </a:r>
            <a:endParaRPr sz="1500">
              <a:latin typeface="Arial MT"/>
              <a:cs typeface="Arial MT"/>
            </a:endParaRPr>
          </a:p>
        </p:txBody>
      </p:sp>
      <p:grpSp>
        <p:nvGrpSpPr>
          <p:cNvPr id="21" name="object 21"/>
          <p:cNvGrpSpPr/>
          <p:nvPr/>
        </p:nvGrpSpPr>
        <p:grpSpPr>
          <a:xfrm>
            <a:off x="8144028" y="1689200"/>
            <a:ext cx="3328670" cy="4798695"/>
            <a:chOff x="8144028" y="1689200"/>
            <a:chExt cx="3328670" cy="4798695"/>
          </a:xfrm>
        </p:grpSpPr>
        <p:pic>
          <p:nvPicPr>
            <p:cNvPr id="22" name="object 22"/>
            <p:cNvPicPr/>
            <p:nvPr/>
          </p:nvPicPr>
          <p:blipFill>
            <a:blip r:embed="rId6" cstate="print"/>
            <a:stretch>
              <a:fillRect/>
            </a:stretch>
          </p:blipFill>
          <p:spPr>
            <a:xfrm>
              <a:off x="8156728" y="1701900"/>
              <a:ext cx="3153277" cy="1374006"/>
            </a:xfrm>
            <a:prstGeom prst="rect">
              <a:avLst/>
            </a:prstGeom>
          </p:spPr>
        </p:pic>
        <p:sp>
          <p:nvSpPr>
            <p:cNvPr id="23" name="object 23"/>
            <p:cNvSpPr/>
            <p:nvPr/>
          </p:nvSpPr>
          <p:spPr>
            <a:xfrm>
              <a:off x="8156728" y="1701900"/>
              <a:ext cx="3303270" cy="1675764"/>
            </a:xfrm>
            <a:custGeom>
              <a:avLst/>
              <a:gdLst/>
              <a:ahLst/>
              <a:cxnLst/>
              <a:rect l="l" t="t" r="r" b="b"/>
              <a:pathLst>
                <a:path w="3303270" h="1675764">
                  <a:moveTo>
                    <a:pt x="0" y="167555"/>
                  </a:moveTo>
                  <a:lnTo>
                    <a:pt x="5985" y="123012"/>
                  </a:lnTo>
                  <a:lnTo>
                    <a:pt x="22876" y="82986"/>
                  </a:lnTo>
                  <a:lnTo>
                    <a:pt x="49075" y="49075"/>
                  </a:lnTo>
                  <a:lnTo>
                    <a:pt x="82986" y="22876"/>
                  </a:lnTo>
                  <a:lnTo>
                    <a:pt x="123012" y="5985"/>
                  </a:lnTo>
                  <a:lnTo>
                    <a:pt x="167555" y="0"/>
                  </a:lnTo>
                  <a:lnTo>
                    <a:pt x="3135291" y="0"/>
                  </a:lnTo>
                  <a:lnTo>
                    <a:pt x="3179833" y="5985"/>
                  </a:lnTo>
                  <a:lnTo>
                    <a:pt x="3219859" y="22876"/>
                  </a:lnTo>
                  <a:lnTo>
                    <a:pt x="3253770" y="49075"/>
                  </a:lnTo>
                  <a:lnTo>
                    <a:pt x="3279969" y="82986"/>
                  </a:lnTo>
                  <a:lnTo>
                    <a:pt x="3296860" y="123012"/>
                  </a:lnTo>
                  <a:lnTo>
                    <a:pt x="3302846" y="167555"/>
                  </a:lnTo>
                  <a:lnTo>
                    <a:pt x="3302846" y="1507990"/>
                  </a:lnTo>
                  <a:lnTo>
                    <a:pt x="3296860" y="1552532"/>
                  </a:lnTo>
                  <a:lnTo>
                    <a:pt x="3279969" y="1592558"/>
                  </a:lnTo>
                  <a:lnTo>
                    <a:pt x="3253770" y="1626469"/>
                  </a:lnTo>
                  <a:lnTo>
                    <a:pt x="3219859" y="1652668"/>
                  </a:lnTo>
                  <a:lnTo>
                    <a:pt x="3179833" y="1669559"/>
                  </a:lnTo>
                  <a:lnTo>
                    <a:pt x="3135291" y="1675545"/>
                  </a:lnTo>
                  <a:lnTo>
                    <a:pt x="167555" y="1675545"/>
                  </a:lnTo>
                  <a:lnTo>
                    <a:pt x="123012" y="1669559"/>
                  </a:lnTo>
                  <a:lnTo>
                    <a:pt x="82986" y="1652668"/>
                  </a:lnTo>
                  <a:lnTo>
                    <a:pt x="49075" y="1626469"/>
                  </a:lnTo>
                  <a:lnTo>
                    <a:pt x="22876" y="1592558"/>
                  </a:lnTo>
                  <a:lnTo>
                    <a:pt x="5985" y="1552532"/>
                  </a:lnTo>
                  <a:lnTo>
                    <a:pt x="0" y="1507990"/>
                  </a:lnTo>
                  <a:lnTo>
                    <a:pt x="0" y="167555"/>
                  </a:lnTo>
                  <a:close/>
                </a:path>
              </a:pathLst>
            </a:custGeom>
            <a:ln w="25400">
              <a:solidFill>
                <a:srgbClr val="BC8642"/>
              </a:solidFill>
            </a:ln>
          </p:spPr>
          <p:txBody>
            <a:bodyPr wrap="square" lIns="0" tIns="0" rIns="0" bIns="0" rtlCol="0"/>
            <a:lstStyle/>
            <a:p>
              <a:endParaRPr/>
            </a:p>
          </p:txBody>
        </p:sp>
        <p:sp>
          <p:nvSpPr>
            <p:cNvPr id="24" name="object 24"/>
            <p:cNvSpPr/>
            <p:nvPr/>
          </p:nvSpPr>
          <p:spPr>
            <a:xfrm>
              <a:off x="8156728" y="3682089"/>
              <a:ext cx="3303270" cy="2792730"/>
            </a:xfrm>
            <a:custGeom>
              <a:avLst/>
              <a:gdLst/>
              <a:ahLst/>
              <a:cxnLst/>
              <a:rect l="l" t="t" r="r" b="b"/>
              <a:pathLst>
                <a:path w="3303270" h="2792729">
                  <a:moveTo>
                    <a:pt x="3302845" y="0"/>
                  </a:moveTo>
                  <a:lnTo>
                    <a:pt x="0" y="0"/>
                  </a:lnTo>
                  <a:lnTo>
                    <a:pt x="0" y="2499354"/>
                  </a:lnTo>
                  <a:lnTo>
                    <a:pt x="3837" y="2546916"/>
                  </a:lnTo>
                  <a:lnTo>
                    <a:pt x="14948" y="2592035"/>
                  </a:lnTo>
                  <a:lnTo>
                    <a:pt x="32728" y="2634106"/>
                  </a:lnTo>
                  <a:lnTo>
                    <a:pt x="56574" y="2672527"/>
                  </a:lnTo>
                  <a:lnTo>
                    <a:pt x="85882" y="2706693"/>
                  </a:lnTo>
                  <a:lnTo>
                    <a:pt x="120048" y="2736001"/>
                  </a:lnTo>
                  <a:lnTo>
                    <a:pt x="158469" y="2759847"/>
                  </a:lnTo>
                  <a:lnTo>
                    <a:pt x="200540" y="2777627"/>
                  </a:lnTo>
                  <a:lnTo>
                    <a:pt x="245659" y="2788738"/>
                  </a:lnTo>
                  <a:lnTo>
                    <a:pt x="293221" y="2792576"/>
                  </a:lnTo>
                  <a:lnTo>
                    <a:pt x="3009624" y="2792576"/>
                  </a:lnTo>
                  <a:lnTo>
                    <a:pt x="3057186" y="2788738"/>
                  </a:lnTo>
                  <a:lnTo>
                    <a:pt x="3102304" y="2777627"/>
                  </a:lnTo>
                  <a:lnTo>
                    <a:pt x="3144376" y="2759847"/>
                  </a:lnTo>
                  <a:lnTo>
                    <a:pt x="3182797" y="2736001"/>
                  </a:lnTo>
                  <a:lnTo>
                    <a:pt x="3216963" y="2706693"/>
                  </a:lnTo>
                  <a:lnTo>
                    <a:pt x="3246271" y="2672527"/>
                  </a:lnTo>
                  <a:lnTo>
                    <a:pt x="3270116" y="2634106"/>
                  </a:lnTo>
                  <a:lnTo>
                    <a:pt x="3287897" y="2592035"/>
                  </a:lnTo>
                  <a:lnTo>
                    <a:pt x="3299008" y="2546916"/>
                  </a:lnTo>
                  <a:lnTo>
                    <a:pt x="3302845" y="2499354"/>
                  </a:lnTo>
                  <a:lnTo>
                    <a:pt x="3302845" y="0"/>
                  </a:lnTo>
                  <a:close/>
                </a:path>
              </a:pathLst>
            </a:custGeom>
            <a:solidFill>
              <a:srgbClr val="FFFFFF"/>
            </a:solidFill>
          </p:spPr>
          <p:txBody>
            <a:bodyPr wrap="square" lIns="0" tIns="0" rIns="0" bIns="0" rtlCol="0"/>
            <a:lstStyle/>
            <a:p>
              <a:endParaRPr/>
            </a:p>
          </p:txBody>
        </p:sp>
        <p:sp>
          <p:nvSpPr>
            <p:cNvPr id="25" name="object 25"/>
            <p:cNvSpPr/>
            <p:nvPr/>
          </p:nvSpPr>
          <p:spPr>
            <a:xfrm>
              <a:off x="8156728" y="3682089"/>
              <a:ext cx="3303270" cy="2792730"/>
            </a:xfrm>
            <a:custGeom>
              <a:avLst/>
              <a:gdLst/>
              <a:ahLst/>
              <a:cxnLst/>
              <a:rect l="l" t="t" r="r" b="b"/>
              <a:pathLst>
                <a:path w="3303270" h="2792729">
                  <a:moveTo>
                    <a:pt x="3009624" y="2792576"/>
                  </a:moveTo>
                  <a:lnTo>
                    <a:pt x="293222" y="2792576"/>
                  </a:lnTo>
                  <a:lnTo>
                    <a:pt x="245659" y="2788738"/>
                  </a:lnTo>
                  <a:lnTo>
                    <a:pt x="200541" y="2777627"/>
                  </a:lnTo>
                  <a:lnTo>
                    <a:pt x="158469" y="2759847"/>
                  </a:lnTo>
                  <a:lnTo>
                    <a:pt x="120048" y="2736001"/>
                  </a:lnTo>
                  <a:lnTo>
                    <a:pt x="85882" y="2706693"/>
                  </a:lnTo>
                  <a:lnTo>
                    <a:pt x="56574" y="2672527"/>
                  </a:lnTo>
                  <a:lnTo>
                    <a:pt x="32728" y="2634106"/>
                  </a:lnTo>
                  <a:lnTo>
                    <a:pt x="14948" y="2592035"/>
                  </a:lnTo>
                  <a:lnTo>
                    <a:pt x="3837" y="2546916"/>
                  </a:lnTo>
                  <a:lnTo>
                    <a:pt x="0" y="2499354"/>
                  </a:lnTo>
                  <a:lnTo>
                    <a:pt x="0" y="0"/>
                  </a:lnTo>
                  <a:lnTo>
                    <a:pt x="3302846" y="0"/>
                  </a:lnTo>
                  <a:lnTo>
                    <a:pt x="3302846" y="2499354"/>
                  </a:lnTo>
                  <a:lnTo>
                    <a:pt x="3299008" y="2546916"/>
                  </a:lnTo>
                  <a:lnTo>
                    <a:pt x="3287897" y="2592035"/>
                  </a:lnTo>
                  <a:lnTo>
                    <a:pt x="3270117" y="2634106"/>
                  </a:lnTo>
                  <a:lnTo>
                    <a:pt x="3246271" y="2672527"/>
                  </a:lnTo>
                  <a:lnTo>
                    <a:pt x="3216963" y="2706693"/>
                  </a:lnTo>
                  <a:lnTo>
                    <a:pt x="3182797" y="2736001"/>
                  </a:lnTo>
                  <a:lnTo>
                    <a:pt x="3144376" y="2759847"/>
                  </a:lnTo>
                  <a:lnTo>
                    <a:pt x="3102305" y="2777627"/>
                  </a:lnTo>
                  <a:lnTo>
                    <a:pt x="3057186" y="2788738"/>
                  </a:lnTo>
                  <a:lnTo>
                    <a:pt x="3009624" y="2792576"/>
                  </a:lnTo>
                  <a:close/>
                </a:path>
              </a:pathLst>
            </a:custGeom>
            <a:ln w="25400">
              <a:solidFill>
                <a:srgbClr val="BC8642"/>
              </a:solidFill>
            </a:ln>
          </p:spPr>
          <p:txBody>
            <a:bodyPr wrap="square" lIns="0" tIns="0" rIns="0" bIns="0" rtlCol="0"/>
            <a:lstStyle/>
            <a:p>
              <a:endParaRPr/>
            </a:p>
          </p:txBody>
        </p:sp>
      </p:grpSp>
      <p:sp>
        <p:nvSpPr>
          <p:cNvPr id="26" name="object 26"/>
          <p:cNvSpPr txBox="1"/>
          <p:nvPr/>
        </p:nvSpPr>
        <p:spPr>
          <a:xfrm>
            <a:off x="8321350" y="3737864"/>
            <a:ext cx="2809875" cy="1244600"/>
          </a:xfrm>
          <a:prstGeom prst="rect">
            <a:avLst/>
          </a:prstGeom>
        </p:spPr>
        <p:txBody>
          <a:bodyPr vert="horz" wrap="square" lIns="0" tIns="43180" rIns="0" bIns="0" rtlCol="0">
            <a:spAutoFit/>
          </a:bodyPr>
          <a:lstStyle/>
          <a:p>
            <a:pPr marL="12700" marR="5080">
              <a:lnSpc>
                <a:spcPct val="86700"/>
              </a:lnSpc>
              <a:spcBef>
                <a:spcPts val="340"/>
              </a:spcBef>
            </a:pPr>
            <a:r>
              <a:rPr sz="1500" b="1" dirty="0">
                <a:latin typeface="Arial"/>
                <a:cs typeface="Arial"/>
              </a:rPr>
              <a:t>ENSURE </a:t>
            </a:r>
            <a:r>
              <a:rPr sz="1500" spc="-5" dirty="0">
                <a:latin typeface="Arial MT"/>
                <a:cs typeface="Arial MT"/>
              </a:rPr>
              <a:t>the drainage bag </a:t>
            </a:r>
            <a:r>
              <a:rPr sz="1500" dirty="0">
                <a:latin typeface="Arial MT"/>
                <a:cs typeface="Arial MT"/>
              </a:rPr>
              <a:t>is </a:t>
            </a:r>
            <a:r>
              <a:rPr sz="1500" spc="5" dirty="0">
                <a:latin typeface="Arial MT"/>
                <a:cs typeface="Arial MT"/>
              </a:rPr>
              <a:t> </a:t>
            </a:r>
            <a:r>
              <a:rPr sz="1500" spc="-5" dirty="0">
                <a:latin typeface="Arial MT"/>
                <a:cs typeface="Arial MT"/>
              </a:rPr>
              <a:t>always </a:t>
            </a:r>
            <a:r>
              <a:rPr sz="1500" dirty="0">
                <a:latin typeface="Arial MT"/>
                <a:cs typeface="Arial MT"/>
              </a:rPr>
              <a:t>kept </a:t>
            </a:r>
            <a:r>
              <a:rPr sz="1500" spc="-5" dirty="0">
                <a:latin typeface="Arial MT"/>
                <a:cs typeface="Arial MT"/>
              </a:rPr>
              <a:t>lower than the </a:t>
            </a:r>
            <a:r>
              <a:rPr sz="1500" dirty="0">
                <a:latin typeface="Arial MT"/>
                <a:cs typeface="Arial MT"/>
              </a:rPr>
              <a:t> </a:t>
            </a:r>
            <a:r>
              <a:rPr sz="1500" spc="-5" dirty="0">
                <a:latin typeface="Arial MT"/>
                <a:cs typeface="Arial MT"/>
              </a:rPr>
              <a:t>casualty (especially during </a:t>
            </a:r>
            <a:r>
              <a:rPr sz="1500" dirty="0">
                <a:latin typeface="Arial MT"/>
                <a:cs typeface="Arial MT"/>
              </a:rPr>
              <a:t> </a:t>
            </a:r>
            <a:r>
              <a:rPr sz="1500" spc="-5" dirty="0">
                <a:latin typeface="Arial MT"/>
                <a:cs typeface="Arial MT"/>
              </a:rPr>
              <a:t>casualty movement) to</a:t>
            </a:r>
            <a:r>
              <a:rPr sz="1500" dirty="0">
                <a:latin typeface="Arial MT"/>
                <a:cs typeface="Arial MT"/>
              </a:rPr>
              <a:t> </a:t>
            </a:r>
            <a:r>
              <a:rPr sz="1500" spc="-5" dirty="0">
                <a:latin typeface="Arial MT"/>
                <a:cs typeface="Arial MT"/>
              </a:rPr>
              <a:t>allow</a:t>
            </a:r>
            <a:r>
              <a:rPr sz="1500" dirty="0">
                <a:latin typeface="Arial MT"/>
                <a:cs typeface="Arial MT"/>
              </a:rPr>
              <a:t> </a:t>
            </a:r>
            <a:r>
              <a:rPr sz="1500" spc="-5" dirty="0">
                <a:latin typeface="Arial MT"/>
                <a:cs typeface="Arial MT"/>
              </a:rPr>
              <a:t>free </a:t>
            </a:r>
            <a:r>
              <a:rPr sz="1500" spc="-400" dirty="0">
                <a:latin typeface="Arial MT"/>
                <a:cs typeface="Arial MT"/>
              </a:rPr>
              <a:t> </a:t>
            </a:r>
            <a:r>
              <a:rPr sz="1500" spc="-5" dirty="0">
                <a:latin typeface="Arial MT"/>
                <a:cs typeface="Arial MT"/>
              </a:rPr>
              <a:t>flow of urine into the drainage </a:t>
            </a:r>
            <a:r>
              <a:rPr sz="1500" dirty="0">
                <a:latin typeface="Arial MT"/>
                <a:cs typeface="Arial MT"/>
              </a:rPr>
              <a:t> </a:t>
            </a:r>
            <a:r>
              <a:rPr sz="1500" spc="-5" dirty="0">
                <a:latin typeface="Arial MT"/>
                <a:cs typeface="Arial MT"/>
              </a:rPr>
              <a:t>system.</a:t>
            </a:r>
            <a:endParaRPr sz="1500">
              <a:latin typeface="Arial MT"/>
              <a:cs typeface="Arial MT"/>
            </a:endParaRPr>
          </a:p>
        </p:txBody>
      </p:sp>
      <p:sp>
        <p:nvSpPr>
          <p:cNvPr id="27" name="object 27"/>
          <p:cNvSpPr txBox="1"/>
          <p:nvPr/>
        </p:nvSpPr>
        <p:spPr>
          <a:xfrm>
            <a:off x="8321350" y="5274055"/>
            <a:ext cx="2894330" cy="647700"/>
          </a:xfrm>
          <a:prstGeom prst="rect">
            <a:avLst/>
          </a:prstGeom>
        </p:spPr>
        <p:txBody>
          <a:bodyPr vert="horz" wrap="square" lIns="0" tIns="44450" rIns="0" bIns="0" rtlCol="0">
            <a:spAutoFit/>
          </a:bodyPr>
          <a:lstStyle/>
          <a:p>
            <a:pPr marL="12700" marR="5080">
              <a:lnSpc>
                <a:spcPct val="86000"/>
              </a:lnSpc>
              <a:spcBef>
                <a:spcPts val="350"/>
              </a:spcBef>
            </a:pPr>
            <a:r>
              <a:rPr sz="1500" b="1" spc="-5" dirty="0">
                <a:solidFill>
                  <a:srgbClr val="921728"/>
                </a:solidFill>
                <a:latin typeface="Arial"/>
                <a:cs typeface="Arial"/>
              </a:rPr>
              <a:t>CAUTION: </a:t>
            </a:r>
            <a:r>
              <a:rPr sz="1500" spc="-5" dirty="0">
                <a:latin typeface="Arial MT"/>
                <a:cs typeface="Arial MT"/>
              </a:rPr>
              <a:t>If casualty </a:t>
            </a:r>
            <a:r>
              <a:rPr sz="1500" dirty="0">
                <a:latin typeface="Arial MT"/>
                <a:cs typeface="Arial MT"/>
              </a:rPr>
              <a:t>is </a:t>
            </a:r>
            <a:r>
              <a:rPr sz="1500" spc="-5" dirty="0">
                <a:latin typeface="Arial MT"/>
                <a:cs typeface="Arial MT"/>
              </a:rPr>
              <a:t>on </a:t>
            </a:r>
            <a:r>
              <a:rPr sz="1500" dirty="0">
                <a:latin typeface="Arial MT"/>
                <a:cs typeface="Arial MT"/>
              </a:rPr>
              <a:t>a </a:t>
            </a:r>
            <a:r>
              <a:rPr sz="1500" spc="-5" dirty="0">
                <a:latin typeface="Arial MT"/>
                <a:cs typeface="Arial MT"/>
              </a:rPr>
              <a:t>litter </a:t>
            </a:r>
            <a:r>
              <a:rPr sz="1500" spc="-405" dirty="0">
                <a:latin typeface="Arial MT"/>
                <a:cs typeface="Arial MT"/>
              </a:rPr>
              <a:t> </a:t>
            </a:r>
            <a:r>
              <a:rPr sz="1500" b="1" dirty="0">
                <a:latin typeface="Arial"/>
                <a:cs typeface="Arial"/>
              </a:rPr>
              <a:t>DO </a:t>
            </a:r>
            <a:r>
              <a:rPr sz="1500" b="1" spc="-5" dirty="0">
                <a:latin typeface="Arial"/>
                <a:cs typeface="Arial"/>
              </a:rPr>
              <a:t>NOT </a:t>
            </a:r>
            <a:r>
              <a:rPr sz="1500" dirty="0">
                <a:latin typeface="Arial MT"/>
                <a:cs typeface="Arial MT"/>
              </a:rPr>
              <a:t>secure </a:t>
            </a:r>
            <a:r>
              <a:rPr sz="1500" spc="-5" dirty="0">
                <a:latin typeface="Arial MT"/>
                <a:cs typeface="Arial MT"/>
              </a:rPr>
              <a:t>the drainage </a:t>
            </a:r>
            <a:r>
              <a:rPr sz="1500" dirty="0">
                <a:latin typeface="Arial MT"/>
                <a:cs typeface="Arial MT"/>
              </a:rPr>
              <a:t> </a:t>
            </a:r>
            <a:r>
              <a:rPr sz="1500" spc="-5" dirty="0">
                <a:latin typeface="Arial MT"/>
                <a:cs typeface="Arial MT"/>
              </a:rPr>
              <a:t>system</a:t>
            </a:r>
            <a:r>
              <a:rPr sz="1500" spc="-10" dirty="0">
                <a:latin typeface="Arial MT"/>
                <a:cs typeface="Arial MT"/>
              </a:rPr>
              <a:t> </a:t>
            </a:r>
            <a:r>
              <a:rPr sz="1500" spc="-5" dirty="0">
                <a:latin typeface="Arial MT"/>
                <a:cs typeface="Arial MT"/>
              </a:rPr>
              <a:t>to the</a:t>
            </a:r>
            <a:r>
              <a:rPr sz="1500" spc="-10" dirty="0">
                <a:latin typeface="Arial MT"/>
                <a:cs typeface="Arial MT"/>
              </a:rPr>
              <a:t> </a:t>
            </a:r>
            <a:r>
              <a:rPr sz="1500" spc="-15" dirty="0">
                <a:latin typeface="Arial MT"/>
                <a:cs typeface="Arial MT"/>
              </a:rPr>
              <a:t>litter.</a:t>
            </a:r>
            <a:endParaRPr sz="1500">
              <a:latin typeface="Arial MT"/>
              <a:cs typeface="Arial MT"/>
            </a:endParaRPr>
          </a:p>
        </p:txBody>
      </p:sp>
      <p:sp>
        <p:nvSpPr>
          <p:cNvPr id="28" name="object 28"/>
          <p:cNvSpPr/>
          <p:nvPr/>
        </p:nvSpPr>
        <p:spPr>
          <a:xfrm>
            <a:off x="7922128" y="3471575"/>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39" y="376531"/>
                </a:lnTo>
                <a:lnTo>
                  <a:pt x="190784" y="381570"/>
                </a:lnTo>
                <a:lnTo>
                  <a:pt x="234529"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29" y="5038"/>
                </a:lnTo>
                <a:lnTo>
                  <a:pt x="190784" y="0"/>
                </a:lnTo>
                <a:close/>
              </a:path>
            </a:pathLst>
          </a:custGeom>
          <a:solidFill>
            <a:srgbClr val="CD9147"/>
          </a:solidFill>
        </p:spPr>
        <p:txBody>
          <a:bodyPr wrap="square" lIns="0" tIns="0" rIns="0" bIns="0" rtlCol="0"/>
          <a:lstStyle/>
          <a:p>
            <a:endParaRPr/>
          </a:p>
        </p:txBody>
      </p:sp>
      <p:sp>
        <p:nvSpPr>
          <p:cNvPr id="29" name="object 29"/>
          <p:cNvSpPr txBox="1"/>
          <p:nvPr/>
        </p:nvSpPr>
        <p:spPr>
          <a:xfrm>
            <a:off x="7973213" y="3513835"/>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20</a:t>
            </a:r>
            <a:endParaRPr sz="1800">
              <a:latin typeface="Arial"/>
              <a:cs typeface="Arial"/>
            </a:endParaRPr>
          </a:p>
        </p:txBody>
      </p:sp>
      <p:sp>
        <p:nvSpPr>
          <p:cNvPr id="30" name="object 30"/>
          <p:cNvSpPr/>
          <p:nvPr/>
        </p:nvSpPr>
        <p:spPr>
          <a:xfrm>
            <a:off x="4242724" y="4343400"/>
            <a:ext cx="381635" cy="381635"/>
          </a:xfrm>
          <a:custGeom>
            <a:avLst/>
            <a:gdLst/>
            <a:ahLst/>
            <a:cxnLst/>
            <a:rect l="l" t="t" r="r" b="b"/>
            <a:pathLst>
              <a:path w="381635" h="381635">
                <a:moveTo>
                  <a:pt x="190784" y="0"/>
                </a:moveTo>
                <a:lnTo>
                  <a:pt x="147039" y="5038"/>
                </a:lnTo>
                <a:lnTo>
                  <a:pt x="106881" y="19391"/>
                </a:lnTo>
                <a:lnTo>
                  <a:pt x="71458" y="41913"/>
                </a:lnTo>
                <a:lnTo>
                  <a:pt x="41912" y="71458"/>
                </a:lnTo>
                <a:lnTo>
                  <a:pt x="19391" y="106882"/>
                </a:lnTo>
                <a:lnTo>
                  <a:pt x="5038" y="147039"/>
                </a:lnTo>
                <a:lnTo>
                  <a:pt x="0" y="190784"/>
                </a:lnTo>
                <a:lnTo>
                  <a:pt x="5038" y="234529"/>
                </a:lnTo>
                <a:lnTo>
                  <a:pt x="19391" y="274687"/>
                </a:lnTo>
                <a:lnTo>
                  <a:pt x="41912" y="310111"/>
                </a:lnTo>
                <a:lnTo>
                  <a:pt x="71458" y="339656"/>
                </a:lnTo>
                <a:lnTo>
                  <a:pt x="106881" y="362178"/>
                </a:lnTo>
                <a:lnTo>
                  <a:pt x="147039" y="376531"/>
                </a:lnTo>
                <a:lnTo>
                  <a:pt x="190784" y="381570"/>
                </a:lnTo>
                <a:lnTo>
                  <a:pt x="234529" y="376531"/>
                </a:lnTo>
                <a:lnTo>
                  <a:pt x="274686" y="362178"/>
                </a:lnTo>
                <a:lnTo>
                  <a:pt x="310110" y="339656"/>
                </a:lnTo>
                <a:lnTo>
                  <a:pt x="339655" y="310111"/>
                </a:lnTo>
                <a:lnTo>
                  <a:pt x="362177" y="274687"/>
                </a:lnTo>
                <a:lnTo>
                  <a:pt x="376530" y="234529"/>
                </a:lnTo>
                <a:lnTo>
                  <a:pt x="381568" y="190784"/>
                </a:lnTo>
                <a:lnTo>
                  <a:pt x="376530" y="147039"/>
                </a:lnTo>
                <a:lnTo>
                  <a:pt x="362177" y="106882"/>
                </a:lnTo>
                <a:lnTo>
                  <a:pt x="339655" y="71458"/>
                </a:lnTo>
                <a:lnTo>
                  <a:pt x="310110" y="41913"/>
                </a:lnTo>
                <a:lnTo>
                  <a:pt x="274686" y="19391"/>
                </a:lnTo>
                <a:lnTo>
                  <a:pt x="234529" y="5038"/>
                </a:lnTo>
                <a:lnTo>
                  <a:pt x="190784" y="0"/>
                </a:lnTo>
                <a:close/>
              </a:path>
            </a:pathLst>
          </a:custGeom>
          <a:solidFill>
            <a:srgbClr val="CD9147"/>
          </a:solidFill>
        </p:spPr>
        <p:txBody>
          <a:bodyPr wrap="square" lIns="0" tIns="0" rIns="0" bIns="0" rtlCol="0"/>
          <a:lstStyle/>
          <a:p>
            <a:endParaRPr/>
          </a:p>
        </p:txBody>
      </p:sp>
      <p:sp>
        <p:nvSpPr>
          <p:cNvPr id="31" name="object 31"/>
          <p:cNvSpPr txBox="1"/>
          <p:nvPr/>
        </p:nvSpPr>
        <p:spPr>
          <a:xfrm>
            <a:off x="4293809" y="4385564"/>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19</a:t>
            </a:r>
            <a:endParaRPr sz="1800">
              <a:latin typeface="Arial"/>
              <a:cs typeface="Arial"/>
            </a:endParaRPr>
          </a:p>
        </p:txBody>
      </p:sp>
      <p:sp>
        <p:nvSpPr>
          <p:cNvPr id="32" name="object 32"/>
          <p:cNvSpPr/>
          <p:nvPr/>
        </p:nvSpPr>
        <p:spPr>
          <a:xfrm>
            <a:off x="4242724" y="3471575"/>
            <a:ext cx="381635" cy="381635"/>
          </a:xfrm>
          <a:custGeom>
            <a:avLst/>
            <a:gdLst/>
            <a:ahLst/>
            <a:cxnLst/>
            <a:rect l="l" t="t" r="r" b="b"/>
            <a:pathLst>
              <a:path w="381635" h="381635">
                <a:moveTo>
                  <a:pt x="190784" y="0"/>
                </a:moveTo>
                <a:lnTo>
                  <a:pt x="147039" y="5038"/>
                </a:lnTo>
                <a:lnTo>
                  <a:pt x="106881" y="19391"/>
                </a:lnTo>
                <a:lnTo>
                  <a:pt x="71458" y="41913"/>
                </a:lnTo>
                <a:lnTo>
                  <a:pt x="41912" y="71458"/>
                </a:lnTo>
                <a:lnTo>
                  <a:pt x="19391" y="106882"/>
                </a:lnTo>
                <a:lnTo>
                  <a:pt x="5038" y="147040"/>
                </a:lnTo>
                <a:lnTo>
                  <a:pt x="0" y="190785"/>
                </a:lnTo>
                <a:lnTo>
                  <a:pt x="5038" y="234530"/>
                </a:lnTo>
                <a:lnTo>
                  <a:pt x="19391" y="274687"/>
                </a:lnTo>
                <a:lnTo>
                  <a:pt x="41912" y="310111"/>
                </a:lnTo>
                <a:lnTo>
                  <a:pt x="71458" y="339656"/>
                </a:lnTo>
                <a:lnTo>
                  <a:pt x="106881" y="362178"/>
                </a:lnTo>
                <a:lnTo>
                  <a:pt x="147039" y="376531"/>
                </a:lnTo>
                <a:lnTo>
                  <a:pt x="190784" y="381570"/>
                </a:lnTo>
                <a:lnTo>
                  <a:pt x="234529" y="376531"/>
                </a:lnTo>
                <a:lnTo>
                  <a:pt x="274686" y="362178"/>
                </a:lnTo>
                <a:lnTo>
                  <a:pt x="310110" y="339656"/>
                </a:lnTo>
                <a:lnTo>
                  <a:pt x="339655" y="310111"/>
                </a:lnTo>
                <a:lnTo>
                  <a:pt x="362177" y="274687"/>
                </a:lnTo>
                <a:lnTo>
                  <a:pt x="376530" y="234530"/>
                </a:lnTo>
                <a:lnTo>
                  <a:pt x="381568" y="190785"/>
                </a:lnTo>
                <a:lnTo>
                  <a:pt x="376530" y="147040"/>
                </a:lnTo>
                <a:lnTo>
                  <a:pt x="362177" y="106882"/>
                </a:lnTo>
                <a:lnTo>
                  <a:pt x="339655" y="71458"/>
                </a:lnTo>
                <a:lnTo>
                  <a:pt x="310110" y="41913"/>
                </a:lnTo>
                <a:lnTo>
                  <a:pt x="274686" y="19391"/>
                </a:lnTo>
                <a:lnTo>
                  <a:pt x="234529" y="5038"/>
                </a:lnTo>
                <a:lnTo>
                  <a:pt x="190784" y="0"/>
                </a:lnTo>
                <a:close/>
              </a:path>
            </a:pathLst>
          </a:custGeom>
          <a:solidFill>
            <a:srgbClr val="CD9147"/>
          </a:solidFill>
        </p:spPr>
        <p:txBody>
          <a:bodyPr wrap="square" lIns="0" tIns="0" rIns="0" bIns="0" rtlCol="0"/>
          <a:lstStyle/>
          <a:p>
            <a:endParaRPr/>
          </a:p>
        </p:txBody>
      </p:sp>
      <p:sp>
        <p:nvSpPr>
          <p:cNvPr id="33" name="object 33"/>
          <p:cNvSpPr txBox="1"/>
          <p:nvPr/>
        </p:nvSpPr>
        <p:spPr>
          <a:xfrm>
            <a:off x="4293809" y="3513835"/>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18</a:t>
            </a:r>
            <a:endParaRPr sz="1800">
              <a:latin typeface="Arial"/>
              <a:cs typeface="Arial"/>
            </a:endParaRPr>
          </a:p>
        </p:txBody>
      </p:sp>
      <p:sp>
        <p:nvSpPr>
          <p:cNvPr id="34" name="object 34"/>
          <p:cNvSpPr/>
          <p:nvPr/>
        </p:nvSpPr>
        <p:spPr>
          <a:xfrm>
            <a:off x="652084" y="3471575"/>
            <a:ext cx="381635" cy="381635"/>
          </a:xfrm>
          <a:custGeom>
            <a:avLst/>
            <a:gdLst/>
            <a:ahLst/>
            <a:cxnLst/>
            <a:rect l="l" t="t" r="r" b="b"/>
            <a:pathLst>
              <a:path w="381634" h="381635">
                <a:moveTo>
                  <a:pt x="190784" y="0"/>
                </a:moveTo>
                <a:lnTo>
                  <a:pt x="147039" y="5038"/>
                </a:lnTo>
                <a:lnTo>
                  <a:pt x="106882" y="19391"/>
                </a:lnTo>
                <a:lnTo>
                  <a:pt x="71458" y="41913"/>
                </a:lnTo>
                <a:lnTo>
                  <a:pt x="41913" y="71458"/>
                </a:lnTo>
                <a:lnTo>
                  <a:pt x="19391" y="106882"/>
                </a:lnTo>
                <a:lnTo>
                  <a:pt x="5038" y="147040"/>
                </a:lnTo>
                <a:lnTo>
                  <a:pt x="0" y="190785"/>
                </a:lnTo>
                <a:lnTo>
                  <a:pt x="5038" y="234530"/>
                </a:lnTo>
                <a:lnTo>
                  <a:pt x="19391" y="274687"/>
                </a:lnTo>
                <a:lnTo>
                  <a:pt x="41913" y="310111"/>
                </a:lnTo>
                <a:lnTo>
                  <a:pt x="71458" y="339656"/>
                </a:lnTo>
                <a:lnTo>
                  <a:pt x="106882" y="362178"/>
                </a:lnTo>
                <a:lnTo>
                  <a:pt x="147039" y="376531"/>
                </a:lnTo>
                <a:lnTo>
                  <a:pt x="190784" y="381570"/>
                </a:lnTo>
                <a:lnTo>
                  <a:pt x="234530" y="376531"/>
                </a:lnTo>
                <a:lnTo>
                  <a:pt x="274687" y="362178"/>
                </a:lnTo>
                <a:lnTo>
                  <a:pt x="310111" y="339656"/>
                </a:lnTo>
                <a:lnTo>
                  <a:pt x="339656" y="310111"/>
                </a:lnTo>
                <a:lnTo>
                  <a:pt x="362178" y="274687"/>
                </a:lnTo>
                <a:lnTo>
                  <a:pt x="376531" y="234530"/>
                </a:lnTo>
                <a:lnTo>
                  <a:pt x="381570" y="190785"/>
                </a:lnTo>
                <a:lnTo>
                  <a:pt x="376531" y="147040"/>
                </a:lnTo>
                <a:lnTo>
                  <a:pt x="362178" y="106882"/>
                </a:lnTo>
                <a:lnTo>
                  <a:pt x="339656" y="71458"/>
                </a:lnTo>
                <a:lnTo>
                  <a:pt x="310111" y="41913"/>
                </a:lnTo>
                <a:lnTo>
                  <a:pt x="274687" y="19391"/>
                </a:lnTo>
                <a:lnTo>
                  <a:pt x="234530" y="5038"/>
                </a:lnTo>
                <a:lnTo>
                  <a:pt x="190784" y="0"/>
                </a:lnTo>
                <a:close/>
              </a:path>
            </a:pathLst>
          </a:custGeom>
          <a:solidFill>
            <a:srgbClr val="CD9147"/>
          </a:solidFill>
        </p:spPr>
        <p:txBody>
          <a:bodyPr wrap="square" lIns="0" tIns="0" rIns="0" bIns="0" rtlCol="0"/>
          <a:lstStyle/>
          <a:p>
            <a:endParaRPr/>
          </a:p>
        </p:txBody>
      </p:sp>
      <p:sp>
        <p:nvSpPr>
          <p:cNvPr id="35" name="object 35"/>
          <p:cNvSpPr txBox="1"/>
          <p:nvPr/>
        </p:nvSpPr>
        <p:spPr>
          <a:xfrm>
            <a:off x="703169" y="3513835"/>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17</a:t>
            </a:r>
            <a:endParaRPr sz="1800">
              <a:latin typeface="Arial"/>
              <a:cs typeface="Arial"/>
            </a:endParaRPr>
          </a:p>
        </p:txBody>
      </p:sp>
      <p:sp>
        <p:nvSpPr>
          <p:cNvPr id="36" name="object 36"/>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37" name="object 37"/>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39</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0485" rIns="0" bIns="0" rtlCol="0">
            <a:spAutoFit/>
          </a:bodyPr>
          <a:lstStyle/>
          <a:p>
            <a:pPr algn="ctr">
              <a:lnSpc>
                <a:spcPct val="100000"/>
              </a:lnSpc>
              <a:spcBef>
                <a:spcPts val="555"/>
              </a:spcBef>
            </a:pPr>
            <a:r>
              <a:rPr spc="-5" dirty="0"/>
              <a:t>Module</a:t>
            </a:r>
            <a:r>
              <a:rPr spc="-20" dirty="0"/>
              <a:t> </a:t>
            </a:r>
            <a:r>
              <a:rPr dirty="0"/>
              <a:t>20:</a:t>
            </a:r>
            <a:r>
              <a:rPr spc="-20" dirty="0"/>
              <a:t> </a:t>
            </a:r>
            <a:r>
              <a:rPr spc="-5" dirty="0"/>
              <a:t>Casualty</a:t>
            </a:r>
            <a:r>
              <a:rPr spc="-15" dirty="0"/>
              <a:t> </a:t>
            </a:r>
            <a:r>
              <a:rPr spc="-5" dirty="0"/>
              <a:t>Monitoring</a:t>
            </a:r>
          </a:p>
          <a:p>
            <a:pPr algn="ctr">
              <a:lnSpc>
                <a:spcPct val="100000"/>
              </a:lnSpc>
              <a:spcBef>
                <a:spcPts val="825"/>
              </a:spcBef>
            </a:pPr>
            <a:r>
              <a:rPr sz="3600" dirty="0">
                <a:solidFill>
                  <a:srgbClr val="BC8642"/>
                </a:solidFill>
              </a:rPr>
              <a:t>MALE</a:t>
            </a:r>
            <a:r>
              <a:rPr sz="3600" spc="-50" dirty="0">
                <a:solidFill>
                  <a:srgbClr val="BC8642"/>
                </a:solidFill>
              </a:rPr>
              <a:t> </a:t>
            </a:r>
            <a:r>
              <a:rPr sz="3600" dirty="0">
                <a:solidFill>
                  <a:srgbClr val="000000"/>
                </a:solidFill>
              </a:rPr>
              <a:t>FOLEY</a:t>
            </a:r>
            <a:r>
              <a:rPr sz="3600" spc="-45" dirty="0">
                <a:solidFill>
                  <a:srgbClr val="000000"/>
                </a:solidFill>
              </a:rPr>
              <a:t> </a:t>
            </a:r>
            <a:r>
              <a:rPr sz="3600" spc="-5" dirty="0">
                <a:solidFill>
                  <a:srgbClr val="000000"/>
                </a:solidFill>
              </a:rPr>
              <a:t>CATHETERIZATION</a:t>
            </a:r>
            <a:endParaRPr sz="3600"/>
          </a:p>
        </p:txBody>
      </p:sp>
      <p:pic>
        <p:nvPicPr>
          <p:cNvPr id="3" name="object 3"/>
          <p:cNvPicPr/>
          <p:nvPr/>
        </p:nvPicPr>
        <p:blipFill>
          <a:blip r:embed="rId2" cstate="print"/>
          <a:stretch>
            <a:fillRect/>
          </a:stretch>
        </p:blipFill>
        <p:spPr>
          <a:xfrm>
            <a:off x="307847" y="252984"/>
            <a:ext cx="1176528" cy="661416"/>
          </a:xfrm>
          <a:prstGeom prst="rect">
            <a:avLst/>
          </a:prstGeom>
        </p:spPr>
      </p:pic>
      <p:grpSp>
        <p:nvGrpSpPr>
          <p:cNvPr id="4" name="object 4"/>
          <p:cNvGrpSpPr/>
          <p:nvPr/>
        </p:nvGrpSpPr>
        <p:grpSpPr>
          <a:xfrm>
            <a:off x="1435608" y="1612391"/>
            <a:ext cx="9095740" cy="4875530"/>
            <a:chOff x="1435608" y="1612391"/>
            <a:chExt cx="9095740" cy="4875530"/>
          </a:xfrm>
        </p:grpSpPr>
        <p:pic>
          <p:nvPicPr>
            <p:cNvPr id="5" name="object 5"/>
            <p:cNvPicPr/>
            <p:nvPr/>
          </p:nvPicPr>
          <p:blipFill>
            <a:blip r:embed="rId3" cstate="print"/>
            <a:stretch>
              <a:fillRect/>
            </a:stretch>
          </p:blipFill>
          <p:spPr>
            <a:xfrm>
              <a:off x="1435608" y="1612391"/>
              <a:ext cx="9095232" cy="2310383"/>
            </a:xfrm>
            <a:prstGeom prst="rect">
              <a:avLst/>
            </a:prstGeom>
          </p:spPr>
        </p:pic>
        <p:sp>
          <p:nvSpPr>
            <p:cNvPr id="6" name="object 6"/>
            <p:cNvSpPr/>
            <p:nvPr/>
          </p:nvSpPr>
          <p:spPr>
            <a:xfrm>
              <a:off x="1501421" y="1625599"/>
              <a:ext cx="8963660" cy="2182495"/>
            </a:xfrm>
            <a:custGeom>
              <a:avLst/>
              <a:gdLst/>
              <a:ahLst/>
              <a:cxnLst/>
              <a:rect l="l" t="t" r="r" b="b"/>
              <a:pathLst>
                <a:path w="8963660" h="2182495">
                  <a:moveTo>
                    <a:pt x="8745174" y="0"/>
                  </a:moveTo>
                  <a:lnTo>
                    <a:pt x="218212" y="0"/>
                  </a:lnTo>
                  <a:lnTo>
                    <a:pt x="168178" y="5763"/>
                  </a:lnTo>
                  <a:lnTo>
                    <a:pt x="122248" y="22179"/>
                  </a:lnTo>
                  <a:lnTo>
                    <a:pt x="81731" y="47938"/>
                  </a:lnTo>
                  <a:lnTo>
                    <a:pt x="47938" y="81731"/>
                  </a:lnTo>
                  <a:lnTo>
                    <a:pt x="22179" y="122248"/>
                  </a:lnTo>
                  <a:lnTo>
                    <a:pt x="5763" y="168178"/>
                  </a:lnTo>
                  <a:lnTo>
                    <a:pt x="0" y="218212"/>
                  </a:lnTo>
                  <a:lnTo>
                    <a:pt x="0" y="1963867"/>
                  </a:lnTo>
                  <a:lnTo>
                    <a:pt x="5763" y="2013901"/>
                  </a:lnTo>
                  <a:lnTo>
                    <a:pt x="22179" y="2059831"/>
                  </a:lnTo>
                  <a:lnTo>
                    <a:pt x="47938" y="2100347"/>
                  </a:lnTo>
                  <a:lnTo>
                    <a:pt x="81731" y="2134140"/>
                  </a:lnTo>
                  <a:lnTo>
                    <a:pt x="122248" y="2159900"/>
                  </a:lnTo>
                  <a:lnTo>
                    <a:pt x="168178" y="2176316"/>
                  </a:lnTo>
                  <a:lnTo>
                    <a:pt x="218212" y="2182079"/>
                  </a:lnTo>
                  <a:lnTo>
                    <a:pt x="8745165" y="2182089"/>
                  </a:lnTo>
                  <a:lnTo>
                    <a:pt x="8795199" y="2176326"/>
                  </a:lnTo>
                  <a:lnTo>
                    <a:pt x="8841129" y="2159910"/>
                  </a:lnTo>
                  <a:lnTo>
                    <a:pt x="8881646" y="2134150"/>
                  </a:lnTo>
                  <a:lnTo>
                    <a:pt x="8915439" y="2100358"/>
                  </a:lnTo>
                  <a:lnTo>
                    <a:pt x="8941198" y="2059841"/>
                  </a:lnTo>
                  <a:lnTo>
                    <a:pt x="8957614" y="2013911"/>
                  </a:lnTo>
                  <a:lnTo>
                    <a:pt x="8963378" y="1963877"/>
                  </a:lnTo>
                  <a:lnTo>
                    <a:pt x="8963386" y="218212"/>
                  </a:lnTo>
                  <a:lnTo>
                    <a:pt x="8957623" y="168178"/>
                  </a:lnTo>
                  <a:lnTo>
                    <a:pt x="8941207" y="122248"/>
                  </a:lnTo>
                  <a:lnTo>
                    <a:pt x="8915448" y="81731"/>
                  </a:lnTo>
                  <a:lnTo>
                    <a:pt x="8881655" y="47938"/>
                  </a:lnTo>
                  <a:lnTo>
                    <a:pt x="8841139" y="22179"/>
                  </a:lnTo>
                  <a:lnTo>
                    <a:pt x="8795208" y="5763"/>
                  </a:lnTo>
                  <a:lnTo>
                    <a:pt x="8745174" y="0"/>
                  </a:lnTo>
                  <a:close/>
                </a:path>
              </a:pathLst>
            </a:custGeom>
            <a:solidFill>
              <a:srgbClr val="FFFFFF">
                <a:alpha val="90199"/>
              </a:srgbClr>
            </a:solidFill>
          </p:spPr>
          <p:txBody>
            <a:bodyPr wrap="square" lIns="0" tIns="0" rIns="0" bIns="0" rtlCol="0"/>
            <a:lstStyle/>
            <a:p>
              <a:endParaRPr/>
            </a:p>
          </p:txBody>
        </p:sp>
        <p:sp>
          <p:nvSpPr>
            <p:cNvPr id="7" name="object 7"/>
            <p:cNvSpPr/>
            <p:nvPr/>
          </p:nvSpPr>
          <p:spPr>
            <a:xfrm>
              <a:off x="1501421" y="1625599"/>
              <a:ext cx="8963660" cy="2182495"/>
            </a:xfrm>
            <a:custGeom>
              <a:avLst/>
              <a:gdLst/>
              <a:ahLst/>
              <a:cxnLst/>
              <a:rect l="l" t="t" r="r" b="b"/>
              <a:pathLst>
                <a:path w="8963660" h="2182495">
                  <a:moveTo>
                    <a:pt x="0" y="218212"/>
                  </a:moveTo>
                  <a:lnTo>
                    <a:pt x="5763" y="168178"/>
                  </a:lnTo>
                  <a:lnTo>
                    <a:pt x="22179" y="122248"/>
                  </a:lnTo>
                  <a:lnTo>
                    <a:pt x="47938" y="81731"/>
                  </a:lnTo>
                  <a:lnTo>
                    <a:pt x="81731" y="47938"/>
                  </a:lnTo>
                  <a:lnTo>
                    <a:pt x="122248" y="22179"/>
                  </a:lnTo>
                  <a:lnTo>
                    <a:pt x="168178" y="5763"/>
                  </a:lnTo>
                  <a:lnTo>
                    <a:pt x="218212" y="0"/>
                  </a:lnTo>
                  <a:lnTo>
                    <a:pt x="8745175" y="0"/>
                  </a:lnTo>
                  <a:lnTo>
                    <a:pt x="8795209" y="5763"/>
                  </a:lnTo>
                  <a:lnTo>
                    <a:pt x="8841139" y="22179"/>
                  </a:lnTo>
                  <a:lnTo>
                    <a:pt x="8881656" y="47938"/>
                  </a:lnTo>
                  <a:lnTo>
                    <a:pt x="8915449" y="81731"/>
                  </a:lnTo>
                  <a:lnTo>
                    <a:pt x="8941208" y="122248"/>
                  </a:lnTo>
                  <a:lnTo>
                    <a:pt x="8957624" y="168178"/>
                  </a:lnTo>
                  <a:lnTo>
                    <a:pt x="8963388" y="218212"/>
                  </a:lnTo>
                  <a:lnTo>
                    <a:pt x="8963378" y="1963877"/>
                  </a:lnTo>
                  <a:lnTo>
                    <a:pt x="8957614" y="2013911"/>
                  </a:lnTo>
                  <a:lnTo>
                    <a:pt x="8941198" y="2059841"/>
                  </a:lnTo>
                  <a:lnTo>
                    <a:pt x="8915439" y="2100357"/>
                  </a:lnTo>
                  <a:lnTo>
                    <a:pt x="8881646" y="2134150"/>
                  </a:lnTo>
                  <a:lnTo>
                    <a:pt x="8841129" y="2159910"/>
                  </a:lnTo>
                  <a:lnTo>
                    <a:pt x="8795199" y="2176326"/>
                  </a:lnTo>
                  <a:lnTo>
                    <a:pt x="8745165" y="2182090"/>
                  </a:lnTo>
                  <a:lnTo>
                    <a:pt x="218212" y="2182080"/>
                  </a:lnTo>
                  <a:lnTo>
                    <a:pt x="168178" y="2176316"/>
                  </a:lnTo>
                  <a:lnTo>
                    <a:pt x="122248" y="2159900"/>
                  </a:lnTo>
                  <a:lnTo>
                    <a:pt x="81731" y="2134141"/>
                  </a:lnTo>
                  <a:lnTo>
                    <a:pt x="47938" y="2100348"/>
                  </a:lnTo>
                  <a:lnTo>
                    <a:pt x="22179" y="2059831"/>
                  </a:lnTo>
                  <a:lnTo>
                    <a:pt x="5763" y="2013901"/>
                  </a:lnTo>
                  <a:lnTo>
                    <a:pt x="0" y="1963867"/>
                  </a:lnTo>
                  <a:lnTo>
                    <a:pt x="0" y="218212"/>
                  </a:lnTo>
                  <a:close/>
                </a:path>
              </a:pathLst>
            </a:custGeom>
            <a:ln w="25400">
              <a:solidFill>
                <a:srgbClr val="BC8642"/>
              </a:solidFill>
            </a:ln>
          </p:spPr>
          <p:txBody>
            <a:bodyPr wrap="square" lIns="0" tIns="0" rIns="0" bIns="0" rtlCol="0"/>
            <a:lstStyle/>
            <a:p>
              <a:endParaRPr/>
            </a:p>
          </p:txBody>
        </p:sp>
        <p:pic>
          <p:nvPicPr>
            <p:cNvPr id="8" name="object 8"/>
            <p:cNvPicPr/>
            <p:nvPr/>
          </p:nvPicPr>
          <p:blipFill>
            <a:blip r:embed="rId4" cstate="print"/>
            <a:stretch>
              <a:fillRect/>
            </a:stretch>
          </p:blipFill>
          <p:spPr>
            <a:xfrm>
              <a:off x="1770322" y="1916544"/>
              <a:ext cx="2317177" cy="1600191"/>
            </a:xfrm>
            <a:prstGeom prst="rect">
              <a:avLst/>
            </a:prstGeom>
          </p:spPr>
        </p:pic>
        <p:sp>
          <p:nvSpPr>
            <p:cNvPr id="9" name="object 9"/>
            <p:cNvSpPr/>
            <p:nvPr/>
          </p:nvSpPr>
          <p:spPr>
            <a:xfrm>
              <a:off x="4087500" y="1916544"/>
              <a:ext cx="316230" cy="1600200"/>
            </a:xfrm>
            <a:custGeom>
              <a:avLst/>
              <a:gdLst/>
              <a:ahLst/>
              <a:cxnLst/>
              <a:rect l="l" t="t" r="r" b="b"/>
              <a:pathLst>
                <a:path w="316229" h="1600200">
                  <a:moveTo>
                    <a:pt x="155797" y="0"/>
                  </a:moveTo>
                  <a:lnTo>
                    <a:pt x="0" y="0"/>
                  </a:lnTo>
                  <a:lnTo>
                    <a:pt x="0" y="1600191"/>
                  </a:lnTo>
                  <a:lnTo>
                    <a:pt x="155797" y="1600191"/>
                  </a:lnTo>
                  <a:lnTo>
                    <a:pt x="206375" y="1592033"/>
                  </a:lnTo>
                  <a:lnTo>
                    <a:pt x="250301" y="1569317"/>
                  </a:lnTo>
                  <a:lnTo>
                    <a:pt x="284940" y="1534678"/>
                  </a:lnTo>
                  <a:lnTo>
                    <a:pt x="307656" y="1490751"/>
                  </a:lnTo>
                  <a:lnTo>
                    <a:pt x="315814" y="1440173"/>
                  </a:lnTo>
                  <a:lnTo>
                    <a:pt x="315814" y="160017"/>
                  </a:lnTo>
                  <a:lnTo>
                    <a:pt x="307656" y="109439"/>
                  </a:lnTo>
                  <a:lnTo>
                    <a:pt x="284940" y="65513"/>
                  </a:lnTo>
                  <a:lnTo>
                    <a:pt x="250301" y="30874"/>
                  </a:lnTo>
                  <a:lnTo>
                    <a:pt x="206375" y="8157"/>
                  </a:lnTo>
                  <a:lnTo>
                    <a:pt x="155797" y="0"/>
                  </a:lnTo>
                  <a:close/>
                </a:path>
              </a:pathLst>
            </a:custGeom>
            <a:solidFill>
              <a:srgbClr val="FEFEFE"/>
            </a:solidFill>
          </p:spPr>
          <p:txBody>
            <a:bodyPr wrap="square" lIns="0" tIns="0" rIns="0" bIns="0" rtlCol="0"/>
            <a:lstStyle/>
            <a:p>
              <a:endParaRPr/>
            </a:p>
          </p:txBody>
        </p:sp>
        <p:sp>
          <p:nvSpPr>
            <p:cNvPr id="10" name="object 10"/>
            <p:cNvSpPr/>
            <p:nvPr/>
          </p:nvSpPr>
          <p:spPr>
            <a:xfrm>
              <a:off x="1770322" y="1916544"/>
              <a:ext cx="2633345" cy="1600200"/>
            </a:xfrm>
            <a:custGeom>
              <a:avLst/>
              <a:gdLst/>
              <a:ahLst/>
              <a:cxnLst/>
              <a:rect l="l" t="t" r="r" b="b"/>
              <a:pathLst>
                <a:path w="2633345" h="1600200">
                  <a:moveTo>
                    <a:pt x="0" y="160018"/>
                  </a:moveTo>
                  <a:lnTo>
                    <a:pt x="8157" y="109440"/>
                  </a:lnTo>
                  <a:lnTo>
                    <a:pt x="30874" y="65513"/>
                  </a:lnTo>
                  <a:lnTo>
                    <a:pt x="65513" y="30874"/>
                  </a:lnTo>
                  <a:lnTo>
                    <a:pt x="109440" y="8157"/>
                  </a:lnTo>
                  <a:lnTo>
                    <a:pt x="160018" y="0"/>
                  </a:lnTo>
                  <a:lnTo>
                    <a:pt x="2472974" y="0"/>
                  </a:lnTo>
                  <a:lnTo>
                    <a:pt x="2523551" y="8157"/>
                  </a:lnTo>
                  <a:lnTo>
                    <a:pt x="2567478" y="30874"/>
                  </a:lnTo>
                  <a:lnTo>
                    <a:pt x="2602117" y="65513"/>
                  </a:lnTo>
                  <a:lnTo>
                    <a:pt x="2624834" y="109440"/>
                  </a:lnTo>
                  <a:lnTo>
                    <a:pt x="2632992" y="160018"/>
                  </a:lnTo>
                  <a:lnTo>
                    <a:pt x="2632992" y="1440174"/>
                  </a:lnTo>
                  <a:lnTo>
                    <a:pt x="2624834" y="1490751"/>
                  </a:lnTo>
                  <a:lnTo>
                    <a:pt x="2602117" y="1534678"/>
                  </a:lnTo>
                  <a:lnTo>
                    <a:pt x="2567478" y="1569317"/>
                  </a:lnTo>
                  <a:lnTo>
                    <a:pt x="2523551" y="1592034"/>
                  </a:lnTo>
                  <a:lnTo>
                    <a:pt x="2472974" y="1600192"/>
                  </a:lnTo>
                  <a:lnTo>
                    <a:pt x="160018" y="1600192"/>
                  </a:lnTo>
                  <a:lnTo>
                    <a:pt x="109440" y="1592034"/>
                  </a:lnTo>
                  <a:lnTo>
                    <a:pt x="65513" y="1569317"/>
                  </a:lnTo>
                  <a:lnTo>
                    <a:pt x="30874" y="1534678"/>
                  </a:lnTo>
                  <a:lnTo>
                    <a:pt x="8157" y="1490751"/>
                  </a:lnTo>
                  <a:lnTo>
                    <a:pt x="0" y="1440174"/>
                  </a:lnTo>
                  <a:lnTo>
                    <a:pt x="0" y="160018"/>
                  </a:lnTo>
                  <a:close/>
                </a:path>
              </a:pathLst>
            </a:custGeom>
            <a:ln w="25400">
              <a:solidFill>
                <a:srgbClr val="BC8642"/>
              </a:solidFill>
            </a:ln>
          </p:spPr>
          <p:txBody>
            <a:bodyPr wrap="square" lIns="0" tIns="0" rIns="0" bIns="0" rtlCol="0"/>
            <a:lstStyle/>
            <a:p>
              <a:endParaRPr/>
            </a:p>
          </p:txBody>
        </p:sp>
        <p:sp>
          <p:nvSpPr>
            <p:cNvPr id="11" name="object 11"/>
            <p:cNvSpPr/>
            <p:nvPr/>
          </p:nvSpPr>
          <p:spPr>
            <a:xfrm>
              <a:off x="1770322" y="3807679"/>
              <a:ext cx="2633345" cy="2667000"/>
            </a:xfrm>
            <a:custGeom>
              <a:avLst/>
              <a:gdLst/>
              <a:ahLst/>
              <a:cxnLst/>
              <a:rect l="l" t="t" r="r" b="b"/>
              <a:pathLst>
                <a:path w="2633345" h="2667000">
                  <a:moveTo>
                    <a:pt x="2632991" y="0"/>
                  </a:moveTo>
                  <a:lnTo>
                    <a:pt x="0" y="0"/>
                  </a:lnTo>
                  <a:lnTo>
                    <a:pt x="0" y="2390523"/>
                  </a:lnTo>
                  <a:lnTo>
                    <a:pt x="4454" y="2440218"/>
                  </a:lnTo>
                  <a:lnTo>
                    <a:pt x="17296" y="2486990"/>
                  </a:lnTo>
                  <a:lnTo>
                    <a:pt x="37745" y="2530060"/>
                  </a:lnTo>
                  <a:lnTo>
                    <a:pt x="65020" y="2568645"/>
                  </a:lnTo>
                  <a:lnTo>
                    <a:pt x="98341" y="2601966"/>
                  </a:lnTo>
                  <a:lnTo>
                    <a:pt x="136927" y="2629241"/>
                  </a:lnTo>
                  <a:lnTo>
                    <a:pt x="179996" y="2649691"/>
                  </a:lnTo>
                  <a:lnTo>
                    <a:pt x="226768" y="2662533"/>
                  </a:lnTo>
                  <a:lnTo>
                    <a:pt x="276463" y="2666987"/>
                  </a:lnTo>
                  <a:lnTo>
                    <a:pt x="2356528" y="2666987"/>
                  </a:lnTo>
                  <a:lnTo>
                    <a:pt x="2406222" y="2662533"/>
                  </a:lnTo>
                  <a:lnTo>
                    <a:pt x="2452995" y="2649691"/>
                  </a:lnTo>
                  <a:lnTo>
                    <a:pt x="2496064" y="2629241"/>
                  </a:lnTo>
                  <a:lnTo>
                    <a:pt x="2534650" y="2601966"/>
                  </a:lnTo>
                  <a:lnTo>
                    <a:pt x="2567971" y="2568645"/>
                  </a:lnTo>
                  <a:lnTo>
                    <a:pt x="2595246" y="2530060"/>
                  </a:lnTo>
                  <a:lnTo>
                    <a:pt x="2615695" y="2486990"/>
                  </a:lnTo>
                  <a:lnTo>
                    <a:pt x="2628537" y="2440218"/>
                  </a:lnTo>
                  <a:lnTo>
                    <a:pt x="2632991" y="2390523"/>
                  </a:lnTo>
                  <a:lnTo>
                    <a:pt x="2632991" y="0"/>
                  </a:lnTo>
                  <a:close/>
                </a:path>
              </a:pathLst>
            </a:custGeom>
            <a:solidFill>
              <a:srgbClr val="FFFFFF"/>
            </a:solidFill>
          </p:spPr>
          <p:txBody>
            <a:bodyPr wrap="square" lIns="0" tIns="0" rIns="0" bIns="0" rtlCol="0"/>
            <a:lstStyle/>
            <a:p>
              <a:endParaRPr/>
            </a:p>
          </p:txBody>
        </p:sp>
        <p:sp>
          <p:nvSpPr>
            <p:cNvPr id="12" name="object 12"/>
            <p:cNvSpPr/>
            <p:nvPr/>
          </p:nvSpPr>
          <p:spPr>
            <a:xfrm>
              <a:off x="1770322" y="3807679"/>
              <a:ext cx="2633345" cy="2667000"/>
            </a:xfrm>
            <a:custGeom>
              <a:avLst/>
              <a:gdLst/>
              <a:ahLst/>
              <a:cxnLst/>
              <a:rect l="l" t="t" r="r" b="b"/>
              <a:pathLst>
                <a:path w="2633345" h="2667000">
                  <a:moveTo>
                    <a:pt x="2356528" y="2666987"/>
                  </a:moveTo>
                  <a:lnTo>
                    <a:pt x="276464" y="2666987"/>
                  </a:lnTo>
                  <a:lnTo>
                    <a:pt x="226769" y="2662532"/>
                  </a:lnTo>
                  <a:lnTo>
                    <a:pt x="179996" y="2649690"/>
                  </a:lnTo>
                  <a:lnTo>
                    <a:pt x="136927" y="2629241"/>
                  </a:lnTo>
                  <a:lnTo>
                    <a:pt x="98341" y="2601966"/>
                  </a:lnTo>
                  <a:lnTo>
                    <a:pt x="65020" y="2568645"/>
                  </a:lnTo>
                  <a:lnTo>
                    <a:pt x="37745" y="2530059"/>
                  </a:lnTo>
                  <a:lnTo>
                    <a:pt x="17296" y="2486990"/>
                  </a:lnTo>
                  <a:lnTo>
                    <a:pt x="4454" y="2440218"/>
                  </a:lnTo>
                  <a:lnTo>
                    <a:pt x="0" y="2390523"/>
                  </a:lnTo>
                  <a:lnTo>
                    <a:pt x="0" y="0"/>
                  </a:lnTo>
                  <a:lnTo>
                    <a:pt x="2632992" y="0"/>
                  </a:lnTo>
                  <a:lnTo>
                    <a:pt x="2632992" y="2390523"/>
                  </a:lnTo>
                  <a:lnTo>
                    <a:pt x="2628537" y="2440218"/>
                  </a:lnTo>
                  <a:lnTo>
                    <a:pt x="2615695" y="2486990"/>
                  </a:lnTo>
                  <a:lnTo>
                    <a:pt x="2595246" y="2530059"/>
                  </a:lnTo>
                  <a:lnTo>
                    <a:pt x="2567971" y="2568645"/>
                  </a:lnTo>
                  <a:lnTo>
                    <a:pt x="2534650" y="2601966"/>
                  </a:lnTo>
                  <a:lnTo>
                    <a:pt x="2496064" y="2629241"/>
                  </a:lnTo>
                  <a:lnTo>
                    <a:pt x="2452995" y="2649690"/>
                  </a:lnTo>
                  <a:lnTo>
                    <a:pt x="2406222" y="2662532"/>
                  </a:lnTo>
                  <a:lnTo>
                    <a:pt x="2356528" y="2666987"/>
                  </a:lnTo>
                  <a:close/>
                </a:path>
              </a:pathLst>
            </a:custGeom>
            <a:ln w="25400">
              <a:solidFill>
                <a:srgbClr val="BC8642"/>
              </a:solidFill>
            </a:ln>
          </p:spPr>
          <p:txBody>
            <a:bodyPr wrap="square" lIns="0" tIns="0" rIns="0" bIns="0" rtlCol="0"/>
            <a:lstStyle/>
            <a:p>
              <a:endParaRPr/>
            </a:p>
          </p:txBody>
        </p:sp>
      </p:grpSp>
      <p:sp>
        <p:nvSpPr>
          <p:cNvPr id="13" name="object 13"/>
          <p:cNvSpPr txBox="1"/>
          <p:nvPr/>
        </p:nvSpPr>
        <p:spPr>
          <a:xfrm>
            <a:off x="1930036" y="3847592"/>
            <a:ext cx="2111375" cy="647700"/>
          </a:xfrm>
          <a:prstGeom prst="rect">
            <a:avLst/>
          </a:prstGeom>
        </p:spPr>
        <p:txBody>
          <a:bodyPr vert="horz" wrap="square" lIns="0" tIns="44450" rIns="0" bIns="0" rtlCol="0">
            <a:spAutoFit/>
          </a:bodyPr>
          <a:lstStyle/>
          <a:p>
            <a:pPr marL="12700" marR="5080">
              <a:lnSpc>
                <a:spcPct val="86000"/>
              </a:lnSpc>
              <a:spcBef>
                <a:spcPts val="350"/>
              </a:spcBef>
            </a:pPr>
            <a:r>
              <a:rPr sz="1500" b="1" spc="-5" dirty="0">
                <a:latin typeface="Arial"/>
                <a:cs typeface="Arial"/>
              </a:rPr>
              <a:t>INSERT </a:t>
            </a:r>
            <a:r>
              <a:rPr sz="1500" spc="-5" dirty="0">
                <a:latin typeface="Arial MT"/>
                <a:cs typeface="Arial MT"/>
              </a:rPr>
              <a:t>the of the used </a:t>
            </a:r>
            <a:r>
              <a:rPr sz="1500" dirty="0">
                <a:latin typeface="Arial MT"/>
                <a:cs typeface="Arial MT"/>
              </a:rPr>
              <a:t> </a:t>
            </a:r>
            <a:r>
              <a:rPr sz="1500" spc="-5" dirty="0">
                <a:latin typeface="Arial MT"/>
                <a:cs typeface="Arial MT"/>
              </a:rPr>
              <a:t>equipment and clean the </a:t>
            </a:r>
            <a:r>
              <a:rPr sz="1500" spc="-405" dirty="0">
                <a:latin typeface="Arial MT"/>
                <a:cs typeface="Arial MT"/>
              </a:rPr>
              <a:t> </a:t>
            </a:r>
            <a:r>
              <a:rPr sz="1500" spc="-5" dirty="0">
                <a:latin typeface="Arial MT"/>
                <a:cs typeface="Arial MT"/>
              </a:rPr>
              <a:t>area.</a:t>
            </a:r>
            <a:endParaRPr sz="1500">
              <a:latin typeface="Arial MT"/>
              <a:cs typeface="Arial MT"/>
            </a:endParaRPr>
          </a:p>
        </p:txBody>
      </p:sp>
      <p:grpSp>
        <p:nvGrpSpPr>
          <p:cNvPr id="14" name="object 14"/>
          <p:cNvGrpSpPr/>
          <p:nvPr/>
        </p:nvGrpSpPr>
        <p:grpSpPr>
          <a:xfrm>
            <a:off x="4653913" y="1903844"/>
            <a:ext cx="2658745" cy="4584065"/>
            <a:chOff x="4653913" y="1903844"/>
            <a:chExt cx="2658745" cy="4584065"/>
          </a:xfrm>
        </p:grpSpPr>
        <p:pic>
          <p:nvPicPr>
            <p:cNvPr id="15" name="object 15"/>
            <p:cNvPicPr/>
            <p:nvPr/>
          </p:nvPicPr>
          <p:blipFill>
            <a:blip r:embed="rId5" cstate="print"/>
            <a:stretch>
              <a:fillRect/>
            </a:stretch>
          </p:blipFill>
          <p:spPr>
            <a:xfrm>
              <a:off x="4666613" y="1916544"/>
              <a:ext cx="2632991" cy="1600191"/>
            </a:xfrm>
            <a:prstGeom prst="rect">
              <a:avLst/>
            </a:prstGeom>
          </p:spPr>
        </p:pic>
        <p:sp>
          <p:nvSpPr>
            <p:cNvPr id="16" name="object 16"/>
            <p:cNvSpPr/>
            <p:nvPr/>
          </p:nvSpPr>
          <p:spPr>
            <a:xfrm>
              <a:off x="4666613" y="1916544"/>
              <a:ext cx="2633345" cy="1600200"/>
            </a:xfrm>
            <a:custGeom>
              <a:avLst/>
              <a:gdLst/>
              <a:ahLst/>
              <a:cxnLst/>
              <a:rect l="l" t="t" r="r" b="b"/>
              <a:pathLst>
                <a:path w="2633345" h="1600200">
                  <a:moveTo>
                    <a:pt x="0" y="160018"/>
                  </a:moveTo>
                  <a:lnTo>
                    <a:pt x="8157" y="109440"/>
                  </a:lnTo>
                  <a:lnTo>
                    <a:pt x="30874" y="65513"/>
                  </a:lnTo>
                  <a:lnTo>
                    <a:pt x="65513" y="30874"/>
                  </a:lnTo>
                  <a:lnTo>
                    <a:pt x="109440" y="8157"/>
                  </a:lnTo>
                  <a:lnTo>
                    <a:pt x="160018" y="0"/>
                  </a:lnTo>
                  <a:lnTo>
                    <a:pt x="2472974" y="0"/>
                  </a:lnTo>
                  <a:lnTo>
                    <a:pt x="2523551" y="8157"/>
                  </a:lnTo>
                  <a:lnTo>
                    <a:pt x="2567478" y="30874"/>
                  </a:lnTo>
                  <a:lnTo>
                    <a:pt x="2602117" y="65513"/>
                  </a:lnTo>
                  <a:lnTo>
                    <a:pt x="2624834" y="109440"/>
                  </a:lnTo>
                  <a:lnTo>
                    <a:pt x="2632992" y="160018"/>
                  </a:lnTo>
                  <a:lnTo>
                    <a:pt x="2632992" y="1440174"/>
                  </a:lnTo>
                  <a:lnTo>
                    <a:pt x="2624834" y="1490751"/>
                  </a:lnTo>
                  <a:lnTo>
                    <a:pt x="2602117" y="1534678"/>
                  </a:lnTo>
                  <a:lnTo>
                    <a:pt x="2567478" y="1569317"/>
                  </a:lnTo>
                  <a:lnTo>
                    <a:pt x="2523551" y="1592034"/>
                  </a:lnTo>
                  <a:lnTo>
                    <a:pt x="2472974" y="1600192"/>
                  </a:lnTo>
                  <a:lnTo>
                    <a:pt x="160018" y="1600192"/>
                  </a:lnTo>
                  <a:lnTo>
                    <a:pt x="109440" y="1592034"/>
                  </a:lnTo>
                  <a:lnTo>
                    <a:pt x="65513" y="1569317"/>
                  </a:lnTo>
                  <a:lnTo>
                    <a:pt x="30874" y="1534678"/>
                  </a:lnTo>
                  <a:lnTo>
                    <a:pt x="8157" y="1490751"/>
                  </a:lnTo>
                  <a:lnTo>
                    <a:pt x="0" y="1440174"/>
                  </a:lnTo>
                  <a:lnTo>
                    <a:pt x="0" y="160018"/>
                  </a:lnTo>
                  <a:close/>
                </a:path>
              </a:pathLst>
            </a:custGeom>
            <a:ln w="25400">
              <a:solidFill>
                <a:srgbClr val="BC8642"/>
              </a:solidFill>
            </a:ln>
          </p:spPr>
          <p:txBody>
            <a:bodyPr wrap="square" lIns="0" tIns="0" rIns="0" bIns="0" rtlCol="0"/>
            <a:lstStyle/>
            <a:p>
              <a:endParaRPr/>
            </a:p>
          </p:txBody>
        </p:sp>
        <p:sp>
          <p:nvSpPr>
            <p:cNvPr id="17" name="object 17"/>
            <p:cNvSpPr/>
            <p:nvPr/>
          </p:nvSpPr>
          <p:spPr>
            <a:xfrm>
              <a:off x="4666613" y="3807679"/>
              <a:ext cx="2633345" cy="2667000"/>
            </a:xfrm>
            <a:custGeom>
              <a:avLst/>
              <a:gdLst/>
              <a:ahLst/>
              <a:cxnLst/>
              <a:rect l="l" t="t" r="r" b="b"/>
              <a:pathLst>
                <a:path w="2633345" h="2667000">
                  <a:moveTo>
                    <a:pt x="2632991" y="0"/>
                  </a:moveTo>
                  <a:lnTo>
                    <a:pt x="0" y="0"/>
                  </a:lnTo>
                  <a:lnTo>
                    <a:pt x="0" y="2390523"/>
                  </a:lnTo>
                  <a:lnTo>
                    <a:pt x="4454" y="2440218"/>
                  </a:lnTo>
                  <a:lnTo>
                    <a:pt x="17296" y="2486990"/>
                  </a:lnTo>
                  <a:lnTo>
                    <a:pt x="37745" y="2530060"/>
                  </a:lnTo>
                  <a:lnTo>
                    <a:pt x="65020" y="2568645"/>
                  </a:lnTo>
                  <a:lnTo>
                    <a:pt x="98341" y="2601966"/>
                  </a:lnTo>
                  <a:lnTo>
                    <a:pt x="136927" y="2629241"/>
                  </a:lnTo>
                  <a:lnTo>
                    <a:pt x="179996" y="2649691"/>
                  </a:lnTo>
                  <a:lnTo>
                    <a:pt x="226768" y="2662533"/>
                  </a:lnTo>
                  <a:lnTo>
                    <a:pt x="276463" y="2666987"/>
                  </a:lnTo>
                  <a:lnTo>
                    <a:pt x="2356528" y="2666987"/>
                  </a:lnTo>
                  <a:lnTo>
                    <a:pt x="2406222" y="2662533"/>
                  </a:lnTo>
                  <a:lnTo>
                    <a:pt x="2452995" y="2649691"/>
                  </a:lnTo>
                  <a:lnTo>
                    <a:pt x="2496064" y="2629241"/>
                  </a:lnTo>
                  <a:lnTo>
                    <a:pt x="2534650" y="2601966"/>
                  </a:lnTo>
                  <a:lnTo>
                    <a:pt x="2567971" y="2568645"/>
                  </a:lnTo>
                  <a:lnTo>
                    <a:pt x="2595246" y="2530060"/>
                  </a:lnTo>
                  <a:lnTo>
                    <a:pt x="2615695" y="2486990"/>
                  </a:lnTo>
                  <a:lnTo>
                    <a:pt x="2628537" y="2440218"/>
                  </a:lnTo>
                  <a:lnTo>
                    <a:pt x="2632991" y="2390523"/>
                  </a:lnTo>
                  <a:lnTo>
                    <a:pt x="2632991" y="0"/>
                  </a:lnTo>
                  <a:close/>
                </a:path>
              </a:pathLst>
            </a:custGeom>
            <a:solidFill>
              <a:srgbClr val="FFFFFF"/>
            </a:solidFill>
          </p:spPr>
          <p:txBody>
            <a:bodyPr wrap="square" lIns="0" tIns="0" rIns="0" bIns="0" rtlCol="0"/>
            <a:lstStyle/>
            <a:p>
              <a:endParaRPr/>
            </a:p>
          </p:txBody>
        </p:sp>
        <p:sp>
          <p:nvSpPr>
            <p:cNvPr id="18" name="object 18"/>
            <p:cNvSpPr/>
            <p:nvPr/>
          </p:nvSpPr>
          <p:spPr>
            <a:xfrm>
              <a:off x="4666613" y="3807679"/>
              <a:ext cx="2633345" cy="2667000"/>
            </a:xfrm>
            <a:custGeom>
              <a:avLst/>
              <a:gdLst/>
              <a:ahLst/>
              <a:cxnLst/>
              <a:rect l="l" t="t" r="r" b="b"/>
              <a:pathLst>
                <a:path w="2633345" h="2667000">
                  <a:moveTo>
                    <a:pt x="2356528" y="2666987"/>
                  </a:moveTo>
                  <a:lnTo>
                    <a:pt x="276464" y="2666987"/>
                  </a:lnTo>
                  <a:lnTo>
                    <a:pt x="226769" y="2662532"/>
                  </a:lnTo>
                  <a:lnTo>
                    <a:pt x="179996" y="2649690"/>
                  </a:lnTo>
                  <a:lnTo>
                    <a:pt x="136927" y="2629241"/>
                  </a:lnTo>
                  <a:lnTo>
                    <a:pt x="98341" y="2601966"/>
                  </a:lnTo>
                  <a:lnTo>
                    <a:pt x="65020" y="2568645"/>
                  </a:lnTo>
                  <a:lnTo>
                    <a:pt x="37745" y="2530059"/>
                  </a:lnTo>
                  <a:lnTo>
                    <a:pt x="17296" y="2486990"/>
                  </a:lnTo>
                  <a:lnTo>
                    <a:pt x="4454" y="2440218"/>
                  </a:lnTo>
                  <a:lnTo>
                    <a:pt x="0" y="2390523"/>
                  </a:lnTo>
                  <a:lnTo>
                    <a:pt x="0" y="0"/>
                  </a:lnTo>
                  <a:lnTo>
                    <a:pt x="2632992" y="0"/>
                  </a:lnTo>
                  <a:lnTo>
                    <a:pt x="2632992" y="2390523"/>
                  </a:lnTo>
                  <a:lnTo>
                    <a:pt x="2628537" y="2440218"/>
                  </a:lnTo>
                  <a:lnTo>
                    <a:pt x="2615695" y="2486990"/>
                  </a:lnTo>
                  <a:lnTo>
                    <a:pt x="2595246" y="2530059"/>
                  </a:lnTo>
                  <a:lnTo>
                    <a:pt x="2567971" y="2568645"/>
                  </a:lnTo>
                  <a:lnTo>
                    <a:pt x="2534650" y="2601966"/>
                  </a:lnTo>
                  <a:lnTo>
                    <a:pt x="2496064" y="2629241"/>
                  </a:lnTo>
                  <a:lnTo>
                    <a:pt x="2452995" y="2649690"/>
                  </a:lnTo>
                  <a:lnTo>
                    <a:pt x="2406222" y="2662532"/>
                  </a:lnTo>
                  <a:lnTo>
                    <a:pt x="2356528" y="2666987"/>
                  </a:lnTo>
                  <a:close/>
                </a:path>
              </a:pathLst>
            </a:custGeom>
            <a:ln w="25400">
              <a:solidFill>
                <a:srgbClr val="BC8642"/>
              </a:solidFill>
            </a:ln>
          </p:spPr>
          <p:txBody>
            <a:bodyPr wrap="square" lIns="0" tIns="0" rIns="0" bIns="0" rtlCol="0"/>
            <a:lstStyle/>
            <a:p>
              <a:endParaRPr/>
            </a:p>
          </p:txBody>
        </p:sp>
      </p:grpSp>
      <p:sp>
        <p:nvSpPr>
          <p:cNvPr id="19" name="object 19"/>
          <p:cNvSpPr txBox="1"/>
          <p:nvPr/>
        </p:nvSpPr>
        <p:spPr>
          <a:xfrm>
            <a:off x="4826327" y="3847592"/>
            <a:ext cx="2308860" cy="458470"/>
          </a:xfrm>
          <a:prstGeom prst="rect">
            <a:avLst/>
          </a:prstGeom>
        </p:spPr>
        <p:txBody>
          <a:bodyPr vert="horz" wrap="square" lIns="0" tIns="39370" rIns="0" bIns="0" rtlCol="0">
            <a:spAutoFit/>
          </a:bodyPr>
          <a:lstStyle/>
          <a:p>
            <a:pPr marL="12700" marR="5080">
              <a:lnSpc>
                <a:spcPts val="1610"/>
              </a:lnSpc>
              <a:spcBef>
                <a:spcPts val="310"/>
              </a:spcBef>
            </a:pPr>
            <a:r>
              <a:rPr sz="1500" b="1" spc="-5" dirty="0">
                <a:latin typeface="Arial"/>
                <a:cs typeface="Arial"/>
              </a:rPr>
              <a:t>REPOSITION </a:t>
            </a:r>
            <a:r>
              <a:rPr sz="1500" spc="-5" dirty="0">
                <a:latin typeface="Arial MT"/>
                <a:cs typeface="Arial MT"/>
              </a:rPr>
              <a:t>the </a:t>
            </a:r>
            <a:r>
              <a:rPr sz="1500" spc="-15" dirty="0">
                <a:latin typeface="Arial MT"/>
                <a:cs typeface="Arial MT"/>
              </a:rPr>
              <a:t>casualty, </a:t>
            </a:r>
            <a:r>
              <a:rPr sz="1500" spc="-409" dirty="0">
                <a:latin typeface="Arial MT"/>
                <a:cs typeface="Arial MT"/>
              </a:rPr>
              <a:t> </a:t>
            </a:r>
            <a:r>
              <a:rPr sz="1500" spc="-5" dirty="0">
                <a:latin typeface="Arial MT"/>
                <a:cs typeface="Arial MT"/>
              </a:rPr>
              <a:t>as</a:t>
            </a:r>
            <a:r>
              <a:rPr sz="1500" spc="-10" dirty="0">
                <a:latin typeface="Arial MT"/>
                <a:cs typeface="Arial MT"/>
              </a:rPr>
              <a:t> </a:t>
            </a:r>
            <a:r>
              <a:rPr sz="1500" spc="-5" dirty="0">
                <a:latin typeface="Arial MT"/>
                <a:cs typeface="Arial MT"/>
              </a:rPr>
              <a:t>needed.</a:t>
            </a:r>
            <a:endParaRPr sz="1500">
              <a:latin typeface="Arial MT"/>
              <a:cs typeface="Arial MT"/>
            </a:endParaRPr>
          </a:p>
        </p:txBody>
      </p:sp>
      <p:grpSp>
        <p:nvGrpSpPr>
          <p:cNvPr id="20" name="object 20"/>
          <p:cNvGrpSpPr/>
          <p:nvPr/>
        </p:nvGrpSpPr>
        <p:grpSpPr>
          <a:xfrm>
            <a:off x="7550205" y="1903844"/>
            <a:ext cx="2670810" cy="4584065"/>
            <a:chOff x="7550205" y="1903844"/>
            <a:chExt cx="2670810" cy="4584065"/>
          </a:xfrm>
        </p:grpSpPr>
        <p:sp>
          <p:nvSpPr>
            <p:cNvPr id="21" name="object 21"/>
            <p:cNvSpPr/>
            <p:nvPr/>
          </p:nvSpPr>
          <p:spPr>
            <a:xfrm>
              <a:off x="7621541" y="1916544"/>
              <a:ext cx="410845" cy="1600200"/>
            </a:xfrm>
            <a:custGeom>
              <a:avLst/>
              <a:gdLst/>
              <a:ahLst/>
              <a:cxnLst/>
              <a:rect l="l" t="t" r="r" b="b"/>
              <a:pathLst>
                <a:path w="410845" h="1600200">
                  <a:moveTo>
                    <a:pt x="410457" y="0"/>
                  </a:moveTo>
                  <a:lnTo>
                    <a:pt x="101381" y="0"/>
                  </a:lnTo>
                  <a:lnTo>
                    <a:pt x="50803" y="8157"/>
                  </a:lnTo>
                  <a:lnTo>
                    <a:pt x="6877" y="30874"/>
                  </a:lnTo>
                  <a:lnTo>
                    <a:pt x="0" y="37751"/>
                  </a:lnTo>
                  <a:lnTo>
                    <a:pt x="0" y="1562439"/>
                  </a:lnTo>
                  <a:lnTo>
                    <a:pt x="6877" y="1569317"/>
                  </a:lnTo>
                  <a:lnTo>
                    <a:pt x="50803" y="1592033"/>
                  </a:lnTo>
                  <a:lnTo>
                    <a:pt x="101381" y="1600191"/>
                  </a:lnTo>
                  <a:lnTo>
                    <a:pt x="410457" y="1600191"/>
                  </a:lnTo>
                  <a:lnTo>
                    <a:pt x="410457" y="0"/>
                  </a:lnTo>
                  <a:close/>
                </a:path>
              </a:pathLst>
            </a:custGeom>
            <a:solidFill>
              <a:srgbClr val="FEFEFE"/>
            </a:solidFill>
          </p:spPr>
          <p:txBody>
            <a:bodyPr wrap="square" lIns="0" tIns="0" rIns="0" bIns="0" rtlCol="0"/>
            <a:lstStyle/>
            <a:p>
              <a:endParaRPr/>
            </a:p>
          </p:txBody>
        </p:sp>
        <p:pic>
          <p:nvPicPr>
            <p:cNvPr id="22" name="object 22"/>
            <p:cNvPicPr/>
            <p:nvPr/>
          </p:nvPicPr>
          <p:blipFill>
            <a:blip r:embed="rId6" cstate="print"/>
            <a:stretch>
              <a:fillRect/>
            </a:stretch>
          </p:blipFill>
          <p:spPr>
            <a:xfrm>
              <a:off x="8031999" y="1916544"/>
              <a:ext cx="2105261" cy="1600191"/>
            </a:xfrm>
            <a:prstGeom prst="rect">
              <a:avLst/>
            </a:prstGeom>
          </p:spPr>
        </p:pic>
        <p:sp>
          <p:nvSpPr>
            <p:cNvPr id="23" name="object 23"/>
            <p:cNvSpPr/>
            <p:nvPr/>
          </p:nvSpPr>
          <p:spPr>
            <a:xfrm>
              <a:off x="7562905" y="1916544"/>
              <a:ext cx="2633345" cy="1600200"/>
            </a:xfrm>
            <a:custGeom>
              <a:avLst/>
              <a:gdLst/>
              <a:ahLst/>
              <a:cxnLst/>
              <a:rect l="l" t="t" r="r" b="b"/>
              <a:pathLst>
                <a:path w="2633345" h="1600200">
                  <a:moveTo>
                    <a:pt x="0" y="160018"/>
                  </a:moveTo>
                  <a:lnTo>
                    <a:pt x="8157" y="109440"/>
                  </a:lnTo>
                  <a:lnTo>
                    <a:pt x="30874" y="65513"/>
                  </a:lnTo>
                  <a:lnTo>
                    <a:pt x="65513" y="30874"/>
                  </a:lnTo>
                  <a:lnTo>
                    <a:pt x="109440" y="8157"/>
                  </a:lnTo>
                  <a:lnTo>
                    <a:pt x="160018" y="0"/>
                  </a:lnTo>
                  <a:lnTo>
                    <a:pt x="2472974" y="0"/>
                  </a:lnTo>
                  <a:lnTo>
                    <a:pt x="2523551" y="8157"/>
                  </a:lnTo>
                  <a:lnTo>
                    <a:pt x="2567478" y="30874"/>
                  </a:lnTo>
                  <a:lnTo>
                    <a:pt x="2602117" y="65513"/>
                  </a:lnTo>
                  <a:lnTo>
                    <a:pt x="2624834" y="109440"/>
                  </a:lnTo>
                  <a:lnTo>
                    <a:pt x="2632992" y="160018"/>
                  </a:lnTo>
                  <a:lnTo>
                    <a:pt x="2632992" y="1440174"/>
                  </a:lnTo>
                  <a:lnTo>
                    <a:pt x="2624834" y="1490751"/>
                  </a:lnTo>
                  <a:lnTo>
                    <a:pt x="2602117" y="1534678"/>
                  </a:lnTo>
                  <a:lnTo>
                    <a:pt x="2567478" y="1569317"/>
                  </a:lnTo>
                  <a:lnTo>
                    <a:pt x="2523551" y="1592034"/>
                  </a:lnTo>
                  <a:lnTo>
                    <a:pt x="2472974" y="1600192"/>
                  </a:lnTo>
                  <a:lnTo>
                    <a:pt x="160018" y="1600192"/>
                  </a:lnTo>
                  <a:lnTo>
                    <a:pt x="109440" y="1592034"/>
                  </a:lnTo>
                  <a:lnTo>
                    <a:pt x="65513" y="1569317"/>
                  </a:lnTo>
                  <a:lnTo>
                    <a:pt x="30874" y="1534678"/>
                  </a:lnTo>
                  <a:lnTo>
                    <a:pt x="8157" y="1490751"/>
                  </a:lnTo>
                  <a:lnTo>
                    <a:pt x="0" y="1440174"/>
                  </a:lnTo>
                  <a:lnTo>
                    <a:pt x="0" y="160018"/>
                  </a:lnTo>
                  <a:close/>
                </a:path>
              </a:pathLst>
            </a:custGeom>
            <a:ln w="25400">
              <a:solidFill>
                <a:srgbClr val="BC8642"/>
              </a:solidFill>
            </a:ln>
          </p:spPr>
          <p:txBody>
            <a:bodyPr wrap="square" lIns="0" tIns="0" rIns="0" bIns="0" rtlCol="0"/>
            <a:lstStyle/>
            <a:p>
              <a:endParaRPr/>
            </a:p>
          </p:txBody>
        </p:sp>
        <p:sp>
          <p:nvSpPr>
            <p:cNvPr id="24" name="object 24"/>
            <p:cNvSpPr/>
            <p:nvPr/>
          </p:nvSpPr>
          <p:spPr>
            <a:xfrm>
              <a:off x="7574885" y="3807679"/>
              <a:ext cx="2633345" cy="2667000"/>
            </a:xfrm>
            <a:custGeom>
              <a:avLst/>
              <a:gdLst/>
              <a:ahLst/>
              <a:cxnLst/>
              <a:rect l="l" t="t" r="r" b="b"/>
              <a:pathLst>
                <a:path w="2633345" h="2667000">
                  <a:moveTo>
                    <a:pt x="2632991" y="0"/>
                  </a:moveTo>
                  <a:lnTo>
                    <a:pt x="0" y="0"/>
                  </a:lnTo>
                  <a:lnTo>
                    <a:pt x="0" y="2390523"/>
                  </a:lnTo>
                  <a:lnTo>
                    <a:pt x="4454" y="2440218"/>
                  </a:lnTo>
                  <a:lnTo>
                    <a:pt x="17296" y="2486990"/>
                  </a:lnTo>
                  <a:lnTo>
                    <a:pt x="37745" y="2530060"/>
                  </a:lnTo>
                  <a:lnTo>
                    <a:pt x="65020" y="2568645"/>
                  </a:lnTo>
                  <a:lnTo>
                    <a:pt x="98341" y="2601966"/>
                  </a:lnTo>
                  <a:lnTo>
                    <a:pt x="136927" y="2629241"/>
                  </a:lnTo>
                  <a:lnTo>
                    <a:pt x="179996" y="2649691"/>
                  </a:lnTo>
                  <a:lnTo>
                    <a:pt x="226768" y="2662533"/>
                  </a:lnTo>
                  <a:lnTo>
                    <a:pt x="276463" y="2666987"/>
                  </a:lnTo>
                  <a:lnTo>
                    <a:pt x="2356528" y="2666987"/>
                  </a:lnTo>
                  <a:lnTo>
                    <a:pt x="2406222" y="2662533"/>
                  </a:lnTo>
                  <a:lnTo>
                    <a:pt x="2452995" y="2649691"/>
                  </a:lnTo>
                  <a:lnTo>
                    <a:pt x="2496064" y="2629241"/>
                  </a:lnTo>
                  <a:lnTo>
                    <a:pt x="2534650" y="2601966"/>
                  </a:lnTo>
                  <a:lnTo>
                    <a:pt x="2567971" y="2568645"/>
                  </a:lnTo>
                  <a:lnTo>
                    <a:pt x="2595246" y="2530060"/>
                  </a:lnTo>
                  <a:lnTo>
                    <a:pt x="2615695" y="2486990"/>
                  </a:lnTo>
                  <a:lnTo>
                    <a:pt x="2628537" y="2440218"/>
                  </a:lnTo>
                  <a:lnTo>
                    <a:pt x="2632991" y="2390523"/>
                  </a:lnTo>
                  <a:lnTo>
                    <a:pt x="2632991" y="0"/>
                  </a:lnTo>
                  <a:close/>
                </a:path>
              </a:pathLst>
            </a:custGeom>
            <a:solidFill>
              <a:srgbClr val="FFFFFF"/>
            </a:solidFill>
          </p:spPr>
          <p:txBody>
            <a:bodyPr wrap="square" lIns="0" tIns="0" rIns="0" bIns="0" rtlCol="0"/>
            <a:lstStyle/>
            <a:p>
              <a:endParaRPr/>
            </a:p>
          </p:txBody>
        </p:sp>
        <p:sp>
          <p:nvSpPr>
            <p:cNvPr id="25" name="object 25"/>
            <p:cNvSpPr/>
            <p:nvPr/>
          </p:nvSpPr>
          <p:spPr>
            <a:xfrm>
              <a:off x="7574885" y="3807679"/>
              <a:ext cx="2633345" cy="2667000"/>
            </a:xfrm>
            <a:custGeom>
              <a:avLst/>
              <a:gdLst/>
              <a:ahLst/>
              <a:cxnLst/>
              <a:rect l="l" t="t" r="r" b="b"/>
              <a:pathLst>
                <a:path w="2633345" h="2667000">
                  <a:moveTo>
                    <a:pt x="2356528" y="2666987"/>
                  </a:moveTo>
                  <a:lnTo>
                    <a:pt x="276464" y="2666987"/>
                  </a:lnTo>
                  <a:lnTo>
                    <a:pt x="226769" y="2662532"/>
                  </a:lnTo>
                  <a:lnTo>
                    <a:pt x="179996" y="2649690"/>
                  </a:lnTo>
                  <a:lnTo>
                    <a:pt x="136927" y="2629241"/>
                  </a:lnTo>
                  <a:lnTo>
                    <a:pt x="98341" y="2601966"/>
                  </a:lnTo>
                  <a:lnTo>
                    <a:pt x="65020" y="2568645"/>
                  </a:lnTo>
                  <a:lnTo>
                    <a:pt x="37745" y="2530059"/>
                  </a:lnTo>
                  <a:lnTo>
                    <a:pt x="17296" y="2486990"/>
                  </a:lnTo>
                  <a:lnTo>
                    <a:pt x="4454" y="2440218"/>
                  </a:lnTo>
                  <a:lnTo>
                    <a:pt x="0" y="2390523"/>
                  </a:lnTo>
                  <a:lnTo>
                    <a:pt x="0" y="0"/>
                  </a:lnTo>
                  <a:lnTo>
                    <a:pt x="2632992" y="0"/>
                  </a:lnTo>
                  <a:lnTo>
                    <a:pt x="2632992" y="2390523"/>
                  </a:lnTo>
                  <a:lnTo>
                    <a:pt x="2628537" y="2440218"/>
                  </a:lnTo>
                  <a:lnTo>
                    <a:pt x="2615695" y="2486990"/>
                  </a:lnTo>
                  <a:lnTo>
                    <a:pt x="2595246" y="2530059"/>
                  </a:lnTo>
                  <a:lnTo>
                    <a:pt x="2567971" y="2568645"/>
                  </a:lnTo>
                  <a:lnTo>
                    <a:pt x="2534650" y="2601966"/>
                  </a:lnTo>
                  <a:lnTo>
                    <a:pt x="2496064" y="2629241"/>
                  </a:lnTo>
                  <a:lnTo>
                    <a:pt x="2452995" y="2649690"/>
                  </a:lnTo>
                  <a:lnTo>
                    <a:pt x="2406222" y="2662532"/>
                  </a:lnTo>
                  <a:lnTo>
                    <a:pt x="2356528" y="2666987"/>
                  </a:lnTo>
                  <a:close/>
                </a:path>
              </a:pathLst>
            </a:custGeom>
            <a:ln w="25400">
              <a:solidFill>
                <a:srgbClr val="BC8642"/>
              </a:solidFill>
            </a:ln>
          </p:spPr>
          <p:txBody>
            <a:bodyPr wrap="square" lIns="0" tIns="0" rIns="0" bIns="0" rtlCol="0"/>
            <a:lstStyle/>
            <a:p>
              <a:endParaRPr/>
            </a:p>
          </p:txBody>
        </p:sp>
      </p:grpSp>
      <p:sp>
        <p:nvSpPr>
          <p:cNvPr id="26" name="object 26"/>
          <p:cNvSpPr txBox="1"/>
          <p:nvPr/>
        </p:nvSpPr>
        <p:spPr>
          <a:xfrm>
            <a:off x="7734599" y="3862832"/>
            <a:ext cx="2361565" cy="851535"/>
          </a:xfrm>
          <a:prstGeom prst="rect">
            <a:avLst/>
          </a:prstGeom>
        </p:spPr>
        <p:txBody>
          <a:bodyPr vert="horz" wrap="square" lIns="0" tIns="41910" rIns="0" bIns="0" rtlCol="0">
            <a:spAutoFit/>
          </a:bodyPr>
          <a:lstStyle/>
          <a:p>
            <a:pPr marL="12700" marR="5080">
              <a:lnSpc>
                <a:spcPct val="87100"/>
              </a:lnSpc>
              <a:spcBef>
                <a:spcPts val="330"/>
              </a:spcBef>
            </a:pPr>
            <a:r>
              <a:rPr sz="1500" b="1" spc="-5" dirty="0">
                <a:latin typeface="Arial"/>
                <a:cs typeface="Arial"/>
              </a:rPr>
              <a:t>DOCUMENT </a:t>
            </a:r>
            <a:r>
              <a:rPr sz="1500" spc="-5" dirty="0">
                <a:latin typeface="Arial MT"/>
                <a:cs typeface="Arial MT"/>
              </a:rPr>
              <a:t>all findings </a:t>
            </a:r>
            <a:r>
              <a:rPr sz="1500" dirty="0">
                <a:latin typeface="Arial MT"/>
                <a:cs typeface="Arial MT"/>
              </a:rPr>
              <a:t> </a:t>
            </a:r>
            <a:r>
              <a:rPr sz="1500" spc="-5" dirty="0">
                <a:latin typeface="Arial MT"/>
                <a:cs typeface="Arial MT"/>
              </a:rPr>
              <a:t>and treatments on </a:t>
            </a:r>
            <a:r>
              <a:rPr sz="1500" dirty="0">
                <a:latin typeface="Arial MT"/>
                <a:cs typeface="Arial MT"/>
              </a:rPr>
              <a:t>a DD </a:t>
            </a:r>
            <a:r>
              <a:rPr sz="1500" spc="5" dirty="0">
                <a:latin typeface="Arial MT"/>
                <a:cs typeface="Arial MT"/>
              </a:rPr>
              <a:t> </a:t>
            </a:r>
            <a:r>
              <a:rPr sz="1500" dirty="0">
                <a:latin typeface="Arial MT"/>
                <a:cs typeface="Arial MT"/>
              </a:rPr>
              <a:t>Form</a:t>
            </a:r>
            <a:r>
              <a:rPr sz="1500" spc="-25" dirty="0">
                <a:latin typeface="Arial MT"/>
                <a:cs typeface="Arial MT"/>
              </a:rPr>
              <a:t> </a:t>
            </a:r>
            <a:r>
              <a:rPr sz="1500" spc="-5" dirty="0">
                <a:latin typeface="Arial MT"/>
                <a:cs typeface="Arial MT"/>
              </a:rPr>
              <a:t>1380</a:t>
            </a:r>
            <a:r>
              <a:rPr sz="1500" spc="-50" dirty="0">
                <a:latin typeface="Arial MT"/>
                <a:cs typeface="Arial MT"/>
              </a:rPr>
              <a:t> </a:t>
            </a:r>
            <a:r>
              <a:rPr sz="1500" dirty="0">
                <a:latin typeface="Arial MT"/>
                <a:cs typeface="Arial MT"/>
              </a:rPr>
              <a:t>TCCC</a:t>
            </a:r>
            <a:r>
              <a:rPr sz="1500" spc="-20" dirty="0">
                <a:latin typeface="Arial MT"/>
                <a:cs typeface="Arial MT"/>
              </a:rPr>
              <a:t> </a:t>
            </a:r>
            <a:r>
              <a:rPr sz="1500" spc="-5" dirty="0">
                <a:latin typeface="Arial MT"/>
                <a:cs typeface="Arial MT"/>
              </a:rPr>
              <a:t>Card</a:t>
            </a:r>
            <a:r>
              <a:rPr sz="1500" spc="-25" dirty="0">
                <a:latin typeface="Arial MT"/>
                <a:cs typeface="Arial MT"/>
              </a:rPr>
              <a:t> </a:t>
            </a:r>
            <a:r>
              <a:rPr sz="1500" spc="-5" dirty="0">
                <a:latin typeface="Arial MT"/>
                <a:cs typeface="Arial MT"/>
              </a:rPr>
              <a:t>and </a:t>
            </a:r>
            <a:r>
              <a:rPr sz="1500" spc="-400" dirty="0">
                <a:latin typeface="Arial MT"/>
                <a:cs typeface="Arial MT"/>
              </a:rPr>
              <a:t> </a:t>
            </a:r>
            <a:r>
              <a:rPr sz="1500" spc="-5" dirty="0">
                <a:latin typeface="Arial MT"/>
                <a:cs typeface="Arial MT"/>
              </a:rPr>
              <a:t>attach</a:t>
            </a:r>
            <a:r>
              <a:rPr sz="1500" spc="-15" dirty="0">
                <a:latin typeface="Arial MT"/>
                <a:cs typeface="Arial MT"/>
              </a:rPr>
              <a:t> </a:t>
            </a:r>
            <a:r>
              <a:rPr sz="1500" spc="-5" dirty="0">
                <a:latin typeface="Arial MT"/>
                <a:cs typeface="Arial MT"/>
              </a:rPr>
              <a:t>to</a:t>
            </a:r>
            <a:r>
              <a:rPr sz="1500" spc="-10" dirty="0">
                <a:latin typeface="Arial MT"/>
                <a:cs typeface="Arial MT"/>
              </a:rPr>
              <a:t> </a:t>
            </a:r>
            <a:r>
              <a:rPr sz="1500" spc="-5" dirty="0">
                <a:latin typeface="Arial MT"/>
                <a:cs typeface="Arial MT"/>
              </a:rPr>
              <a:t>the</a:t>
            </a:r>
            <a:r>
              <a:rPr sz="1500" spc="-10" dirty="0">
                <a:latin typeface="Arial MT"/>
                <a:cs typeface="Arial MT"/>
              </a:rPr>
              <a:t> </a:t>
            </a:r>
            <a:r>
              <a:rPr sz="1500" spc="-15" dirty="0">
                <a:latin typeface="Arial MT"/>
                <a:cs typeface="Arial MT"/>
              </a:rPr>
              <a:t>casualty.</a:t>
            </a:r>
            <a:endParaRPr sz="1500">
              <a:latin typeface="Arial MT"/>
              <a:cs typeface="Arial MT"/>
            </a:endParaRPr>
          </a:p>
        </p:txBody>
      </p:sp>
      <p:sp>
        <p:nvSpPr>
          <p:cNvPr id="27" name="object 27"/>
          <p:cNvSpPr/>
          <p:nvPr/>
        </p:nvSpPr>
        <p:spPr>
          <a:xfrm>
            <a:off x="1536415" y="3514153"/>
            <a:ext cx="381635" cy="381635"/>
          </a:xfrm>
          <a:custGeom>
            <a:avLst/>
            <a:gdLst/>
            <a:ahLst/>
            <a:cxnLst/>
            <a:rect l="l" t="t" r="r" b="b"/>
            <a:pathLst>
              <a:path w="381635" h="381635">
                <a:moveTo>
                  <a:pt x="190784" y="0"/>
                </a:moveTo>
                <a:lnTo>
                  <a:pt x="147039" y="5038"/>
                </a:lnTo>
                <a:lnTo>
                  <a:pt x="106881" y="19391"/>
                </a:lnTo>
                <a:lnTo>
                  <a:pt x="71458" y="41912"/>
                </a:lnTo>
                <a:lnTo>
                  <a:pt x="41912" y="71458"/>
                </a:lnTo>
                <a:lnTo>
                  <a:pt x="19391" y="106881"/>
                </a:lnTo>
                <a:lnTo>
                  <a:pt x="5038" y="147039"/>
                </a:lnTo>
                <a:lnTo>
                  <a:pt x="0" y="190784"/>
                </a:lnTo>
                <a:lnTo>
                  <a:pt x="5038" y="234529"/>
                </a:lnTo>
                <a:lnTo>
                  <a:pt x="19391" y="274686"/>
                </a:lnTo>
                <a:lnTo>
                  <a:pt x="41912" y="310110"/>
                </a:lnTo>
                <a:lnTo>
                  <a:pt x="71458" y="339655"/>
                </a:lnTo>
                <a:lnTo>
                  <a:pt x="106881" y="362177"/>
                </a:lnTo>
                <a:lnTo>
                  <a:pt x="147039" y="376530"/>
                </a:lnTo>
                <a:lnTo>
                  <a:pt x="190784" y="381568"/>
                </a:lnTo>
                <a:lnTo>
                  <a:pt x="234529" y="376530"/>
                </a:lnTo>
                <a:lnTo>
                  <a:pt x="274686" y="362177"/>
                </a:lnTo>
                <a:lnTo>
                  <a:pt x="310110" y="339655"/>
                </a:lnTo>
                <a:lnTo>
                  <a:pt x="339655" y="310110"/>
                </a:lnTo>
                <a:lnTo>
                  <a:pt x="362177" y="274686"/>
                </a:lnTo>
                <a:lnTo>
                  <a:pt x="376530" y="234529"/>
                </a:lnTo>
                <a:lnTo>
                  <a:pt x="381568" y="190784"/>
                </a:lnTo>
                <a:lnTo>
                  <a:pt x="376530" y="147039"/>
                </a:lnTo>
                <a:lnTo>
                  <a:pt x="362177" y="106881"/>
                </a:lnTo>
                <a:lnTo>
                  <a:pt x="339655" y="71458"/>
                </a:lnTo>
                <a:lnTo>
                  <a:pt x="310110" y="41912"/>
                </a:lnTo>
                <a:lnTo>
                  <a:pt x="274686" y="19391"/>
                </a:lnTo>
                <a:lnTo>
                  <a:pt x="234529" y="5038"/>
                </a:lnTo>
                <a:lnTo>
                  <a:pt x="190784" y="0"/>
                </a:lnTo>
                <a:close/>
              </a:path>
            </a:pathLst>
          </a:custGeom>
          <a:solidFill>
            <a:srgbClr val="CD9147"/>
          </a:solidFill>
        </p:spPr>
        <p:txBody>
          <a:bodyPr wrap="square" lIns="0" tIns="0" rIns="0" bIns="0" rtlCol="0"/>
          <a:lstStyle/>
          <a:p>
            <a:endParaRPr/>
          </a:p>
        </p:txBody>
      </p:sp>
      <p:sp>
        <p:nvSpPr>
          <p:cNvPr id="28" name="object 28"/>
          <p:cNvSpPr txBox="1"/>
          <p:nvPr/>
        </p:nvSpPr>
        <p:spPr>
          <a:xfrm>
            <a:off x="1587500" y="3556507"/>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21</a:t>
            </a:r>
            <a:endParaRPr sz="1800">
              <a:latin typeface="Arial"/>
              <a:cs typeface="Arial"/>
            </a:endParaRPr>
          </a:p>
        </p:txBody>
      </p:sp>
      <p:sp>
        <p:nvSpPr>
          <p:cNvPr id="29" name="object 29"/>
          <p:cNvSpPr/>
          <p:nvPr/>
        </p:nvSpPr>
        <p:spPr>
          <a:xfrm>
            <a:off x="4454592" y="3514153"/>
            <a:ext cx="381635" cy="381635"/>
          </a:xfrm>
          <a:custGeom>
            <a:avLst/>
            <a:gdLst/>
            <a:ahLst/>
            <a:cxnLst/>
            <a:rect l="l" t="t" r="r" b="b"/>
            <a:pathLst>
              <a:path w="381635" h="381635">
                <a:moveTo>
                  <a:pt x="190785" y="0"/>
                </a:moveTo>
                <a:lnTo>
                  <a:pt x="147040" y="5038"/>
                </a:lnTo>
                <a:lnTo>
                  <a:pt x="106882" y="19391"/>
                </a:lnTo>
                <a:lnTo>
                  <a:pt x="71458" y="41912"/>
                </a:lnTo>
                <a:lnTo>
                  <a:pt x="41913" y="71458"/>
                </a:lnTo>
                <a:lnTo>
                  <a:pt x="19391" y="106881"/>
                </a:lnTo>
                <a:lnTo>
                  <a:pt x="5038" y="147039"/>
                </a:lnTo>
                <a:lnTo>
                  <a:pt x="0" y="190784"/>
                </a:lnTo>
                <a:lnTo>
                  <a:pt x="5038" y="234529"/>
                </a:lnTo>
                <a:lnTo>
                  <a:pt x="19391" y="274686"/>
                </a:lnTo>
                <a:lnTo>
                  <a:pt x="41913" y="310110"/>
                </a:lnTo>
                <a:lnTo>
                  <a:pt x="71458" y="339655"/>
                </a:lnTo>
                <a:lnTo>
                  <a:pt x="106882" y="362177"/>
                </a:lnTo>
                <a:lnTo>
                  <a:pt x="147040" y="376530"/>
                </a:lnTo>
                <a:lnTo>
                  <a:pt x="190785" y="381568"/>
                </a:lnTo>
                <a:lnTo>
                  <a:pt x="234530" y="376530"/>
                </a:lnTo>
                <a:lnTo>
                  <a:pt x="274687" y="362177"/>
                </a:lnTo>
                <a:lnTo>
                  <a:pt x="310111" y="339655"/>
                </a:lnTo>
                <a:lnTo>
                  <a:pt x="339656" y="310110"/>
                </a:lnTo>
                <a:lnTo>
                  <a:pt x="362178" y="274686"/>
                </a:lnTo>
                <a:lnTo>
                  <a:pt x="376531" y="234529"/>
                </a:lnTo>
                <a:lnTo>
                  <a:pt x="381570" y="190784"/>
                </a:lnTo>
                <a:lnTo>
                  <a:pt x="376531" y="147039"/>
                </a:lnTo>
                <a:lnTo>
                  <a:pt x="362178" y="106881"/>
                </a:lnTo>
                <a:lnTo>
                  <a:pt x="339656" y="71458"/>
                </a:lnTo>
                <a:lnTo>
                  <a:pt x="310111" y="41912"/>
                </a:lnTo>
                <a:lnTo>
                  <a:pt x="274687" y="19391"/>
                </a:lnTo>
                <a:lnTo>
                  <a:pt x="234530" y="5038"/>
                </a:lnTo>
                <a:lnTo>
                  <a:pt x="190785" y="0"/>
                </a:lnTo>
                <a:close/>
              </a:path>
            </a:pathLst>
          </a:custGeom>
          <a:solidFill>
            <a:srgbClr val="CD9147"/>
          </a:solidFill>
        </p:spPr>
        <p:txBody>
          <a:bodyPr wrap="square" lIns="0" tIns="0" rIns="0" bIns="0" rtlCol="0"/>
          <a:lstStyle/>
          <a:p>
            <a:endParaRPr/>
          </a:p>
        </p:txBody>
      </p:sp>
      <p:sp>
        <p:nvSpPr>
          <p:cNvPr id="30" name="object 30"/>
          <p:cNvSpPr txBox="1"/>
          <p:nvPr/>
        </p:nvSpPr>
        <p:spPr>
          <a:xfrm>
            <a:off x="4505678" y="3556507"/>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22</a:t>
            </a:r>
            <a:endParaRPr sz="1800">
              <a:latin typeface="Arial"/>
              <a:cs typeface="Arial"/>
            </a:endParaRPr>
          </a:p>
        </p:txBody>
      </p:sp>
      <p:sp>
        <p:nvSpPr>
          <p:cNvPr id="31" name="object 31"/>
          <p:cNvSpPr/>
          <p:nvPr/>
        </p:nvSpPr>
        <p:spPr>
          <a:xfrm>
            <a:off x="7372771" y="3514153"/>
            <a:ext cx="381635" cy="381635"/>
          </a:xfrm>
          <a:custGeom>
            <a:avLst/>
            <a:gdLst/>
            <a:ahLst/>
            <a:cxnLst/>
            <a:rect l="l" t="t" r="r" b="b"/>
            <a:pathLst>
              <a:path w="381634" h="381635">
                <a:moveTo>
                  <a:pt x="190784" y="0"/>
                </a:moveTo>
                <a:lnTo>
                  <a:pt x="147039" y="5038"/>
                </a:lnTo>
                <a:lnTo>
                  <a:pt x="106881" y="19391"/>
                </a:lnTo>
                <a:lnTo>
                  <a:pt x="71458" y="41912"/>
                </a:lnTo>
                <a:lnTo>
                  <a:pt x="41912" y="71458"/>
                </a:lnTo>
                <a:lnTo>
                  <a:pt x="19391" y="106881"/>
                </a:lnTo>
                <a:lnTo>
                  <a:pt x="5038" y="147039"/>
                </a:lnTo>
                <a:lnTo>
                  <a:pt x="0" y="190784"/>
                </a:lnTo>
                <a:lnTo>
                  <a:pt x="5038" y="234529"/>
                </a:lnTo>
                <a:lnTo>
                  <a:pt x="19391" y="274686"/>
                </a:lnTo>
                <a:lnTo>
                  <a:pt x="41912" y="310110"/>
                </a:lnTo>
                <a:lnTo>
                  <a:pt x="71458" y="339655"/>
                </a:lnTo>
                <a:lnTo>
                  <a:pt x="106881" y="362177"/>
                </a:lnTo>
                <a:lnTo>
                  <a:pt x="147039" y="376530"/>
                </a:lnTo>
                <a:lnTo>
                  <a:pt x="190784" y="381568"/>
                </a:lnTo>
                <a:lnTo>
                  <a:pt x="234529" y="376530"/>
                </a:lnTo>
                <a:lnTo>
                  <a:pt x="274686" y="362177"/>
                </a:lnTo>
                <a:lnTo>
                  <a:pt x="310110" y="339655"/>
                </a:lnTo>
                <a:lnTo>
                  <a:pt x="339655" y="310110"/>
                </a:lnTo>
                <a:lnTo>
                  <a:pt x="362177" y="274686"/>
                </a:lnTo>
                <a:lnTo>
                  <a:pt x="376530" y="234529"/>
                </a:lnTo>
                <a:lnTo>
                  <a:pt x="381568" y="190784"/>
                </a:lnTo>
                <a:lnTo>
                  <a:pt x="376530" y="147039"/>
                </a:lnTo>
                <a:lnTo>
                  <a:pt x="362177" y="106881"/>
                </a:lnTo>
                <a:lnTo>
                  <a:pt x="339655" y="71458"/>
                </a:lnTo>
                <a:lnTo>
                  <a:pt x="310110" y="41912"/>
                </a:lnTo>
                <a:lnTo>
                  <a:pt x="274686" y="19391"/>
                </a:lnTo>
                <a:lnTo>
                  <a:pt x="234529" y="5038"/>
                </a:lnTo>
                <a:lnTo>
                  <a:pt x="190784" y="0"/>
                </a:lnTo>
                <a:close/>
              </a:path>
            </a:pathLst>
          </a:custGeom>
          <a:solidFill>
            <a:srgbClr val="CD9147"/>
          </a:solidFill>
        </p:spPr>
        <p:txBody>
          <a:bodyPr wrap="square" lIns="0" tIns="0" rIns="0" bIns="0" rtlCol="0"/>
          <a:lstStyle/>
          <a:p>
            <a:endParaRPr/>
          </a:p>
        </p:txBody>
      </p:sp>
      <p:sp>
        <p:nvSpPr>
          <p:cNvPr id="32" name="object 32"/>
          <p:cNvSpPr txBox="1"/>
          <p:nvPr/>
        </p:nvSpPr>
        <p:spPr>
          <a:xfrm>
            <a:off x="7423856" y="3556507"/>
            <a:ext cx="2800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23</a:t>
            </a:r>
            <a:endParaRPr sz="1800">
              <a:latin typeface="Arial"/>
              <a:cs typeface="Arial"/>
            </a:endParaRPr>
          </a:p>
        </p:txBody>
      </p:sp>
      <p:sp>
        <p:nvSpPr>
          <p:cNvPr id="33" name="object 33"/>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34" name="object 34"/>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40</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3" name="object 3"/>
          <p:cNvSpPr txBox="1"/>
          <p:nvPr/>
        </p:nvSpPr>
        <p:spPr>
          <a:xfrm>
            <a:off x="4165600" y="297179"/>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4" name="object 4"/>
          <p:cNvPicPr/>
          <p:nvPr/>
        </p:nvPicPr>
        <p:blipFill>
          <a:blip r:embed="rId3" cstate="print"/>
          <a:stretch>
            <a:fillRect/>
          </a:stretch>
        </p:blipFill>
        <p:spPr>
          <a:xfrm>
            <a:off x="307847" y="252984"/>
            <a:ext cx="1176528" cy="661416"/>
          </a:xfrm>
          <a:prstGeom prst="rect">
            <a:avLst/>
          </a:prstGeom>
        </p:spPr>
      </p:pic>
      <p:sp>
        <p:nvSpPr>
          <p:cNvPr id="5" name="object 5"/>
          <p:cNvSpPr txBox="1">
            <a:spLocks noGrp="1"/>
          </p:cNvSpPr>
          <p:nvPr>
            <p:ph type="title"/>
          </p:nvPr>
        </p:nvSpPr>
        <p:spPr>
          <a:xfrm>
            <a:off x="3419641" y="788923"/>
            <a:ext cx="5613400" cy="1071245"/>
          </a:xfrm>
          <a:prstGeom prst="rect">
            <a:avLst/>
          </a:prstGeom>
        </p:spPr>
        <p:txBody>
          <a:bodyPr vert="horz" wrap="square" lIns="0" tIns="72390" rIns="0" bIns="0" rtlCol="0">
            <a:spAutoFit/>
          </a:bodyPr>
          <a:lstStyle/>
          <a:p>
            <a:pPr marL="1079500" marR="5080" indent="-1066800">
              <a:lnSpc>
                <a:spcPts val="3910"/>
              </a:lnSpc>
              <a:spcBef>
                <a:spcPts val="570"/>
              </a:spcBef>
            </a:pPr>
            <a:r>
              <a:rPr sz="3600" spc="-5" dirty="0">
                <a:solidFill>
                  <a:srgbClr val="FFFFFF"/>
                </a:solidFill>
              </a:rPr>
              <a:t>CASUALTY</a:t>
            </a:r>
            <a:r>
              <a:rPr sz="3600" spc="-70" dirty="0">
                <a:solidFill>
                  <a:srgbClr val="FFFFFF"/>
                </a:solidFill>
              </a:rPr>
              <a:t> </a:t>
            </a:r>
            <a:r>
              <a:rPr sz="3600" dirty="0">
                <a:solidFill>
                  <a:srgbClr val="FFFFFF"/>
                </a:solidFill>
              </a:rPr>
              <a:t>MONITORING </a:t>
            </a:r>
            <a:r>
              <a:rPr sz="3600" spc="-985" dirty="0">
                <a:solidFill>
                  <a:srgbClr val="FFFFFF"/>
                </a:solidFill>
              </a:rPr>
              <a:t> </a:t>
            </a:r>
            <a:r>
              <a:rPr sz="3600" spc="-5" dirty="0">
                <a:solidFill>
                  <a:srgbClr val="FFFFFF"/>
                </a:solidFill>
              </a:rPr>
              <a:t>SKILL</a:t>
            </a:r>
            <a:r>
              <a:rPr sz="3600" spc="-15" dirty="0">
                <a:solidFill>
                  <a:srgbClr val="FFFFFF"/>
                </a:solidFill>
              </a:rPr>
              <a:t> </a:t>
            </a:r>
            <a:r>
              <a:rPr sz="3600" spc="-5" dirty="0">
                <a:solidFill>
                  <a:srgbClr val="FFFFFF"/>
                </a:solidFill>
              </a:rPr>
              <a:t>STATION</a:t>
            </a:r>
            <a:endParaRPr sz="3600"/>
          </a:p>
        </p:txBody>
      </p:sp>
      <p:sp>
        <p:nvSpPr>
          <p:cNvPr id="6" name="object 6"/>
          <p:cNvSpPr txBox="1"/>
          <p:nvPr/>
        </p:nvSpPr>
        <p:spPr>
          <a:xfrm>
            <a:off x="4350571" y="2550667"/>
            <a:ext cx="5242560" cy="27533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End-Tidal</a:t>
            </a:r>
            <a:r>
              <a:rPr sz="2400" b="1" spc="-25" dirty="0">
                <a:solidFill>
                  <a:srgbClr val="FFFFFF"/>
                </a:solidFill>
                <a:latin typeface="Arial"/>
                <a:cs typeface="Arial"/>
              </a:rPr>
              <a:t> </a:t>
            </a:r>
            <a:r>
              <a:rPr sz="2400" b="1" dirty="0">
                <a:solidFill>
                  <a:srgbClr val="FFFFFF"/>
                </a:solidFill>
                <a:latin typeface="Arial"/>
                <a:cs typeface="Arial"/>
              </a:rPr>
              <a:t>CO2</a:t>
            </a:r>
            <a:r>
              <a:rPr sz="2400" b="1" spc="-15" dirty="0">
                <a:solidFill>
                  <a:srgbClr val="FFFFFF"/>
                </a:solidFill>
                <a:latin typeface="Arial"/>
                <a:cs typeface="Arial"/>
              </a:rPr>
              <a:t> </a:t>
            </a:r>
            <a:r>
              <a:rPr sz="2400" b="1" spc="-5" dirty="0">
                <a:solidFill>
                  <a:srgbClr val="FFFFFF"/>
                </a:solidFill>
                <a:latin typeface="Arial"/>
                <a:cs typeface="Arial"/>
              </a:rPr>
              <a:t>Colorimetric</a:t>
            </a:r>
            <a:r>
              <a:rPr sz="2400" b="1" spc="-15" dirty="0">
                <a:solidFill>
                  <a:srgbClr val="FFFFFF"/>
                </a:solidFill>
                <a:latin typeface="Arial"/>
                <a:cs typeface="Arial"/>
              </a:rPr>
              <a:t> </a:t>
            </a:r>
            <a:r>
              <a:rPr sz="2400" b="1" dirty="0">
                <a:solidFill>
                  <a:srgbClr val="FFFFFF"/>
                </a:solidFill>
                <a:latin typeface="Arial"/>
                <a:cs typeface="Arial"/>
              </a:rPr>
              <a:t>Devices</a:t>
            </a:r>
            <a:endParaRPr sz="2400">
              <a:latin typeface="Arial"/>
              <a:cs typeface="Arial"/>
            </a:endParaRPr>
          </a:p>
          <a:p>
            <a:pPr marL="12700" marR="869950">
              <a:lnSpc>
                <a:spcPct val="215000"/>
              </a:lnSpc>
            </a:pPr>
            <a:r>
              <a:rPr sz="2400" b="1" spc="-5" dirty="0">
                <a:solidFill>
                  <a:srgbClr val="FFFFFF"/>
                </a:solidFill>
                <a:latin typeface="Arial"/>
                <a:cs typeface="Arial"/>
              </a:rPr>
              <a:t>End-Tidal</a:t>
            </a:r>
            <a:r>
              <a:rPr sz="2400" b="1" spc="-30" dirty="0">
                <a:solidFill>
                  <a:srgbClr val="FFFFFF"/>
                </a:solidFill>
                <a:latin typeface="Arial"/>
                <a:cs typeface="Arial"/>
              </a:rPr>
              <a:t> </a:t>
            </a:r>
            <a:r>
              <a:rPr sz="2400" b="1" dirty="0">
                <a:solidFill>
                  <a:srgbClr val="FFFFFF"/>
                </a:solidFill>
                <a:latin typeface="Arial"/>
                <a:cs typeface="Arial"/>
              </a:rPr>
              <a:t>CO2</a:t>
            </a:r>
            <a:r>
              <a:rPr sz="2400" b="1" spc="-20" dirty="0">
                <a:solidFill>
                  <a:srgbClr val="FFFFFF"/>
                </a:solidFill>
                <a:latin typeface="Arial"/>
                <a:cs typeface="Arial"/>
              </a:rPr>
              <a:t> </a:t>
            </a:r>
            <a:r>
              <a:rPr sz="2400" b="1" spc="-5" dirty="0">
                <a:solidFill>
                  <a:srgbClr val="FFFFFF"/>
                </a:solidFill>
                <a:latin typeface="Arial"/>
                <a:cs typeface="Arial"/>
              </a:rPr>
              <a:t>Digital</a:t>
            </a:r>
            <a:r>
              <a:rPr sz="2400" b="1" spc="-30" dirty="0">
                <a:solidFill>
                  <a:srgbClr val="FFFFFF"/>
                </a:solidFill>
                <a:latin typeface="Arial"/>
                <a:cs typeface="Arial"/>
              </a:rPr>
              <a:t> </a:t>
            </a:r>
            <a:r>
              <a:rPr sz="2400" b="1" dirty="0">
                <a:solidFill>
                  <a:srgbClr val="FFFFFF"/>
                </a:solidFill>
                <a:latin typeface="Arial"/>
                <a:cs typeface="Arial"/>
              </a:rPr>
              <a:t>Devices </a:t>
            </a:r>
            <a:r>
              <a:rPr sz="2400" b="1" spc="-650" dirty="0">
                <a:solidFill>
                  <a:srgbClr val="FFFFFF"/>
                </a:solidFill>
                <a:latin typeface="Arial"/>
                <a:cs typeface="Arial"/>
              </a:rPr>
              <a:t> </a:t>
            </a:r>
            <a:r>
              <a:rPr sz="2400" b="1" spc="-5" dirty="0">
                <a:solidFill>
                  <a:srgbClr val="FFFFFF"/>
                </a:solidFill>
                <a:latin typeface="Arial"/>
                <a:cs typeface="Arial"/>
              </a:rPr>
              <a:t>Urinary</a:t>
            </a:r>
            <a:r>
              <a:rPr sz="2400" b="1" spc="-10" dirty="0">
                <a:solidFill>
                  <a:srgbClr val="FFFFFF"/>
                </a:solidFill>
                <a:latin typeface="Arial"/>
                <a:cs typeface="Arial"/>
              </a:rPr>
              <a:t> </a:t>
            </a:r>
            <a:r>
              <a:rPr sz="2400" b="1" spc="-5" dirty="0">
                <a:solidFill>
                  <a:srgbClr val="FFFFFF"/>
                </a:solidFill>
                <a:latin typeface="Arial"/>
                <a:cs typeface="Arial"/>
              </a:rPr>
              <a:t>Foley</a:t>
            </a:r>
            <a:r>
              <a:rPr sz="2400" b="1" spc="-10" dirty="0">
                <a:solidFill>
                  <a:srgbClr val="FFFFFF"/>
                </a:solidFill>
                <a:latin typeface="Arial"/>
                <a:cs typeface="Arial"/>
              </a:rPr>
              <a:t> </a:t>
            </a:r>
            <a:r>
              <a:rPr sz="2400" b="1" spc="-5" dirty="0">
                <a:solidFill>
                  <a:srgbClr val="FFFFFF"/>
                </a:solidFill>
                <a:latin typeface="Arial"/>
                <a:cs typeface="Arial"/>
              </a:rPr>
              <a:t>Catheterization</a:t>
            </a:r>
            <a:endParaRPr sz="2400">
              <a:latin typeface="Arial"/>
              <a:cs typeface="Arial"/>
            </a:endParaRPr>
          </a:p>
          <a:p>
            <a:pPr>
              <a:lnSpc>
                <a:spcPct val="100000"/>
              </a:lnSpc>
            </a:pPr>
            <a:endParaRPr sz="2900">
              <a:latin typeface="Arial"/>
              <a:cs typeface="Arial"/>
            </a:endParaRPr>
          </a:p>
          <a:p>
            <a:pPr marL="12700">
              <a:lnSpc>
                <a:spcPct val="100000"/>
              </a:lnSpc>
            </a:pPr>
            <a:r>
              <a:rPr sz="2400" b="1" spc="-5" dirty="0">
                <a:solidFill>
                  <a:srgbClr val="FFFFFF"/>
                </a:solidFill>
                <a:latin typeface="Arial"/>
                <a:cs typeface="Arial"/>
              </a:rPr>
              <a:t>Electronic</a:t>
            </a:r>
            <a:r>
              <a:rPr sz="2400" b="1" spc="-25" dirty="0">
                <a:solidFill>
                  <a:srgbClr val="FFFFFF"/>
                </a:solidFill>
                <a:latin typeface="Arial"/>
                <a:cs typeface="Arial"/>
              </a:rPr>
              <a:t> </a:t>
            </a:r>
            <a:r>
              <a:rPr sz="2400" b="1" spc="-5" dirty="0">
                <a:solidFill>
                  <a:srgbClr val="FFFFFF"/>
                </a:solidFill>
                <a:latin typeface="Arial"/>
                <a:cs typeface="Arial"/>
              </a:rPr>
              <a:t>Monitoring</a:t>
            </a:r>
            <a:r>
              <a:rPr sz="2400" b="1" spc="-25" dirty="0">
                <a:solidFill>
                  <a:srgbClr val="FFFFFF"/>
                </a:solidFill>
                <a:latin typeface="Arial"/>
                <a:cs typeface="Arial"/>
              </a:rPr>
              <a:t> </a:t>
            </a:r>
            <a:r>
              <a:rPr sz="2400" b="1" spc="-5" dirty="0">
                <a:solidFill>
                  <a:srgbClr val="FFFFFF"/>
                </a:solidFill>
                <a:latin typeface="Arial"/>
                <a:cs typeface="Arial"/>
              </a:rPr>
              <a:t>Devices</a:t>
            </a:r>
            <a:endParaRPr sz="2400">
              <a:latin typeface="Arial"/>
              <a:cs typeface="Arial"/>
            </a:endParaRPr>
          </a:p>
        </p:txBody>
      </p:sp>
      <p:pic>
        <p:nvPicPr>
          <p:cNvPr id="7" name="object 7"/>
          <p:cNvPicPr/>
          <p:nvPr/>
        </p:nvPicPr>
        <p:blipFill>
          <a:blip r:embed="rId4" cstate="print"/>
          <a:stretch>
            <a:fillRect/>
          </a:stretch>
        </p:blipFill>
        <p:spPr>
          <a:xfrm>
            <a:off x="3477767" y="2420111"/>
            <a:ext cx="667512" cy="676656"/>
          </a:xfrm>
          <a:prstGeom prst="rect">
            <a:avLst/>
          </a:prstGeom>
        </p:spPr>
      </p:pic>
      <p:pic>
        <p:nvPicPr>
          <p:cNvPr id="8" name="object 8"/>
          <p:cNvPicPr/>
          <p:nvPr/>
        </p:nvPicPr>
        <p:blipFill>
          <a:blip r:embed="rId5" cstate="print"/>
          <a:stretch>
            <a:fillRect/>
          </a:stretch>
        </p:blipFill>
        <p:spPr>
          <a:xfrm>
            <a:off x="3471671" y="3236976"/>
            <a:ext cx="664463" cy="673607"/>
          </a:xfrm>
          <a:prstGeom prst="rect">
            <a:avLst/>
          </a:prstGeom>
        </p:spPr>
      </p:pic>
      <p:pic>
        <p:nvPicPr>
          <p:cNvPr id="9" name="object 9"/>
          <p:cNvPicPr/>
          <p:nvPr/>
        </p:nvPicPr>
        <p:blipFill>
          <a:blip r:embed="rId6" cstate="print"/>
          <a:stretch>
            <a:fillRect/>
          </a:stretch>
        </p:blipFill>
        <p:spPr>
          <a:xfrm>
            <a:off x="3465576" y="4011167"/>
            <a:ext cx="664463" cy="673607"/>
          </a:xfrm>
          <a:prstGeom prst="rect">
            <a:avLst/>
          </a:prstGeom>
        </p:spPr>
      </p:pic>
      <p:pic>
        <p:nvPicPr>
          <p:cNvPr id="10" name="object 10"/>
          <p:cNvPicPr/>
          <p:nvPr/>
        </p:nvPicPr>
        <p:blipFill>
          <a:blip r:embed="rId7" cstate="print"/>
          <a:stretch>
            <a:fillRect/>
          </a:stretch>
        </p:blipFill>
        <p:spPr>
          <a:xfrm>
            <a:off x="3444240" y="4800600"/>
            <a:ext cx="667512" cy="673608"/>
          </a:xfrm>
          <a:prstGeom prst="rect">
            <a:avLst/>
          </a:prstGeom>
        </p:spPr>
      </p:pic>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12" name="object 12"/>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41</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pc="-5" dirty="0"/>
              <a:t>Module</a:t>
            </a:r>
            <a:r>
              <a:rPr spc="-25" dirty="0"/>
              <a:t> </a:t>
            </a:r>
            <a:r>
              <a:rPr dirty="0"/>
              <a:t>20:</a:t>
            </a:r>
            <a:r>
              <a:rPr spc="-20" dirty="0"/>
              <a:t> </a:t>
            </a:r>
            <a:r>
              <a:rPr spc="-5" dirty="0"/>
              <a:t>Casualty</a:t>
            </a:r>
            <a:r>
              <a:rPr spc="-20" dirty="0"/>
              <a:t> </a:t>
            </a:r>
            <a:r>
              <a:rPr spc="-5" dirty="0"/>
              <a:t>Monitoring</a:t>
            </a:r>
          </a:p>
        </p:txBody>
      </p:sp>
      <p:pic>
        <p:nvPicPr>
          <p:cNvPr id="3" name="object 3"/>
          <p:cNvPicPr/>
          <p:nvPr/>
        </p:nvPicPr>
        <p:blipFill>
          <a:blip r:embed="rId3" cstate="print"/>
          <a:stretch>
            <a:fillRect/>
          </a:stretch>
        </p:blipFill>
        <p:spPr>
          <a:xfrm>
            <a:off x="307847" y="252984"/>
            <a:ext cx="1176528" cy="661416"/>
          </a:xfrm>
          <a:prstGeom prst="rect">
            <a:avLst/>
          </a:prstGeom>
        </p:spPr>
      </p:pic>
      <p:grpSp>
        <p:nvGrpSpPr>
          <p:cNvPr id="4" name="object 4"/>
          <p:cNvGrpSpPr/>
          <p:nvPr/>
        </p:nvGrpSpPr>
        <p:grpSpPr>
          <a:xfrm>
            <a:off x="7287586" y="4952612"/>
            <a:ext cx="4393565" cy="935355"/>
            <a:chOff x="7287586" y="4952612"/>
            <a:chExt cx="4393565" cy="935355"/>
          </a:xfrm>
        </p:grpSpPr>
        <p:sp>
          <p:nvSpPr>
            <p:cNvPr id="5" name="object 5"/>
            <p:cNvSpPr/>
            <p:nvPr/>
          </p:nvSpPr>
          <p:spPr>
            <a:xfrm>
              <a:off x="7297111" y="4962137"/>
              <a:ext cx="4374515" cy="916305"/>
            </a:xfrm>
            <a:custGeom>
              <a:avLst/>
              <a:gdLst/>
              <a:ahLst/>
              <a:cxnLst/>
              <a:rect l="l" t="t" r="r" b="b"/>
              <a:pathLst>
                <a:path w="4374515" h="916304">
                  <a:moveTo>
                    <a:pt x="4268988" y="0"/>
                  </a:moveTo>
                  <a:lnTo>
                    <a:pt x="105197" y="0"/>
                  </a:lnTo>
                  <a:lnTo>
                    <a:pt x="64250" y="8267"/>
                  </a:lnTo>
                  <a:lnTo>
                    <a:pt x="30811" y="30811"/>
                  </a:lnTo>
                  <a:lnTo>
                    <a:pt x="8267" y="64250"/>
                  </a:lnTo>
                  <a:lnTo>
                    <a:pt x="0" y="105197"/>
                  </a:lnTo>
                  <a:lnTo>
                    <a:pt x="0" y="811068"/>
                  </a:lnTo>
                  <a:lnTo>
                    <a:pt x="8267" y="852016"/>
                  </a:lnTo>
                  <a:lnTo>
                    <a:pt x="30811" y="885454"/>
                  </a:lnTo>
                  <a:lnTo>
                    <a:pt x="64250" y="907999"/>
                  </a:lnTo>
                  <a:lnTo>
                    <a:pt x="105197" y="916266"/>
                  </a:lnTo>
                  <a:lnTo>
                    <a:pt x="4268988" y="916266"/>
                  </a:lnTo>
                  <a:lnTo>
                    <a:pt x="4309935" y="907999"/>
                  </a:lnTo>
                  <a:lnTo>
                    <a:pt x="4343374" y="885454"/>
                  </a:lnTo>
                  <a:lnTo>
                    <a:pt x="4365919" y="852016"/>
                  </a:lnTo>
                  <a:lnTo>
                    <a:pt x="4374186" y="811068"/>
                  </a:lnTo>
                  <a:lnTo>
                    <a:pt x="4374186" y="105197"/>
                  </a:lnTo>
                  <a:lnTo>
                    <a:pt x="4365919" y="64250"/>
                  </a:lnTo>
                  <a:lnTo>
                    <a:pt x="4343374" y="30811"/>
                  </a:lnTo>
                  <a:lnTo>
                    <a:pt x="4309935" y="8267"/>
                  </a:lnTo>
                  <a:lnTo>
                    <a:pt x="4268988" y="0"/>
                  </a:lnTo>
                  <a:close/>
                </a:path>
              </a:pathLst>
            </a:custGeom>
            <a:solidFill>
              <a:srgbClr val="FFF4D2"/>
            </a:solidFill>
          </p:spPr>
          <p:txBody>
            <a:bodyPr wrap="square" lIns="0" tIns="0" rIns="0" bIns="0" rtlCol="0"/>
            <a:lstStyle/>
            <a:p>
              <a:endParaRPr/>
            </a:p>
          </p:txBody>
        </p:sp>
        <p:sp>
          <p:nvSpPr>
            <p:cNvPr id="6" name="object 6"/>
            <p:cNvSpPr/>
            <p:nvPr/>
          </p:nvSpPr>
          <p:spPr>
            <a:xfrm>
              <a:off x="7297111" y="4962137"/>
              <a:ext cx="4374515" cy="916305"/>
            </a:xfrm>
            <a:custGeom>
              <a:avLst/>
              <a:gdLst/>
              <a:ahLst/>
              <a:cxnLst/>
              <a:rect l="l" t="t" r="r" b="b"/>
              <a:pathLst>
                <a:path w="4374515" h="916304">
                  <a:moveTo>
                    <a:pt x="0" y="105197"/>
                  </a:moveTo>
                  <a:lnTo>
                    <a:pt x="8266" y="64250"/>
                  </a:lnTo>
                  <a:lnTo>
                    <a:pt x="30811" y="30811"/>
                  </a:lnTo>
                  <a:lnTo>
                    <a:pt x="64249" y="8266"/>
                  </a:lnTo>
                  <a:lnTo>
                    <a:pt x="105197" y="0"/>
                  </a:lnTo>
                  <a:lnTo>
                    <a:pt x="4268988" y="0"/>
                  </a:lnTo>
                  <a:lnTo>
                    <a:pt x="4309935" y="8266"/>
                  </a:lnTo>
                  <a:lnTo>
                    <a:pt x="4343373" y="30811"/>
                  </a:lnTo>
                  <a:lnTo>
                    <a:pt x="4365918" y="64250"/>
                  </a:lnTo>
                  <a:lnTo>
                    <a:pt x="4374185" y="105197"/>
                  </a:lnTo>
                  <a:lnTo>
                    <a:pt x="4374185" y="811068"/>
                  </a:lnTo>
                  <a:lnTo>
                    <a:pt x="4365918" y="852015"/>
                  </a:lnTo>
                  <a:lnTo>
                    <a:pt x="4343373" y="885454"/>
                  </a:lnTo>
                  <a:lnTo>
                    <a:pt x="4309935" y="907999"/>
                  </a:lnTo>
                  <a:lnTo>
                    <a:pt x="4268988" y="916266"/>
                  </a:lnTo>
                  <a:lnTo>
                    <a:pt x="105197" y="916266"/>
                  </a:lnTo>
                  <a:lnTo>
                    <a:pt x="64249" y="907999"/>
                  </a:lnTo>
                  <a:lnTo>
                    <a:pt x="30811" y="885454"/>
                  </a:lnTo>
                  <a:lnTo>
                    <a:pt x="8266" y="852015"/>
                  </a:lnTo>
                  <a:lnTo>
                    <a:pt x="0" y="811068"/>
                  </a:lnTo>
                  <a:lnTo>
                    <a:pt x="0" y="105197"/>
                  </a:lnTo>
                  <a:close/>
                </a:path>
              </a:pathLst>
            </a:custGeom>
            <a:ln w="19050">
              <a:solidFill>
                <a:srgbClr val="BC8642"/>
              </a:solidFill>
            </a:ln>
          </p:spPr>
          <p:txBody>
            <a:bodyPr wrap="square" lIns="0" tIns="0" rIns="0" bIns="0" rtlCol="0"/>
            <a:lstStyle/>
            <a:p>
              <a:endParaRPr/>
            </a:p>
          </p:txBody>
        </p:sp>
      </p:grpSp>
      <p:sp>
        <p:nvSpPr>
          <p:cNvPr id="7" name="object 7"/>
          <p:cNvSpPr txBox="1"/>
          <p:nvPr/>
        </p:nvSpPr>
        <p:spPr>
          <a:xfrm>
            <a:off x="8192100" y="5081523"/>
            <a:ext cx="3267710" cy="751205"/>
          </a:xfrm>
          <a:prstGeom prst="rect">
            <a:avLst/>
          </a:prstGeom>
        </p:spPr>
        <p:txBody>
          <a:bodyPr vert="horz" wrap="square" lIns="0" tIns="22860" rIns="0" bIns="0" rtlCol="0">
            <a:spAutoFit/>
          </a:bodyPr>
          <a:lstStyle/>
          <a:p>
            <a:pPr marL="12700" marR="5080">
              <a:lnSpc>
                <a:spcPts val="1900"/>
              </a:lnSpc>
              <a:spcBef>
                <a:spcPts val="180"/>
              </a:spcBef>
            </a:pPr>
            <a:r>
              <a:rPr sz="1600" spc="-5" dirty="0">
                <a:latin typeface="Arial MT"/>
                <a:cs typeface="Arial MT"/>
              </a:rPr>
              <a:t>Vital</a:t>
            </a:r>
            <a:r>
              <a:rPr sz="1600" spc="-10" dirty="0">
                <a:latin typeface="Arial MT"/>
                <a:cs typeface="Arial MT"/>
              </a:rPr>
              <a:t> </a:t>
            </a:r>
            <a:r>
              <a:rPr sz="1600" spc="-5" dirty="0">
                <a:latin typeface="Arial MT"/>
                <a:cs typeface="Arial MT"/>
              </a:rPr>
              <a:t>signs</a:t>
            </a:r>
            <a:r>
              <a:rPr sz="1600" dirty="0">
                <a:latin typeface="Arial MT"/>
                <a:cs typeface="Arial MT"/>
              </a:rPr>
              <a:t> </a:t>
            </a:r>
            <a:r>
              <a:rPr sz="1600" spc="-5" dirty="0">
                <a:latin typeface="Arial MT"/>
                <a:cs typeface="Arial MT"/>
              </a:rPr>
              <a:t>are</a:t>
            </a:r>
            <a:r>
              <a:rPr sz="1600" spc="-10" dirty="0">
                <a:latin typeface="Arial MT"/>
                <a:cs typeface="Arial MT"/>
              </a:rPr>
              <a:t> </a:t>
            </a:r>
            <a:r>
              <a:rPr sz="1600" spc="-5" dirty="0">
                <a:latin typeface="Arial MT"/>
                <a:cs typeface="Arial MT"/>
              </a:rPr>
              <a:t>very</a:t>
            </a:r>
            <a:r>
              <a:rPr sz="1600" dirty="0">
                <a:latin typeface="Arial MT"/>
                <a:cs typeface="Arial MT"/>
              </a:rPr>
              <a:t> </a:t>
            </a:r>
            <a:r>
              <a:rPr sz="1600" spc="-5" dirty="0">
                <a:latin typeface="Arial MT"/>
                <a:cs typeface="Arial MT"/>
              </a:rPr>
              <a:t>important</a:t>
            </a:r>
            <a:r>
              <a:rPr sz="1600" spc="5" dirty="0">
                <a:latin typeface="Arial MT"/>
                <a:cs typeface="Arial MT"/>
              </a:rPr>
              <a:t> </a:t>
            </a:r>
            <a:r>
              <a:rPr sz="1600" spc="-5" dirty="0">
                <a:latin typeface="Arial MT"/>
                <a:cs typeface="Arial MT"/>
              </a:rPr>
              <a:t>during </a:t>
            </a:r>
            <a:r>
              <a:rPr sz="1600" spc="-430" dirty="0">
                <a:latin typeface="Arial MT"/>
                <a:cs typeface="Arial MT"/>
              </a:rPr>
              <a:t> </a:t>
            </a:r>
            <a:r>
              <a:rPr sz="1600" spc="-5" dirty="0">
                <a:latin typeface="Arial MT"/>
                <a:cs typeface="Arial MT"/>
              </a:rPr>
              <a:t>transition of</a:t>
            </a:r>
            <a:r>
              <a:rPr sz="1600" spc="5" dirty="0">
                <a:latin typeface="Arial MT"/>
                <a:cs typeface="Arial MT"/>
              </a:rPr>
              <a:t> </a:t>
            </a:r>
            <a:r>
              <a:rPr sz="1600" spc="-5" dirty="0">
                <a:latin typeface="Arial MT"/>
                <a:cs typeface="Arial MT"/>
              </a:rPr>
              <a:t>care</a:t>
            </a:r>
            <a:r>
              <a:rPr sz="1600" dirty="0">
                <a:latin typeface="Arial MT"/>
                <a:cs typeface="Arial MT"/>
              </a:rPr>
              <a:t> to</a:t>
            </a:r>
            <a:r>
              <a:rPr sz="1600" spc="-5" dirty="0">
                <a:latin typeface="Arial MT"/>
                <a:cs typeface="Arial MT"/>
              </a:rPr>
              <a:t> </a:t>
            </a:r>
            <a:r>
              <a:rPr sz="1600" dirty="0">
                <a:latin typeface="Arial MT"/>
                <a:cs typeface="Arial MT"/>
              </a:rPr>
              <a:t>the</a:t>
            </a:r>
            <a:r>
              <a:rPr sz="1600" spc="-5" dirty="0">
                <a:latin typeface="Arial MT"/>
                <a:cs typeface="Arial MT"/>
              </a:rPr>
              <a:t> medical </a:t>
            </a:r>
            <a:r>
              <a:rPr sz="1600" dirty="0">
                <a:latin typeface="Arial MT"/>
                <a:cs typeface="Arial MT"/>
              </a:rPr>
              <a:t> </a:t>
            </a:r>
            <a:r>
              <a:rPr sz="1600" spc="-5" dirty="0">
                <a:latin typeface="Arial MT"/>
                <a:cs typeface="Arial MT"/>
              </a:rPr>
              <a:t>evacuation team</a:t>
            </a:r>
            <a:endParaRPr sz="1600">
              <a:latin typeface="Arial MT"/>
              <a:cs typeface="Arial MT"/>
            </a:endParaRPr>
          </a:p>
        </p:txBody>
      </p:sp>
      <p:pic>
        <p:nvPicPr>
          <p:cNvPr id="8" name="object 8"/>
          <p:cNvPicPr/>
          <p:nvPr/>
        </p:nvPicPr>
        <p:blipFill>
          <a:blip r:embed="rId4" cstate="print"/>
          <a:stretch>
            <a:fillRect/>
          </a:stretch>
        </p:blipFill>
        <p:spPr>
          <a:xfrm>
            <a:off x="21335" y="1572767"/>
            <a:ext cx="7174992" cy="4629912"/>
          </a:xfrm>
          <a:prstGeom prst="rect">
            <a:avLst/>
          </a:prstGeom>
        </p:spPr>
      </p:pic>
      <p:pic>
        <p:nvPicPr>
          <p:cNvPr id="9" name="object 9"/>
          <p:cNvPicPr/>
          <p:nvPr/>
        </p:nvPicPr>
        <p:blipFill>
          <a:blip r:embed="rId5" cstate="print"/>
          <a:stretch>
            <a:fillRect/>
          </a:stretch>
        </p:blipFill>
        <p:spPr>
          <a:xfrm>
            <a:off x="7482840" y="5166359"/>
            <a:ext cx="579120" cy="505968"/>
          </a:xfrm>
          <a:prstGeom prst="rect">
            <a:avLst/>
          </a:prstGeom>
        </p:spPr>
      </p:pic>
      <p:sp>
        <p:nvSpPr>
          <p:cNvPr id="10" name="object 10"/>
          <p:cNvSpPr txBox="1"/>
          <p:nvPr/>
        </p:nvSpPr>
        <p:spPr>
          <a:xfrm>
            <a:off x="3256507" y="703579"/>
            <a:ext cx="8597900" cy="4411980"/>
          </a:xfrm>
          <a:prstGeom prst="rect">
            <a:avLst/>
          </a:prstGeom>
        </p:spPr>
        <p:txBody>
          <a:bodyPr vert="horz" wrap="square" lIns="0" tIns="74295" rIns="0" bIns="0" rtlCol="0">
            <a:spAutoFit/>
          </a:bodyPr>
          <a:lstStyle/>
          <a:p>
            <a:pPr marL="1276985" marR="3541395" indent="-647700">
              <a:lnSpc>
                <a:spcPts val="3890"/>
              </a:lnSpc>
              <a:spcBef>
                <a:spcPts val="585"/>
              </a:spcBef>
            </a:pPr>
            <a:r>
              <a:rPr sz="3600" b="1" spc="-5" dirty="0">
                <a:latin typeface="Arial"/>
                <a:cs typeface="Arial"/>
              </a:rPr>
              <a:t>MONITORING</a:t>
            </a:r>
            <a:r>
              <a:rPr sz="3600" b="1" spc="-60" dirty="0">
                <a:latin typeface="Arial"/>
                <a:cs typeface="Arial"/>
              </a:rPr>
              <a:t> </a:t>
            </a:r>
            <a:r>
              <a:rPr sz="3600" b="1" spc="-5" dirty="0">
                <a:latin typeface="Arial"/>
                <a:cs typeface="Arial"/>
              </a:rPr>
              <a:t>VITAL </a:t>
            </a:r>
            <a:r>
              <a:rPr sz="3600" b="1" spc="-985" dirty="0">
                <a:latin typeface="Arial"/>
                <a:cs typeface="Arial"/>
              </a:rPr>
              <a:t> </a:t>
            </a:r>
            <a:r>
              <a:rPr sz="3600" b="1" spc="-5" dirty="0">
                <a:latin typeface="Arial"/>
                <a:cs typeface="Arial"/>
              </a:rPr>
              <a:t>SIGN</a:t>
            </a:r>
            <a:r>
              <a:rPr sz="3600" b="1" spc="-20" dirty="0">
                <a:latin typeface="Arial"/>
                <a:cs typeface="Arial"/>
              </a:rPr>
              <a:t> </a:t>
            </a:r>
            <a:r>
              <a:rPr sz="3600" b="1" dirty="0">
                <a:solidFill>
                  <a:srgbClr val="BC8642"/>
                </a:solidFill>
                <a:latin typeface="Arial"/>
                <a:cs typeface="Arial"/>
              </a:rPr>
              <a:t>TRENDS</a:t>
            </a:r>
            <a:endParaRPr sz="3600">
              <a:latin typeface="Arial"/>
              <a:cs typeface="Arial"/>
            </a:endParaRPr>
          </a:p>
          <a:p>
            <a:pPr marL="4050029" marR="601345">
              <a:lnSpc>
                <a:spcPct val="106700"/>
              </a:lnSpc>
              <a:spcBef>
                <a:spcPts val="875"/>
              </a:spcBef>
            </a:pPr>
            <a:r>
              <a:rPr sz="1800" b="1" spc="-5" dirty="0">
                <a:latin typeface="Arial"/>
                <a:cs typeface="Arial"/>
              </a:rPr>
              <a:t>Reasons </a:t>
            </a:r>
            <a:r>
              <a:rPr sz="1800" b="1" dirty="0">
                <a:latin typeface="Arial"/>
                <a:cs typeface="Arial"/>
              </a:rPr>
              <a:t>for following </a:t>
            </a:r>
            <a:r>
              <a:rPr sz="1800" b="1" spc="-5" dirty="0">
                <a:latin typeface="Arial"/>
                <a:cs typeface="Arial"/>
              </a:rPr>
              <a:t>trends </a:t>
            </a:r>
            <a:r>
              <a:rPr sz="1800" b="1" dirty="0">
                <a:latin typeface="Arial"/>
                <a:cs typeface="Arial"/>
              </a:rPr>
              <a:t>in </a:t>
            </a:r>
            <a:r>
              <a:rPr sz="1800" b="1" spc="-5" dirty="0">
                <a:latin typeface="Arial"/>
                <a:cs typeface="Arial"/>
              </a:rPr>
              <a:t>vital </a:t>
            </a:r>
            <a:r>
              <a:rPr sz="1800" b="1" spc="-490" dirty="0">
                <a:latin typeface="Arial"/>
                <a:cs typeface="Arial"/>
              </a:rPr>
              <a:t> </a:t>
            </a:r>
            <a:r>
              <a:rPr sz="1800" b="1" spc="-5" dirty="0">
                <a:latin typeface="Arial"/>
                <a:cs typeface="Arial"/>
              </a:rPr>
              <a:t>signs</a:t>
            </a:r>
            <a:endParaRPr sz="1800">
              <a:latin typeface="Arial"/>
              <a:cs typeface="Arial"/>
            </a:endParaRPr>
          </a:p>
          <a:p>
            <a:pPr marL="4278630" marR="5080">
              <a:lnSpc>
                <a:spcPct val="106700"/>
              </a:lnSpc>
              <a:spcBef>
                <a:spcPts val="890"/>
              </a:spcBef>
            </a:pPr>
            <a:r>
              <a:rPr sz="1800" spc="-5" dirty="0">
                <a:latin typeface="Arial MT"/>
                <a:cs typeface="Arial MT"/>
              </a:rPr>
              <a:t>Provides insight into</a:t>
            </a:r>
            <a:r>
              <a:rPr sz="1800" dirty="0">
                <a:latin typeface="Arial MT"/>
                <a:cs typeface="Arial MT"/>
              </a:rPr>
              <a:t> </a:t>
            </a:r>
            <a:r>
              <a:rPr sz="1800" spc="-5" dirty="0">
                <a:latin typeface="Arial MT"/>
                <a:cs typeface="Arial MT"/>
              </a:rPr>
              <a:t>the casualty’s</a:t>
            </a:r>
            <a:r>
              <a:rPr sz="1800" dirty="0">
                <a:latin typeface="Arial MT"/>
                <a:cs typeface="Arial MT"/>
              </a:rPr>
              <a:t> </a:t>
            </a:r>
            <a:r>
              <a:rPr sz="1800" spc="-5" dirty="0">
                <a:latin typeface="Arial MT"/>
                <a:cs typeface="Arial MT"/>
              </a:rPr>
              <a:t>clinical </a:t>
            </a:r>
            <a:r>
              <a:rPr sz="1800" dirty="0">
                <a:latin typeface="Arial MT"/>
                <a:cs typeface="Arial MT"/>
              </a:rPr>
              <a:t> </a:t>
            </a:r>
            <a:r>
              <a:rPr sz="1800" spc="-5" dirty="0">
                <a:latin typeface="Arial MT"/>
                <a:cs typeface="Arial MT"/>
              </a:rPr>
              <a:t>course not obvious from</a:t>
            </a:r>
            <a:r>
              <a:rPr sz="1800" dirty="0">
                <a:latin typeface="Arial MT"/>
                <a:cs typeface="Arial MT"/>
              </a:rPr>
              <a:t> </a:t>
            </a:r>
            <a:r>
              <a:rPr sz="1800" spc="-5" dirty="0">
                <a:latin typeface="Arial MT"/>
                <a:cs typeface="Arial MT"/>
              </a:rPr>
              <a:t>single set of vitals</a:t>
            </a:r>
            <a:endParaRPr sz="1800">
              <a:latin typeface="Arial MT"/>
              <a:cs typeface="Arial MT"/>
            </a:endParaRPr>
          </a:p>
          <a:p>
            <a:pPr marL="4278630" marR="386080">
              <a:lnSpc>
                <a:spcPct val="106700"/>
              </a:lnSpc>
              <a:spcBef>
                <a:spcPts val="790"/>
              </a:spcBef>
            </a:pPr>
            <a:r>
              <a:rPr sz="1800" spc="-5" dirty="0">
                <a:latin typeface="Arial MT"/>
                <a:cs typeface="Arial MT"/>
              </a:rPr>
              <a:t>Helps responder identify need for early </a:t>
            </a:r>
            <a:r>
              <a:rPr sz="1800" spc="-490" dirty="0">
                <a:latin typeface="Arial MT"/>
                <a:cs typeface="Arial MT"/>
              </a:rPr>
              <a:t> </a:t>
            </a:r>
            <a:r>
              <a:rPr sz="1800" spc="-5" dirty="0">
                <a:latin typeface="Arial MT"/>
                <a:cs typeface="Arial MT"/>
              </a:rPr>
              <a:t>interventions</a:t>
            </a:r>
            <a:r>
              <a:rPr sz="1800" spc="-10" dirty="0">
                <a:latin typeface="Arial MT"/>
                <a:cs typeface="Arial MT"/>
              </a:rPr>
              <a:t> </a:t>
            </a:r>
            <a:r>
              <a:rPr sz="1800" spc="-5" dirty="0">
                <a:latin typeface="Arial MT"/>
                <a:cs typeface="Arial MT"/>
              </a:rPr>
              <a:t>or</a:t>
            </a:r>
            <a:r>
              <a:rPr sz="1800" dirty="0">
                <a:latin typeface="Arial MT"/>
                <a:cs typeface="Arial MT"/>
              </a:rPr>
              <a:t> </a:t>
            </a:r>
            <a:r>
              <a:rPr sz="1800" spc="-5" dirty="0">
                <a:latin typeface="Arial MT"/>
                <a:cs typeface="Arial MT"/>
              </a:rPr>
              <a:t>assessments</a:t>
            </a:r>
            <a:endParaRPr sz="1800">
              <a:latin typeface="Arial MT"/>
              <a:cs typeface="Arial MT"/>
            </a:endParaRPr>
          </a:p>
          <a:p>
            <a:pPr marL="4278630" marR="144780">
              <a:lnSpc>
                <a:spcPct val="106700"/>
              </a:lnSpc>
              <a:spcBef>
                <a:spcPts val="790"/>
              </a:spcBef>
            </a:pPr>
            <a:r>
              <a:rPr sz="1800" spc="-5" dirty="0">
                <a:latin typeface="Arial MT"/>
                <a:cs typeface="Arial MT"/>
              </a:rPr>
              <a:t>Validates successful</a:t>
            </a:r>
            <a:r>
              <a:rPr sz="1800" dirty="0">
                <a:latin typeface="Arial MT"/>
                <a:cs typeface="Arial MT"/>
              </a:rPr>
              <a:t> </a:t>
            </a:r>
            <a:r>
              <a:rPr sz="1800" spc="-5" dirty="0">
                <a:latin typeface="Arial MT"/>
                <a:cs typeface="Arial MT"/>
              </a:rPr>
              <a:t>fluid resuscitation or </a:t>
            </a:r>
            <a:r>
              <a:rPr sz="1800" spc="-490" dirty="0">
                <a:latin typeface="Arial MT"/>
                <a:cs typeface="Arial MT"/>
              </a:rPr>
              <a:t> </a:t>
            </a:r>
            <a:r>
              <a:rPr sz="1800" spc="-5" dirty="0">
                <a:latin typeface="Arial MT"/>
                <a:cs typeface="Arial MT"/>
              </a:rPr>
              <a:t>other interventions</a:t>
            </a:r>
            <a:endParaRPr sz="1800">
              <a:latin typeface="Arial MT"/>
              <a:cs typeface="Arial MT"/>
            </a:endParaRPr>
          </a:p>
          <a:p>
            <a:pPr marL="12700" marR="5261610">
              <a:lnSpc>
                <a:spcPts val="2090"/>
              </a:lnSpc>
              <a:spcBef>
                <a:spcPts val="370"/>
              </a:spcBef>
            </a:pPr>
            <a:r>
              <a:rPr sz="1800" spc="-5" dirty="0">
                <a:latin typeface="Arial MT"/>
                <a:cs typeface="Arial MT"/>
              </a:rPr>
              <a:t>Remembering vital signs of each </a:t>
            </a:r>
            <a:r>
              <a:rPr sz="1800" spc="-490" dirty="0">
                <a:latin typeface="Arial MT"/>
                <a:cs typeface="Arial MT"/>
              </a:rPr>
              <a:t> </a:t>
            </a:r>
            <a:r>
              <a:rPr sz="1800" spc="-5" dirty="0">
                <a:latin typeface="Arial MT"/>
                <a:cs typeface="Arial MT"/>
              </a:rPr>
              <a:t>casualty</a:t>
            </a:r>
            <a:r>
              <a:rPr sz="1800" spc="-10" dirty="0">
                <a:latin typeface="Arial MT"/>
                <a:cs typeface="Arial MT"/>
              </a:rPr>
              <a:t> </a:t>
            </a:r>
            <a:r>
              <a:rPr sz="1800" dirty="0">
                <a:latin typeface="Arial MT"/>
                <a:cs typeface="Arial MT"/>
              </a:rPr>
              <a:t>is</a:t>
            </a:r>
            <a:r>
              <a:rPr sz="1800" spc="-5" dirty="0">
                <a:latin typeface="Arial MT"/>
                <a:cs typeface="Arial MT"/>
              </a:rPr>
              <a:t> difficult!</a:t>
            </a:r>
            <a:endParaRPr sz="1800">
              <a:latin typeface="Arial MT"/>
              <a:cs typeface="Arial MT"/>
            </a:endParaRPr>
          </a:p>
        </p:txBody>
      </p:sp>
      <p:sp>
        <p:nvSpPr>
          <p:cNvPr id="11" name="object 11"/>
          <p:cNvSpPr txBox="1"/>
          <p:nvPr/>
        </p:nvSpPr>
        <p:spPr>
          <a:xfrm>
            <a:off x="3485107" y="5223764"/>
            <a:ext cx="3493135" cy="1238885"/>
          </a:xfrm>
          <a:prstGeom prst="rect">
            <a:avLst/>
          </a:prstGeom>
        </p:spPr>
        <p:txBody>
          <a:bodyPr vert="horz" wrap="square" lIns="0" tIns="28575" rIns="0" bIns="0" rtlCol="0">
            <a:spAutoFit/>
          </a:bodyPr>
          <a:lstStyle/>
          <a:p>
            <a:pPr marL="12700" marR="5080">
              <a:lnSpc>
                <a:spcPts val="2090"/>
              </a:lnSpc>
              <a:spcBef>
                <a:spcPts val="225"/>
              </a:spcBef>
            </a:pPr>
            <a:r>
              <a:rPr sz="1800" spc="-5" dirty="0">
                <a:latin typeface="Arial MT"/>
                <a:cs typeface="Arial MT"/>
              </a:rPr>
              <a:t>Document all findings on the </a:t>
            </a:r>
            <a:r>
              <a:rPr sz="1800" dirty="0">
                <a:latin typeface="Arial MT"/>
                <a:cs typeface="Arial MT"/>
              </a:rPr>
              <a:t>DD </a:t>
            </a:r>
            <a:r>
              <a:rPr sz="1800" spc="5" dirty="0">
                <a:latin typeface="Arial MT"/>
                <a:cs typeface="Arial MT"/>
              </a:rPr>
              <a:t> </a:t>
            </a:r>
            <a:r>
              <a:rPr sz="1800" spc="-5" dirty="0">
                <a:latin typeface="Arial MT"/>
                <a:cs typeface="Arial MT"/>
              </a:rPr>
              <a:t>Form</a:t>
            </a:r>
            <a:r>
              <a:rPr sz="1800" spc="-10" dirty="0">
                <a:latin typeface="Arial MT"/>
                <a:cs typeface="Arial MT"/>
              </a:rPr>
              <a:t> </a:t>
            </a:r>
            <a:r>
              <a:rPr sz="1800" spc="-5" dirty="0">
                <a:latin typeface="Arial MT"/>
                <a:cs typeface="Arial MT"/>
              </a:rPr>
              <a:t>1380</a:t>
            </a:r>
            <a:r>
              <a:rPr sz="1800" spc="-15" dirty="0">
                <a:latin typeface="Arial MT"/>
                <a:cs typeface="Arial MT"/>
              </a:rPr>
              <a:t> </a:t>
            </a:r>
            <a:r>
              <a:rPr sz="1800" spc="-5" dirty="0">
                <a:latin typeface="Arial MT"/>
                <a:cs typeface="Arial MT"/>
              </a:rPr>
              <a:t>after</a:t>
            </a:r>
            <a:r>
              <a:rPr sz="1800" spc="-10" dirty="0">
                <a:latin typeface="Arial MT"/>
                <a:cs typeface="Arial MT"/>
              </a:rPr>
              <a:t> </a:t>
            </a:r>
            <a:r>
              <a:rPr sz="1800" spc="-5" dirty="0">
                <a:latin typeface="Arial MT"/>
                <a:cs typeface="Arial MT"/>
              </a:rPr>
              <a:t>each</a:t>
            </a:r>
            <a:r>
              <a:rPr sz="1800" spc="-10" dirty="0">
                <a:latin typeface="Arial MT"/>
                <a:cs typeface="Arial MT"/>
              </a:rPr>
              <a:t> </a:t>
            </a:r>
            <a:r>
              <a:rPr sz="1800" spc="-5" dirty="0">
                <a:latin typeface="Arial MT"/>
                <a:cs typeface="Arial MT"/>
              </a:rPr>
              <a:t>assessment</a:t>
            </a:r>
            <a:endParaRPr sz="1800">
              <a:latin typeface="Arial MT"/>
              <a:cs typeface="Arial MT"/>
            </a:endParaRPr>
          </a:p>
          <a:p>
            <a:pPr marL="12700" marR="1122680">
              <a:lnSpc>
                <a:spcPts val="2090"/>
              </a:lnSpc>
              <a:spcBef>
                <a:spcPts val="1125"/>
              </a:spcBef>
            </a:pPr>
            <a:r>
              <a:rPr sz="1800" spc="-5" dirty="0">
                <a:latin typeface="Arial MT"/>
                <a:cs typeface="Arial MT"/>
              </a:rPr>
              <a:t>Even </a:t>
            </a:r>
            <a:r>
              <a:rPr sz="1800" dirty="0">
                <a:latin typeface="Arial MT"/>
                <a:cs typeface="Arial MT"/>
              </a:rPr>
              <a:t>if </a:t>
            </a:r>
            <a:r>
              <a:rPr sz="1800" spc="-5" dirty="0">
                <a:latin typeface="Arial MT"/>
                <a:cs typeface="Arial MT"/>
              </a:rPr>
              <a:t>clinically stable, </a:t>
            </a:r>
            <a:r>
              <a:rPr sz="1800" spc="-490" dirty="0">
                <a:latin typeface="Arial MT"/>
                <a:cs typeface="Arial MT"/>
              </a:rPr>
              <a:t> </a:t>
            </a:r>
            <a:r>
              <a:rPr sz="1800" spc="-5" dirty="0">
                <a:latin typeface="Arial MT"/>
                <a:cs typeface="Arial MT"/>
              </a:rPr>
              <a:t>reassess</a:t>
            </a:r>
            <a:r>
              <a:rPr sz="1800" spc="-15" dirty="0">
                <a:latin typeface="Arial MT"/>
                <a:cs typeface="Arial MT"/>
              </a:rPr>
              <a:t> </a:t>
            </a:r>
            <a:r>
              <a:rPr sz="1800" spc="-5" dirty="0">
                <a:latin typeface="Arial MT"/>
                <a:cs typeface="Arial MT"/>
              </a:rPr>
              <a:t>routinely</a:t>
            </a:r>
            <a:endParaRPr sz="1800">
              <a:latin typeface="Arial MT"/>
              <a:cs typeface="Arial MT"/>
            </a:endParaRPr>
          </a:p>
        </p:txBody>
      </p:sp>
      <p:grpSp>
        <p:nvGrpSpPr>
          <p:cNvPr id="12" name="object 12"/>
          <p:cNvGrpSpPr/>
          <p:nvPr/>
        </p:nvGrpSpPr>
        <p:grpSpPr>
          <a:xfrm>
            <a:off x="3267700" y="5259927"/>
            <a:ext cx="101600" cy="1175385"/>
            <a:chOff x="3267700" y="5259927"/>
            <a:chExt cx="101600" cy="1175385"/>
          </a:xfrm>
        </p:grpSpPr>
        <p:sp>
          <p:nvSpPr>
            <p:cNvPr id="13" name="object 13"/>
            <p:cNvSpPr/>
            <p:nvPr/>
          </p:nvSpPr>
          <p:spPr>
            <a:xfrm>
              <a:off x="3318500" y="5259927"/>
              <a:ext cx="0" cy="498475"/>
            </a:xfrm>
            <a:custGeom>
              <a:avLst/>
              <a:gdLst/>
              <a:ahLst/>
              <a:cxnLst/>
              <a:rect l="l" t="t" r="r" b="b"/>
              <a:pathLst>
                <a:path h="498475">
                  <a:moveTo>
                    <a:pt x="1" y="498334"/>
                  </a:moveTo>
                  <a:lnTo>
                    <a:pt x="0" y="0"/>
                  </a:lnTo>
                </a:path>
              </a:pathLst>
            </a:custGeom>
            <a:ln w="101600">
              <a:solidFill>
                <a:srgbClr val="CD9147"/>
              </a:solidFill>
            </a:ln>
          </p:spPr>
          <p:txBody>
            <a:bodyPr wrap="square" lIns="0" tIns="0" rIns="0" bIns="0" rtlCol="0"/>
            <a:lstStyle/>
            <a:p>
              <a:endParaRPr/>
            </a:p>
          </p:txBody>
        </p:sp>
        <p:sp>
          <p:nvSpPr>
            <p:cNvPr id="14" name="object 14"/>
            <p:cNvSpPr/>
            <p:nvPr/>
          </p:nvSpPr>
          <p:spPr>
            <a:xfrm>
              <a:off x="3318500" y="5936610"/>
              <a:ext cx="0" cy="498475"/>
            </a:xfrm>
            <a:custGeom>
              <a:avLst/>
              <a:gdLst/>
              <a:ahLst/>
              <a:cxnLst/>
              <a:rect l="l" t="t" r="r" b="b"/>
              <a:pathLst>
                <a:path h="498475">
                  <a:moveTo>
                    <a:pt x="1" y="498334"/>
                  </a:moveTo>
                  <a:lnTo>
                    <a:pt x="0" y="0"/>
                  </a:lnTo>
                </a:path>
              </a:pathLst>
            </a:custGeom>
            <a:ln w="101600">
              <a:solidFill>
                <a:srgbClr val="CD9147"/>
              </a:solidFill>
            </a:ln>
          </p:spPr>
          <p:txBody>
            <a:bodyPr wrap="square" lIns="0" tIns="0" rIns="0" bIns="0" rtlCol="0"/>
            <a:lstStyle/>
            <a:p>
              <a:endParaRPr/>
            </a:p>
          </p:txBody>
        </p:sp>
      </p:grpSp>
      <p:sp>
        <p:nvSpPr>
          <p:cNvPr id="15" name="object 15"/>
          <p:cNvSpPr/>
          <p:nvPr/>
        </p:nvSpPr>
        <p:spPr>
          <a:xfrm>
            <a:off x="7360974" y="2622631"/>
            <a:ext cx="0" cy="498475"/>
          </a:xfrm>
          <a:custGeom>
            <a:avLst/>
            <a:gdLst/>
            <a:ahLst/>
            <a:cxnLst/>
            <a:rect l="l" t="t" r="r" b="b"/>
            <a:pathLst>
              <a:path h="498475">
                <a:moveTo>
                  <a:pt x="1" y="498334"/>
                </a:moveTo>
                <a:lnTo>
                  <a:pt x="0" y="0"/>
                </a:lnTo>
              </a:path>
            </a:pathLst>
          </a:custGeom>
          <a:ln w="101600">
            <a:solidFill>
              <a:srgbClr val="CD9147"/>
            </a:solidFill>
          </a:ln>
        </p:spPr>
        <p:txBody>
          <a:bodyPr wrap="square" lIns="0" tIns="0" rIns="0" bIns="0" rtlCol="0"/>
          <a:lstStyle/>
          <a:p>
            <a:endParaRPr/>
          </a:p>
        </p:txBody>
      </p:sp>
      <p:sp>
        <p:nvSpPr>
          <p:cNvPr id="16" name="object 16"/>
          <p:cNvSpPr/>
          <p:nvPr/>
        </p:nvSpPr>
        <p:spPr>
          <a:xfrm>
            <a:off x="7360974" y="3305081"/>
            <a:ext cx="0" cy="498475"/>
          </a:xfrm>
          <a:custGeom>
            <a:avLst/>
            <a:gdLst/>
            <a:ahLst/>
            <a:cxnLst/>
            <a:rect l="l" t="t" r="r" b="b"/>
            <a:pathLst>
              <a:path h="498475">
                <a:moveTo>
                  <a:pt x="1" y="498334"/>
                </a:moveTo>
                <a:lnTo>
                  <a:pt x="0" y="0"/>
                </a:lnTo>
              </a:path>
            </a:pathLst>
          </a:custGeom>
          <a:ln w="101600">
            <a:solidFill>
              <a:srgbClr val="CD9147"/>
            </a:solidFill>
          </a:ln>
        </p:spPr>
        <p:txBody>
          <a:bodyPr wrap="square" lIns="0" tIns="0" rIns="0" bIns="0" rtlCol="0"/>
          <a:lstStyle/>
          <a:p>
            <a:endParaRPr/>
          </a:p>
        </p:txBody>
      </p:sp>
      <p:sp>
        <p:nvSpPr>
          <p:cNvPr id="17" name="object 17"/>
          <p:cNvSpPr/>
          <p:nvPr/>
        </p:nvSpPr>
        <p:spPr>
          <a:xfrm>
            <a:off x="7360974" y="3987529"/>
            <a:ext cx="0" cy="498475"/>
          </a:xfrm>
          <a:custGeom>
            <a:avLst/>
            <a:gdLst/>
            <a:ahLst/>
            <a:cxnLst/>
            <a:rect l="l" t="t" r="r" b="b"/>
            <a:pathLst>
              <a:path h="498475">
                <a:moveTo>
                  <a:pt x="1" y="498334"/>
                </a:moveTo>
                <a:lnTo>
                  <a:pt x="0" y="0"/>
                </a:lnTo>
              </a:path>
            </a:pathLst>
          </a:custGeom>
          <a:ln w="101600">
            <a:solidFill>
              <a:srgbClr val="CD9147"/>
            </a:solidFill>
          </a:ln>
        </p:spPr>
        <p:txBody>
          <a:bodyPr wrap="square" lIns="0" tIns="0" rIns="0" bIns="0" rtlCol="0"/>
          <a:lstStyle/>
          <a:p>
            <a:endParaRPr/>
          </a:p>
        </p:txBody>
      </p:sp>
      <p:sp>
        <p:nvSpPr>
          <p:cNvPr id="18" name="object 18"/>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19" name="object 19"/>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42</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pc="-5" dirty="0"/>
              <a:t>Module</a:t>
            </a:r>
            <a:r>
              <a:rPr spc="-25" dirty="0"/>
              <a:t> </a:t>
            </a:r>
            <a:r>
              <a:rPr dirty="0"/>
              <a:t>20:</a:t>
            </a:r>
            <a:r>
              <a:rPr spc="-20" dirty="0"/>
              <a:t> </a:t>
            </a:r>
            <a:r>
              <a:rPr spc="-5" dirty="0"/>
              <a:t>Casualty</a:t>
            </a:r>
            <a:r>
              <a:rPr spc="-20" dirty="0"/>
              <a:t> </a:t>
            </a:r>
            <a:r>
              <a:rPr spc="-5" dirty="0"/>
              <a:t>Monitoring</a:t>
            </a:r>
          </a:p>
        </p:txBody>
      </p:sp>
      <p:pic>
        <p:nvPicPr>
          <p:cNvPr id="3" name="object 3"/>
          <p:cNvPicPr/>
          <p:nvPr/>
        </p:nvPicPr>
        <p:blipFill>
          <a:blip r:embed="rId3" cstate="print"/>
          <a:stretch>
            <a:fillRect/>
          </a:stretch>
        </p:blipFill>
        <p:spPr>
          <a:xfrm>
            <a:off x="307847" y="252984"/>
            <a:ext cx="1176528" cy="661416"/>
          </a:xfrm>
          <a:prstGeom prst="rect">
            <a:avLst/>
          </a:prstGeom>
        </p:spPr>
      </p:pic>
      <p:pic>
        <p:nvPicPr>
          <p:cNvPr id="4" name="object 4"/>
          <p:cNvPicPr/>
          <p:nvPr/>
        </p:nvPicPr>
        <p:blipFill>
          <a:blip r:embed="rId4" cstate="print"/>
          <a:stretch>
            <a:fillRect/>
          </a:stretch>
        </p:blipFill>
        <p:spPr>
          <a:xfrm>
            <a:off x="640080" y="1737359"/>
            <a:ext cx="11146536" cy="4904232"/>
          </a:xfrm>
          <a:prstGeom prst="rect">
            <a:avLst/>
          </a:prstGeom>
        </p:spPr>
      </p:pic>
      <p:graphicFrame>
        <p:nvGraphicFramePr>
          <p:cNvPr id="5" name="object 5"/>
          <p:cNvGraphicFramePr>
            <a:graphicFrameLocks noGrp="1"/>
          </p:cNvGraphicFramePr>
          <p:nvPr/>
        </p:nvGraphicFramePr>
        <p:xfrm>
          <a:off x="812514" y="1849404"/>
          <a:ext cx="10781665" cy="4661671"/>
        </p:xfrm>
        <a:graphic>
          <a:graphicData uri="http://schemas.openxmlformats.org/drawingml/2006/table">
            <a:tbl>
              <a:tblPr firstRow="1" bandRow="1">
                <a:tableStyleId>{2D5ABB26-0587-4C30-8999-92F81FD0307C}</a:tableStyleId>
              </a:tblPr>
              <a:tblGrid>
                <a:gridCol w="3860800">
                  <a:extLst>
                    <a:ext uri="{9D8B030D-6E8A-4147-A177-3AD203B41FA5}">
                      <a16:colId xmlns:a16="http://schemas.microsoft.com/office/drawing/2014/main" val="20000"/>
                    </a:ext>
                  </a:extLst>
                </a:gridCol>
                <a:gridCol w="5431790">
                  <a:extLst>
                    <a:ext uri="{9D8B030D-6E8A-4147-A177-3AD203B41FA5}">
                      <a16:colId xmlns:a16="http://schemas.microsoft.com/office/drawing/2014/main" val="20001"/>
                    </a:ext>
                  </a:extLst>
                </a:gridCol>
                <a:gridCol w="1489075">
                  <a:extLst>
                    <a:ext uri="{9D8B030D-6E8A-4147-A177-3AD203B41FA5}">
                      <a16:colId xmlns:a16="http://schemas.microsoft.com/office/drawing/2014/main" val="20002"/>
                    </a:ext>
                  </a:extLst>
                </a:gridCol>
              </a:tblGrid>
              <a:tr h="640090">
                <a:tc>
                  <a:txBody>
                    <a:bodyPr/>
                    <a:lstStyle/>
                    <a:p>
                      <a:pPr marL="989965">
                        <a:lnSpc>
                          <a:spcPct val="100000"/>
                        </a:lnSpc>
                        <a:spcBef>
                          <a:spcPts val="1345"/>
                        </a:spcBef>
                      </a:pPr>
                      <a:r>
                        <a:rPr sz="1800" b="1" spc="-5" dirty="0">
                          <a:latin typeface="Arial"/>
                          <a:cs typeface="Arial"/>
                        </a:rPr>
                        <a:t>Subject</a:t>
                      </a:r>
                      <a:r>
                        <a:rPr sz="1800" b="1" spc="-40" dirty="0">
                          <a:latin typeface="Arial"/>
                          <a:cs typeface="Arial"/>
                        </a:rPr>
                        <a:t> </a:t>
                      </a:r>
                      <a:r>
                        <a:rPr sz="1800" b="1" spc="-5" dirty="0">
                          <a:latin typeface="Arial"/>
                          <a:cs typeface="Arial"/>
                        </a:rPr>
                        <a:t>Category</a:t>
                      </a:r>
                      <a:endParaRPr sz="1800">
                        <a:latin typeface="Arial"/>
                        <a:cs typeface="Arial"/>
                      </a:endParaRPr>
                    </a:p>
                  </a:txBody>
                  <a:tcPr marL="0" marR="0" marT="17081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D9D9D9"/>
                    </a:solidFill>
                  </a:tcPr>
                </a:tc>
                <a:tc>
                  <a:txBody>
                    <a:bodyPr/>
                    <a:lstStyle/>
                    <a:p>
                      <a:pPr algn="ctr">
                        <a:lnSpc>
                          <a:spcPct val="100000"/>
                        </a:lnSpc>
                        <a:spcBef>
                          <a:spcPts val="1345"/>
                        </a:spcBef>
                      </a:pPr>
                      <a:r>
                        <a:rPr sz="1800" b="1" spc="-5" dirty="0">
                          <a:latin typeface="Arial"/>
                          <a:cs typeface="Arial"/>
                        </a:rPr>
                        <a:t>Study</a:t>
                      </a:r>
                      <a:r>
                        <a:rPr sz="1800" b="1" spc="-45" dirty="0">
                          <a:latin typeface="Arial"/>
                          <a:cs typeface="Arial"/>
                        </a:rPr>
                        <a:t> </a:t>
                      </a:r>
                      <a:r>
                        <a:rPr sz="1800" b="1" spc="-5" dirty="0">
                          <a:latin typeface="Arial"/>
                          <a:cs typeface="Arial"/>
                        </a:rPr>
                        <a:t>Types</a:t>
                      </a:r>
                      <a:endParaRPr sz="1800">
                        <a:latin typeface="Arial"/>
                        <a:cs typeface="Arial"/>
                      </a:endParaRPr>
                    </a:p>
                  </a:txBody>
                  <a:tcPr marL="0" marR="0" marT="17081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D9D9D9"/>
                    </a:solidFill>
                  </a:tcPr>
                </a:tc>
                <a:tc>
                  <a:txBody>
                    <a:bodyPr/>
                    <a:lstStyle/>
                    <a:p>
                      <a:pPr marL="242570" marR="234950" indent="69850">
                        <a:lnSpc>
                          <a:spcPts val="2090"/>
                        </a:lnSpc>
                        <a:spcBef>
                          <a:spcPts val="490"/>
                        </a:spcBef>
                      </a:pPr>
                      <a:r>
                        <a:rPr sz="1800" b="1" spc="-5" dirty="0">
                          <a:latin typeface="Arial"/>
                          <a:cs typeface="Arial"/>
                        </a:rPr>
                        <a:t>Level </a:t>
                      </a:r>
                      <a:r>
                        <a:rPr sz="1800" b="1" dirty="0">
                          <a:latin typeface="Arial"/>
                          <a:cs typeface="Arial"/>
                        </a:rPr>
                        <a:t>of </a:t>
                      </a:r>
                      <a:r>
                        <a:rPr sz="1800" b="1" spc="-490" dirty="0">
                          <a:latin typeface="Arial"/>
                          <a:cs typeface="Arial"/>
                        </a:rPr>
                        <a:t> </a:t>
                      </a:r>
                      <a:r>
                        <a:rPr sz="1800" b="1" spc="-5" dirty="0">
                          <a:latin typeface="Arial"/>
                          <a:cs typeface="Arial"/>
                        </a:rPr>
                        <a:t>Evidence</a:t>
                      </a:r>
                      <a:endParaRPr sz="1800">
                        <a:latin typeface="Arial"/>
                        <a:cs typeface="Arial"/>
                      </a:endParaRPr>
                    </a:p>
                  </a:txBody>
                  <a:tcPr marL="0" marR="0" marT="6223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D9D9D9"/>
                    </a:solidFill>
                  </a:tcPr>
                </a:tc>
                <a:extLst>
                  <a:ext uri="{0D108BD9-81ED-4DB2-BD59-A6C34878D82A}">
                    <a16:rowId xmlns:a16="http://schemas.microsoft.com/office/drawing/2014/main" val="10000"/>
                  </a:ext>
                </a:extLst>
              </a:tr>
              <a:tr h="786720">
                <a:tc>
                  <a:txBody>
                    <a:bodyPr/>
                    <a:lstStyle/>
                    <a:p>
                      <a:pPr>
                        <a:lnSpc>
                          <a:spcPct val="100000"/>
                        </a:lnSpc>
                        <a:spcBef>
                          <a:spcPts val="25"/>
                        </a:spcBef>
                      </a:pPr>
                      <a:endParaRPr sz="1300">
                        <a:latin typeface="Times New Roman"/>
                        <a:cs typeface="Times New Roman"/>
                      </a:endParaRPr>
                    </a:p>
                    <a:p>
                      <a:pPr marL="287655" marR="466090">
                        <a:lnSpc>
                          <a:spcPts val="1610"/>
                        </a:lnSpc>
                      </a:pPr>
                      <a:r>
                        <a:rPr sz="1400" spc="-5" dirty="0">
                          <a:latin typeface="Arial MT"/>
                          <a:cs typeface="Arial MT"/>
                        </a:rPr>
                        <a:t>Vitals </a:t>
                      </a:r>
                      <a:r>
                        <a:rPr sz="1400" dirty="0">
                          <a:latin typeface="Arial MT"/>
                          <a:cs typeface="Arial MT"/>
                        </a:rPr>
                        <a:t>– AVPU, </a:t>
                      </a:r>
                      <a:r>
                        <a:rPr sz="1400" spc="-5" dirty="0">
                          <a:latin typeface="Arial MT"/>
                          <a:cs typeface="Arial MT"/>
                        </a:rPr>
                        <a:t>Pulses, and Respiratory </a:t>
                      </a:r>
                      <a:r>
                        <a:rPr sz="1400" spc="-375" dirty="0">
                          <a:latin typeface="Arial MT"/>
                          <a:cs typeface="Arial MT"/>
                        </a:rPr>
                        <a:t> </a:t>
                      </a:r>
                      <a:r>
                        <a:rPr sz="1400" spc="-5" dirty="0">
                          <a:latin typeface="Arial MT"/>
                          <a:cs typeface="Arial MT"/>
                        </a:rPr>
                        <a:t>Rates</a:t>
                      </a:r>
                      <a:endParaRPr sz="1400">
                        <a:latin typeface="Arial MT"/>
                        <a:cs typeface="Arial MT"/>
                      </a:endParaRPr>
                    </a:p>
                  </a:txBody>
                  <a:tcPr marL="0" marR="0" marT="317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a:lnSpc>
                          <a:spcPct val="100000"/>
                        </a:lnSpc>
                        <a:spcBef>
                          <a:spcPts val="5"/>
                        </a:spcBef>
                      </a:pPr>
                      <a:endParaRPr sz="1950">
                        <a:latin typeface="Times New Roman"/>
                        <a:cs typeface="Times New Roman"/>
                      </a:endParaRPr>
                    </a:p>
                    <a:p>
                      <a:pPr marL="287655">
                        <a:lnSpc>
                          <a:spcPct val="100000"/>
                        </a:lnSpc>
                        <a:spcBef>
                          <a:spcPts val="5"/>
                        </a:spcBef>
                      </a:pPr>
                      <a:r>
                        <a:rPr sz="1400" spc="-5" dirty="0">
                          <a:latin typeface="Arial MT"/>
                          <a:cs typeface="Arial MT"/>
                        </a:rPr>
                        <a:t>Prospective</a:t>
                      </a:r>
                      <a:r>
                        <a:rPr sz="1400" spc="-10" dirty="0">
                          <a:latin typeface="Arial MT"/>
                          <a:cs typeface="Arial MT"/>
                        </a:rPr>
                        <a:t> </a:t>
                      </a:r>
                      <a:r>
                        <a:rPr sz="1400" spc="-5" dirty="0">
                          <a:latin typeface="Arial MT"/>
                          <a:cs typeface="Arial MT"/>
                        </a:rPr>
                        <a:t>and Retrospective Observational</a:t>
                      </a:r>
                      <a:r>
                        <a:rPr sz="1400" dirty="0">
                          <a:latin typeface="Arial MT"/>
                          <a:cs typeface="Arial MT"/>
                        </a:rPr>
                        <a:t> </a:t>
                      </a:r>
                      <a:r>
                        <a:rPr sz="1400" spc="-5" dirty="0">
                          <a:latin typeface="Arial MT"/>
                          <a:cs typeface="Arial MT"/>
                        </a:rPr>
                        <a:t>Study</a:t>
                      </a:r>
                      <a:endParaRPr sz="1400">
                        <a:latin typeface="Arial MT"/>
                        <a:cs typeface="Arial MT"/>
                      </a:endParaRPr>
                    </a:p>
                  </a:txBody>
                  <a:tcPr marL="0" marR="0" marT="63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a:lnSpc>
                          <a:spcPct val="100000"/>
                        </a:lnSpc>
                        <a:spcBef>
                          <a:spcPts val="20"/>
                        </a:spcBef>
                      </a:pPr>
                      <a:endParaRPr sz="1850">
                        <a:latin typeface="Times New Roman"/>
                        <a:cs typeface="Times New Roman"/>
                      </a:endParaRPr>
                    </a:p>
                    <a:p>
                      <a:pPr marR="483234" algn="r">
                        <a:lnSpc>
                          <a:spcPct val="100000"/>
                        </a:lnSpc>
                      </a:pPr>
                      <a:r>
                        <a:rPr sz="1600" b="1" spc="-10" dirty="0">
                          <a:latin typeface="Arial"/>
                          <a:cs typeface="Arial"/>
                        </a:rPr>
                        <a:t>B-NR</a:t>
                      </a:r>
                      <a:endParaRPr sz="1600">
                        <a:latin typeface="Arial"/>
                        <a:cs typeface="Arial"/>
                      </a:endParaRPr>
                    </a:p>
                  </a:txBody>
                  <a:tcPr marL="0" marR="0" marT="254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extLst>
                  <a:ext uri="{0D108BD9-81ED-4DB2-BD59-A6C34878D82A}">
                    <a16:rowId xmlns:a16="http://schemas.microsoft.com/office/drawing/2014/main" val="10001"/>
                  </a:ext>
                </a:extLst>
              </a:tr>
              <a:tr h="603840">
                <a:tc>
                  <a:txBody>
                    <a:bodyPr/>
                    <a:lstStyle/>
                    <a:p>
                      <a:pPr>
                        <a:lnSpc>
                          <a:spcPct val="100000"/>
                        </a:lnSpc>
                        <a:spcBef>
                          <a:spcPts val="50"/>
                        </a:spcBef>
                      </a:pPr>
                      <a:endParaRPr sz="1200">
                        <a:latin typeface="Times New Roman"/>
                        <a:cs typeface="Times New Roman"/>
                      </a:endParaRPr>
                    </a:p>
                    <a:p>
                      <a:pPr marL="287655">
                        <a:lnSpc>
                          <a:spcPct val="100000"/>
                        </a:lnSpc>
                      </a:pPr>
                      <a:r>
                        <a:rPr sz="1400" spc="-5" dirty="0">
                          <a:latin typeface="Arial MT"/>
                          <a:cs typeface="Arial MT"/>
                        </a:rPr>
                        <a:t>Pulse</a:t>
                      </a:r>
                      <a:r>
                        <a:rPr sz="1400" spc="-35" dirty="0">
                          <a:latin typeface="Arial MT"/>
                          <a:cs typeface="Arial MT"/>
                        </a:rPr>
                        <a:t> </a:t>
                      </a:r>
                      <a:r>
                        <a:rPr sz="1400" spc="-5" dirty="0">
                          <a:latin typeface="Arial MT"/>
                          <a:cs typeface="Arial MT"/>
                        </a:rPr>
                        <a:t>Oximetry</a:t>
                      </a:r>
                      <a:endParaRPr sz="1400">
                        <a:latin typeface="Arial MT"/>
                        <a:cs typeface="Arial MT"/>
                      </a:endParaRPr>
                    </a:p>
                  </a:txBody>
                  <a:tcPr marL="0" marR="0" marT="63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a:lnSpc>
                          <a:spcPct val="100000"/>
                        </a:lnSpc>
                        <a:spcBef>
                          <a:spcPts val="30"/>
                        </a:spcBef>
                      </a:pPr>
                      <a:endParaRPr sz="1300">
                        <a:latin typeface="Times New Roman"/>
                        <a:cs typeface="Times New Roman"/>
                      </a:endParaRPr>
                    </a:p>
                    <a:p>
                      <a:pPr marL="287655">
                        <a:lnSpc>
                          <a:spcPct val="100000"/>
                        </a:lnSpc>
                        <a:spcBef>
                          <a:spcPts val="5"/>
                        </a:spcBef>
                      </a:pPr>
                      <a:r>
                        <a:rPr sz="1400" spc="-5" dirty="0">
                          <a:latin typeface="Arial MT"/>
                          <a:cs typeface="Arial MT"/>
                        </a:rPr>
                        <a:t>Prospective</a:t>
                      </a:r>
                      <a:r>
                        <a:rPr sz="1400" spc="-10" dirty="0">
                          <a:latin typeface="Arial MT"/>
                          <a:cs typeface="Arial MT"/>
                        </a:rPr>
                        <a:t> </a:t>
                      </a:r>
                      <a:r>
                        <a:rPr sz="1400" spc="-5" dirty="0">
                          <a:latin typeface="Arial MT"/>
                          <a:cs typeface="Arial MT"/>
                        </a:rPr>
                        <a:t>and Retrospective Observational</a:t>
                      </a:r>
                      <a:r>
                        <a:rPr sz="1400" dirty="0">
                          <a:latin typeface="Arial MT"/>
                          <a:cs typeface="Arial MT"/>
                        </a:rPr>
                        <a:t> </a:t>
                      </a:r>
                      <a:r>
                        <a:rPr sz="1400" spc="-5" dirty="0">
                          <a:latin typeface="Arial MT"/>
                          <a:cs typeface="Arial MT"/>
                        </a:rPr>
                        <a:t>Study</a:t>
                      </a:r>
                      <a:endParaRPr sz="1400">
                        <a:latin typeface="Arial MT"/>
                        <a:cs typeface="Arial MT"/>
                      </a:endParaRPr>
                    </a:p>
                  </a:txBody>
                  <a:tcPr marL="0" marR="0" marT="381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marR="483234" algn="r">
                        <a:lnSpc>
                          <a:spcPct val="100000"/>
                        </a:lnSpc>
                        <a:spcBef>
                          <a:spcPts val="1425"/>
                        </a:spcBef>
                      </a:pPr>
                      <a:r>
                        <a:rPr sz="1600" b="1" spc="-10" dirty="0">
                          <a:latin typeface="Arial"/>
                          <a:cs typeface="Arial"/>
                        </a:rPr>
                        <a:t>B-NR</a:t>
                      </a:r>
                      <a:endParaRPr sz="1600">
                        <a:latin typeface="Arial"/>
                        <a:cs typeface="Arial"/>
                      </a:endParaRPr>
                    </a:p>
                  </a:txBody>
                  <a:tcPr marL="0" marR="0" marT="18097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extLst>
                  <a:ext uri="{0D108BD9-81ED-4DB2-BD59-A6C34878D82A}">
                    <a16:rowId xmlns:a16="http://schemas.microsoft.com/office/drawing/2014/main" val="10002"/>
                  </a:ext>
                </a:extLst>
              </a:tr>
              <a:tr h="614767">
                <a:tc>
                  <a:txBody>
                    <a:bodyPr/>
                    <a:lstStyle/>
                    <a:p>
                      <a:pPr>
                        <a:lnSpc>
                          <a:spcPct val="100000"/>
                        </a:lnSpc>
                        <a:spcBef>
                          <a:spcPts val="40"/>
                        </a:spcBef>
                      </a:pPr>
                      <a:endParaRPr sz="1250">
                        <a:latin typeface="Times New Roman"/>
                        <a:cs typeface="Times New Roman"/>
                      </a:endParaRPr>
                    </a:p>
                    <a:p>
                      <a:pPr marL="287655">
                        <a:lnSpc>
                          <a:spcPct val="100000"/>
                        </a:lnSpc>
                      </a:pPr>
                      <a:r>
                        <a:rPr sz="1400" spc="-5" dirty="0">
                          <a:latin typeface="Arial MT"/>
                          <a:cs typeface="Arial MT"/>
                        </a:rPr>
                        <a:t>Colorimetric</a:t>
                      </a:r>
                      <a:r>
                        <a:rPr sz="1400" spc="-15" dirty="0">
                          <a:latin typeface="Arial MT"/>
                          <a:cs typeface="Arial MT"/>
                        </a:rPr>
                        <a:t> </a:t>
                      </a:r>
                      <a:r>
                        <a:rPr sz="1400" spc="-5" dirty="0">
                          <a:latin typeface="Arial MT"/>
                          <a:cs typeface="Arial MT"/>
                        </a:rPr>
                        <a:t>End-Tidal</a:t>
                      </a:r>
                      <a:r>
                        <a:rPr sz="1400" spc="-10" dirty="0">
                          <a:latin typeface="Arial MT"/>
                          <a:cs typeface="Arial MT"/>
                        </a:rPr>
                        <a:t> </a:t>
                      </a:r>
                      <a:r>
                        <a:rPr sz="1400" spc="-5" dirty="0">
                          <a:latin typeface="Arial MT"/>
                          <a:cs typeface="Arial MT"/>
                        </a:rPr>
                        <a:t>CO2</a:t>
                      </a:r>
                      <a:r>
                        <a:rPr sz="1400" spc="-15" dirty="0">
                          <a:latin typeface="Arial MT"/>
                          <a:cs typeface="Arial MT"/>
                        </a:rPr>
                        <a:t> </a:t>
                      </a:r>
                      <a:r>
                        <a:rPr sz="1400" spc="-5" dirty="0">
                          <a:latin typeface="Arial MT"/>
                          <a:cs typeface="Arial MT"/>
                        </a:rPr>
                        <a:t>Monitoring</a:t>
                      </a:r>
                      <a:endParaRPr sz="1400">
                        <a:latin typeface="Arial MT"/>
                        <a:cs typeface="Arial MT"/>
                      </a:endParaRPr>
                    </a:p>
                  </a:txBody>
                  <a:tcPr marL="0" marR="0" marT="508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a:lnSpc>
                          <a:spcPct val="100000"/>
                        </a:lnSpc>
                        <a:spcBef>
                          <a:spcPts val="40"/>
                        </a:spcBef>
                      </a:pPr>
                      <a:endParaRPr sz="1250">
                        <a:latin typeface="Times New Roman"/>
                        <a:cs typeface="Times New Roman"/>
                      </a:endParaRPr>
                    </a:p>
                    <a:p>
                      <a:pPr marL="287655">
                        <a:lnSpc>
                          <a:spcPct val="100000"/>
                        </a:lnSpc>
                      </a:pPr>
                      <a:r>
                        <a:rPr sz="1400" spc="-5" dirty="0">
                          <a:latin typeface="Arial MT"/>
                          <a:cs typeface="Arial MT"/>
                        </a:rPr>
                        <a:t>Prospective</a:t>
                      </a:r>
                      <a:r>
                        <a:rPr sz="1400" spc="-10" dirty="0">
                          <a:latin typeface="Arial MT"/>
                          <a:cs typeface="Arial MT"/>
                        </a:rPr>
                        <a:t> </a:t>
                      </a:r>
                      <a:r>
                        <a:rPr sz="1400" spc="-5" dirty="0">
                          <a:latin typeface="Arial MT"/>
                          <a:cs typeface="Arial MT"/>
                        </a:rPr>
                        <a:t>and Retrospective Observational</a:t>
                      </a:r>
                      <a:r>
                        <a:rPr sz="1400" dirty="0">
                          <a:latin typeface="Arial MT"/>
                          <a:cs typeface="Arial MT"/>
                        </a:rPr>
                        <a:t> </a:t>
                      </a:r>
                      <a:r>
                        <a:rPr sz="1400" spc="-5" dirty="0">
                          <a:latin typeface="Arial MT"/>
                          <a:cs typeface="Arial MT"/>
                        </a:rPr>
                        <a:t>Study</a:t>
                      </a:r>
                      <a:endParaRPr sz="1400">
                        <a:latin typeface="Arial MT"/>
                        <a:cs typeface="Arial MT"/>
                      </a:endParaRPr>
                    </a:p>
                  </a:txBody>
                  <a:tcPr marL="0" marR="0" marT="508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marR="483234" algn="r">
                        <a:lnSpc>
                          <a:spcPct val="100000"/>
                        </a:lnSpc>
                        <a:spcBef>
                          <a:spcPts val="1470"/>
                        </a:spcBef>
                      </a:pPr>
                      <a:r>
                        <a:rPr sz="1600" b="1" spc="-10" dirty="0">
                          <a:latin typeface="Arial"/>
                          <a:cs typeface="Arial"/>
                        </a:rPr>
                        <a:t>B-NR</a:t>
                      </a:r>
                      <a:endParaRPr sz="1600">
                        <a:latin typeface="Arial"/>
                        <a:cs typeface="Arial"/>
                      </a:endParaRPr>
                    </a:p>
                  </a:txBody>
                  <a:tcPr marL="0" marR="0" marT="18669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extLst>
                  <a:ext uri="{0D108BD9-81ED-4DB2-BD59-A6C34878D82A}">
                    <a16:rowId xmlns:a16="http://schemas.microsoft.com/office/drawing/2014/main" val="10003"/>
                  </a:ext>
                </a:extLst>
              </a:tr>
              <a:tr h="614767">
                <a:tc>
                  <a:txBody>
                    <a:bodyPr/>
                    <a:lstStyle/>
                    <a:p>
                      <a:pPr>
                        <a:lnSpc>
                          <a:spcPct val="100000"/>
                        </a:lnSpc>
                        <a:spcBef>
                          <a:spcPts val="45"/>
                        </a:spcBef>
                      </a:pPr>
                      <a:endParaRPr sz="1250">
                        <a:latin typeface="Times New Roman"/>
                        <a:cs typeface="Times New Roman"/>
                      </a:endParaRPr>
                    </a:p>
                    <a:p>
                      <a:pPr marL="287655">
                        <a:lnSpc>
                          <a:spcPct val="100000"/>
                        </a:lnSpc>
                      </a:pPr>
                      <a:r>
                        <a:rPr sz="1400" spc="-5" dirty="0">
                          <a:latin typeface="Arial MT"/>
                          <a:cs typeface="Arial MT"/>
                        </a:rPr>
                        <a:t>Electronic</a:t>
                      </a:r>
                      <a:r>
                        <a:rPr sz="1400" spc="-35" dirty="0">
                          <a:latin typeface="Arial MT"/>
                          <a:cs typeface="Arial MT"/>
                        </a:rPr>
                        <a:t> </a:t>
                      </a:r>
                      <a:r>
                        <a:rPr sz="1400" spc="-5" dirty="0">
                          <a:latin typeface="Arial MT"/>
                          <a:cs typeface="Arial MT"/>
                        </a:rPr>
                        <a:t>Monitoring</a:t>
                      </a:r>
                      <a:endParaRPr sz="1400">
                        <a:latin typeface="Arial MT"/>
                        <a:cs typeface="Arial MT"/>
                      </a:endParaRPr>
                    </a:p>
                  </a:txBody>
                  <a:tcPr marL="0" marR="0" marT="571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a:lnSpc>
                          <a:spcPct val="100000"/>
                        </a:lnSpc>
                        <a:spcBef>
                          <a:spcPts val="25"/>
                        </a:spcBef>
                      </a:pPr>
                      <a:endParaRPr sz="1350">
                        <a:latin typeface="Times New Roman"/>
                        <a:cs typeface="Times New Roman"/>
                      </a:endParaRPr>
                    </a:p>
                    <a:p>
                      <a:pPr marL="287655">
                        <a:lnSpc>
                          <a:spcPct val="100000"/>
                        </a:lnSpc>
                        <a:spcBef>
                          <a:spcPts val="5"/>
                        </a:spcBef>
                      </a:pPr>
                      <a:r>
                        <a:rPr sz="1400" spc="-5" dirty="0">
                          <a:latin typeface="Arial MT"/>
                          <a:cs typeface="Arial MT"/>
                        </a:rPr>
                        <a:t>Meta-analysis</a:t>
                      </a:r>
                      <a:r>
                        <a:rPr sz="1400" spc="-10" dirty="0">
                          <a:latin typeface="Arial MT"/>
                          <a:cs typeface="Arial MT"/>
                        </a:rPr>
                        <a:t> </a:t>
                      </a:r>
                      <a:r>
                        <a:rPr sz="1400" spc="-5" dirty="0">
                          <a:latin typeface="Arial MT"/>
                          <a:cs typeface="Arial MT"/>
                        </a:rPr>
                        <a:t>of Randomized</a:t>
                      </a:r>
                      <a:r>
                        <a:rPr sz="1400" spc="-10" dirty="0">
                          <a:latin typeface="Arial MT"/>
                          <a:cs typeface="Arial MT"/>
                        </a:rPr>
                        <a:t> </a:t>
                      </a:r>
                      <a:r>
                        <a:rPr sz="1400" spc="-5" dirty="0">
                          <a:latin typeface="Arial MT"/>
                          <a:cs typeface="Arial MT"/>
                        </a:rPr>
                        <a:t>and nonrandomized</a:t>
                      </a:r>
                      <a:r>
                        <a:rPr sz="1400" spc="-10" dirty="0">
                          <a:latin typeface="Arial MT"/>
                          <a:cs typeface="Arial MT"/>
                        </a:rPr>
                        <a:t> </a:t>
                      </a:r>
                      <a:r>
                        <a:rPr sz="1400" spc="-5" dirty="0">
                          <a:latin typeface="Arial MT"/>
                          <a:cs typeface="Arial MT"/>
                        </a:rPr>
                        <a:t>studies</a:t>
                      </a:r>
                      <a:endParaRPr sz="1400">
                        <a:latin typeface="Arial MT"/>
                        <a:cs typeface="Arial MT"/>
                      </a:endParaRPr>
                    </a:p>
                  </a:txBody>
                  <a:tcPr marL="0" marR="0" marT="317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marR="483234" algn="r">
                        <a:lnSpc>
                          <a:spcPct val="100000"/>
                        </a:lnSpc>
                        <a:spcBef>
                          <a:spcPts val="1450"/>
                        </a:spcBef>
                      </a:pPr>
                      <a:r>
                        <a:rPr sz="1600" b="1" spc="-10" dirty="0">
                          <a:latin typeface="Arial"/>
                          <a:cs typeface="Arial"/>
                        </a:rPr>
                        <a:t>B-NR</a:t>
                      </a:r>
                      <a:endParaRPr sz="1600">
                        <a:latin typeface="Arial"/>
                        <a:cs typeface="Arial"/>
                      </a:endParaRPr>
                    </a:p>
                  </a:txBody>
                  <a:tcPr marL="0" marR="0" marT="1841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extLst>
                  <a:ext uri="{0D108BD9-81ED-4DB2-BD59-A6C34878D82A}">
                    <a16:rowId xmlns:a16="http://schemas.microsoft.com/office/drawing/2014/main" val="10004"/>
                  </a:ext>
                </a:extLst>
              </a:tr>
              <a:tr h="786720">
                <a:tc>
                  <a:txBody>
                    <a:bodyPr/>
                    <a:lstStyle/>
                    <a:p>
                      <a:pPr>
                        <a:lnSpc>
                          <a:spcPct val="100000"/>
                        </a:lnSpc>
                        <a:spcBef>
                          <a:spcPts val="35"/>
                        </a:spcBef>
                      </a:pPr>
                      <a:endParaRPr sz="1300">
                        <a:latin typeface="Times New Roman"/>
                        <a:cs typeface="Times New Roman"/>
                      </a:endParaRPr>
                    </a:p>
                    <a:p>
                      <a:pPr marL="287655" marR="490855">
                        <a:lnSpc>
                          <a:spcPts val="1610"/>
                        </a:lnSpc>
                      </a:pPr>
                      <a:r>
                        <a:rPr sz="1400" spc="-5" dirty="0">
                          <a:latin typeface="Arial MT"/>
                          <a:cs typeface="Arial MT"/>
                        </a:rPr>
                        <a:t>Foley Catheterization and Urine Output </a:t>
                      </a:r>
                      <a:r>
                        <a:rPr sz="1400" spc="-375" dirty="0">
                          <a:latin typeface="Arial MT"/>
                          <a:cs typeface="Arial MT"/>
                        </a:rPr>
                        <a:t> </a:t>
                      </a:r>
                      <a:r>
                        <a:rPr sz="1400" spc="-5" dirty="0">
                          <a:latin typeface="Arial MT"/>
                          <a:cs typeface="Arial MT"/>
                        </a:rPr>
                        <a:t>Monitoring</a:t>
                      </a:r>
                      <a:endParaRPr sz="1400">
                        <a:latin typeface="Arial MT"/>
                        <a:cs typeface="Arial MT"/>
                      </a:endParaRPr>
                    </a:p>
                  </a:txBody>
                  <a:tcPr marL="0" marR="0" marT="444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a:lnSpc>
                          <a:spcPct val="100000"/>
                        </a:lnSpc>
                        <a:spcBef>
                          <a:spcPts val="35"/>
                        </a:spcBef>
                      </a:pPr>
                      <a:endParaRPr sz="1850">
                        <a:latin typeface="Times New Roman"/>
                        <a:cs typeface="Times New Roman"/>
                      </a:endParaRPr>
                    </a:p>
                    <a:p>
                      <a:pPr marL="287655">
                        <a:lnSpc>
                          <a:spcPct val="100000"/>
                        </a:lnSpc>
                      </a:pPr>
                      <a:r>
                        <a:rPr sz="1400" spc="-5" dirty="0">
                          <a:latin typeface="Arial MT"/>
                          <a:cs typeface="Arial MT"/>
                        </a:rPr>
                        <a:t>Prospective</a:t>
                      </a:r>
                      <a:r>
                        <a:rPr sz="1400" spc="-20" dirty="0">
                          <a:latin typeface="Arial MT"/>
                          <a:cs typeface="Arial MT"/>
                        </a:rPr>
                        <a:t> </a:t>
                      </a:r>
                      <a:r>
                        <a:rPr sz="1400" spc="-5" dirty="0">
                          <a:latin typeface="Arial MT"/>
                          <a:cs typeface="Arial MT"/>
                        </a:rPr>
                        <a:t>Observational</a:t>
                      </a:r>
                      <a:r>
                        <a:rPr sz="1400" spc="-10" dirty="0">
                          <a:latin typeface="Arial MT"/>
                          <a:cs typeface="Arial MT"/>
                        </a:rPr>
                        <a:t> </a:t>
                      </a:r>
                      <a:r>
                        <a:rPr sz="1400" spc="-5" dirty="0">
                          <a:latin typeface="Arial MT"/>
                          <a:cs typeface="Arial MT"/>
                        </a:rPr>
                        <a:t>Study</a:t>
                      </a:r>
                      <a:endParaRPr sz="1400">
                        <a:latin typeface="Arial MT"/>
                        <a:cs typeface="Arial MT"/>
                      </a:endParaRPr>
                    </a:p>
                  </a:txBody>
                  <a:tcPr marL="0" marR="0" marT="444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a:lnSpc>
                          <a:spcPct val="100000"/>
                        </a:lnSpc>
                        <a:spcBef>
                          <a:spcPts val="5"/>
                        </a:spcBef>
                      </a:pPr>
                      <a:endParaRPr sz="1850">
                        <a:latin typeface="Times New Roman"/>
                        <a:cs typeface="Times New Roman"/>
                      </a:endParaRPr>
                    </a:p>
                    <a:p>
                      <a:pPr marR="483234" algn="r">
                        <a:lnSpc>
                          <a:spcPct val="100000"/>
                        </a:lnSpc>
                      </a:pPr>
                      <a:r>
                        <a:rPr sz="1600" b="1" spc="-10" dirty="0">
                          <a:latin typeface="Arial"/>
                          <a:cs typeface="Arial"/>
                        </a:rPr>
                        <a:t>B-NR</a:t>
                      </a:r>
                      <a:endParaRPr sz="1600">
                        <a:latin typeface="Arial"/>
                        <a:cs typeface="Arial"/>
                      </a:endParaRPr>
                    </a:p>
                  </a:txBody>
                  <a:tcPr marL="0" marR="0" marT="63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extLst>
                  <a:ext uri="{0D108BD9-81ED-4DB2-BD59-A6C34878D82A}">
                    <a16:rowId xmlns:a16="http://schemas.microsoft.com/office/drawing/2014/main" val="10005"/>
                  </a:ext>
                </a:extLst>
              </a:tr>
              <a:tr h="614767">
                <a:tc>
                  <a:txBody>
                    <a:bodyPr/>
                    <a:lstStyle/>
                    <a:p>
                      <a:pPr>
                        <a:lnSpc>
                          <a:spcPct val="100000"/>
                        </a:lnSpc>
                        <a:spcBef>
                          <a:spcPts val="50"/>
                        </a:spcBef>
                      </a:pPr>
                      <a:endParaRPr sz="1250">
                        <a:latin typeface="Times New Roman"/>
                        <a:cs typeface="Times New Roman"/>
                      </a:endParaRPr>
                    </a:p>
                    <a:p>
                      <a:pPr marL="287655">
                        <a:lnSpc>
                          <a:spcPct val="100000"/>
                        </a:lnSpc>
                      </a:pPr>
                      <a:r>
                        <a:rPr sz="1400" spc="-5" dirty="0">
                          <a:latin typeface="Arial MT"/>
                          <a:cs typeface="Arial MT"/>
                        </a:rPr>
                        <a:t>Digital</a:t>
                      </a:r>
                      <a:r>
                        <a:rPr sz="1400" spc="-20" dirty="0">
                          <a:latin typeface="Arial MT"/>
                          <a:cs typeface="Arial MT"/>
                        </a:rPr>
                        <a:t> </a:t>
                      </a:r>
                      <a:r>
                        <a:rPr sz="1400" spc="-5" dirty="0">
                          <a:latin typeface="Arial MT"/>
                          <a:cs typeface="Arial MT"/>
                        </a:rPr>
                        <a:t>CO2</a:t>
                      </a:r>
                      <a:r>
                        <a:rPr sz="1400" spc="-20" dirty="0">
                          <a:latin typeface="Arial MT"/>
                          <a:cs typeface="Arial MT"/>
                        </a:rPr>
                        <a:t> </a:t>
                      </a:r>
                      <a:r>
                        <a:rPr sz="1400" spc="-5" dirty="0">
                          <a:latin typeface="Arial MT"/>
                          <a:cs typeface="Arial MT"/>
                        </a:rPr>
                        <a:t>Monitoring</a:t>
                      </a:r>
                      <a:endParaRPr sz="1400">
                        <a:latin typeface="Arial MT"/>
                        <a:cs typeface="Arial MT"/>
                      </a:endParaRPr>
                    </a:p>
                  </a:txBody>
                  <a:tcPr marL="0" marR="0" marT="635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a:lnSpc>
                          <a:spcPct val="100000"/>
                        </a:lnSpc>
                        <a:spcBef>
                          <a:spcPts val="30"/>
                        </a:spcBef>
                      </a:pPr>
                      <a:endParaRPr sz="1350">
                        <a:latin typeface="Times New Roman"/>
                        <a:cs typeface="Times New Roman"/>
                      </a:endParaRPr>
                    </a:p>
                    <a:p>
                      <a:pPr marL="287655">
                        <a:lnSpc>
                          <a:spcPct val="100000"/>
                        </a:lnSpc>
                        <a:spcBef>
                          <a:spcPts val="5"/>
                        </a:spcBef>
                      </a:pPr>
                      <a:r>
                        <a:rPr sz="1400" spc="-5" dirty="0">
                          <a:latin typeface="Arial MT"/>
                          <a:cs typeface="Arial MT"/>
                        </a:rPr>
                        <a:t>Meta-analysis</a:t>
                      </a:r>
                      <a:r>
                        <a:rPr sz="1400" spc="-10" dirty="0">
                          <a:latin typeface="Arial MT"/>
                          <a:cs typeface="Arial MT"/>
                        </a:rPr>
                        <a:t> </a:t>
                      </a:r>
                      <a:r>
                        <a:rPr sz="1400" spc="-5" dirty="0">
                          <a:latin typeface="Arial MT"/>
                          <a:cs typeface="Arial MT"/>
                        </a:rPr>
                        <a:t>of Randomized</a:t>
                      </a:r>
                      <a:r>
                        <a:rPr sz="1400" spc="-10" dirty="0">
                          <a:latin typeface="Arial MT"/>
                          <a:cs typeface="Arial MT"/>
                        </a:rPr>
                        <a:t> </a:t>
                      </a:r>
                      <a:r>
                        <a:rPr sz="1400" spc="-5" dirty="0">
                          <a:latin typeface="Arial MT"/>
                          <a:cs typeface="Arial MT"/>
                        </a:rPr>
                        <a:t>and nonrandomized</a:t>
                      </a:r>
                      <a:r>
                        <a:rPr sz="1400" spc="-10" dirty="0">
                          <a:latin typeface="Arial MT"/>
                          <a:cs typeface="Arial MT"/>
                        </a:rPr>
                        <a:t> </a:t>
                      </a:r>
                      <a:r>
                        <a:rPr sz="1400" spc="-5" dirty="0">
                          <a:latin typeface="Arial MT"/>
                          <a:cs typeface="Arial MT"/>
                        </a:rPr>
                        <a:t>studies</a:t>
                      </a:r>
                      <a:endParaRPr sz="1400">
                        <a:latin typeface="Arial MT"/>
                        <a:cs typeface="Arial MT"/>
                      </a:endParaRPr>
                    </a:p>
                  </a:txBody>
                  <a:tcPr marL="0" marR="0" marT="381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marR="483234" algn="r">
                        <a:lnSpc>
                          <a:spcPct val="100000"/>
                        </a:lnSpc>
                        <a:spcBef>
                          <a:spcPts val="1455"/>
                        </a:spcBef>
                      </a:pPr>
                      <a:r>
                        <a:rPr sz="1600" b="1" spc="-10" dirty="0">
                          <a:latin typeface="Arial"/>
                          <a:cs typeface="Arial"/>
                        </a:rPr>
                        <a:t>B-NR</a:t>
                      </a:r>
                      <a:endParaRPr sz="1600">
                        <a:latin typeface="Arial"/>
                        <a:cs typeface="Arial"/>
                      </a:endParaRPr>
                    </a:p>
                  </a:txBody>
                  <a:tcPr marL="0" marR="0" marT="18478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extLst>
                  <a:ext uri="{0D108BD9-81ED-4DB2-BD59-A6C34878D82A}">
                    <a16:rowId xmlns:a16="http://schemas.microsoft.com/office/drawing/2014/main" val="10006"/>
                  </a:ext>
                </a:extLst>
              </a:tr>
            </a:tbl>
          </a:graphicData>
        </a:graphic>
      </p:graphicFrame>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43</a:t>
            </a:r>
          </a:p>
        </p:txBody>
      </p:sp>
      <p:sp>
        <p:nvSpPr>
          <p:cNvPr id="6" name="object 6"/>
          <p:cNvSpPr txBox="1"/>
          <p:nvPr/>
        </p:nvSpPr>
        <p:spPr>
          <a:xfrm>
            <a:off x="3131310" y="663955"/>
            <a:ext cx="6043930" cy="1071245"/>
          </a:xfrm>
          <a:prstGeom prst="rect">
            <a:avLst/>
          </a:prstGeom>
        </p:spPr>
        <p:txBody>
          <a:bodyPr vert="horz" wrap="square" lIns="0" tIns="72390" rIns="0" bIns="0" rtlCol="0">
            <a:spAutoFit/>
          </a:bodyPr>
          <a:lstStyle/>
          <a:p>
            <a:pPr marL="12700" marR="5080" indent="266700">
              <a:lnSpc>
                <a:spcPts val="3910"/>
              </a:lnSpc>
              <a:spcBef>
                <a:spcPts val="570"/>
              </a:spcBef>
            </a:pPr>
            <a:r>
              <a:rPr sz="3600" b="1" spc="-5" dirty="0">
                <a:latin typeface="Arial"/>
                <a:cs typeface="Arial"/>
              </a:rPr>
              <a:t>EVIDENCE SUPPORTING </a:t>
            </a:r>
            <a:r>
              <a:rPr sz="3600" b="1" dirty="0">
                <a:latin typeface="Arial"/>
                <a:cs typeface="Arial"/>
              </a:rPr>
              <a:t> </a:t>
            </a:r>
            <a:r>
              <a:rPr sz="3600" b="1" spc="-5" dirty="0">
                <a:latin typeface="Arial"/>
                <a:cs typeface="Arial"/>
              </a:rPr>
              <a:t>MONITORING</a:t>
            </a:r>
            <a:r>
              <a:rPr sz="3600" b="1" spc="-50" dirty="0">
                <a:latin typeface="Arial"/>
                <a:cs typeface="Arial"/>
              </a:rPr>
              <a:t> </a:t>
            </a:r>
            <a:r>
              <a:rPr sz="3600" b="1" spc="-5" dirty="0">
                <a:latin typeface="Arial"/>
                <a:cs typeface="Arial"/>
              </a:rPr>
              <a:t>STRATEGIES</a:t>
            </a:r>
            <a:endParaRPr sz="3600">
              <a:latin typeface="Arial"/>
              <a:cs typeface="Arial"/>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pc="-5" dirty="0"/>
              <a:t>Module</a:t>
            </a:r>
            <a:r>
              <a:rPr spc="-25" dirty="0"/>
              <a:t> </a:t>
            </a:r>
            <a:r>
              <a:rPr dirty="0"/>
              <a:t>20:</a:t>
            </a:r>
            <a:r>
              <a:rPr spc="-20" dirty="0"/>
              <a:t> </a:t>
            </a:r>
            <a:r>
              <a:rPr spc="-5" dirty="0"/>
              <a:t>Casualty</a:t>
            </a:r>
            <a:r>
              <a:rPr spc="-20" dirty="0"/>
              <a:t> </a:t>
            </a:r>
            <a:r>
              <a:rPr spc="-5" dirty="0"/>
              <a:t>Monitoring</a:t>
            </a:r>
          </a:p>
        </p:txBody>
      </p:sp>
      <p:pic>
        <p:nvPicPr>
          <p:cNvPr id="3" name="object 3"/>
          <p:cNvPicPr/>
          <p:nvPr/>
        </p:nvPicPr>
        <p:blipFill>
          <a:blip r:embed="rId2" cstate="print"/>
          <a:stretch>
            <a:fillRect/>
          </a:stretch>
        </p:blipFill>
        <p:spPr>
          <a:xfrm>
            <a:off x="307847" y="252984"/>
            <a:ext cx="1176528" cy="661416"/>
          </a:xfrm>
          <a:prstGeom prst="rect">
            <a:avLst/>
          </a:prstGeom>
        </p:spPr>
      </p:pic>
      <p:pic>
        <p:nvPicPr>
          <p:cNvPr id="4" name="object 4"/>
          <p:cNvPicPr/>
          <p:nvPr/>
        </p:nvPicPr>
        <p:blipFill>
          <a:blip r:embed="rId3" cstate="print"/>
          <a:stretch>
            <a:fillRect/>
          </a:stretch>
        </p:blipFill>
        <p:spPr>
          <a:xfrm>
            <a:off x="640080" y="1392935"/>
            <a:ext cx="11039856" cy="5138928"/>
          </a:xfrm>
          <a:prstGeom prst="rect">
            <a:avLst/>
          </a:prstGeom>
        </p:spPr>
      </p:pic>
      <p:graphicFrame>
        <p:nvGraphicFramePr>
          <p:cNvPr id="5" name="object 5"/>
          <p:cNvGraphicFramePr>
            <a:graphicFrameLocks noGrp="1"/>
          </p:cNvGraphicFramePr>
          <p:nvPr/>
        </p:nvGraphicFramePr>
        <p:xfrm>
          <a:off x="813244" y="1506542"/>
          <a:ext cx="10652759" cy="4869583"/>
        </p:xfrm>
        <a:graphic>
          <a:graphicData uri="http://schemas.openxmlformats.org/drawingml/2006/table">
            <a:tbl>
              <a:tblPr firstRow="1" bandRow="1">
                <a:tableStyleId>{2D5ABB26-0587-4C30-8999-92F81FD0307C}</a:tableStyleId>
              </a:tblPr>
              <a:tblGrid>
                <a:gridCol w="1074420">
                  <a:extLst>
                    <a:ext uri="{9D8B030D-6E8A-4147-A177-3AD203B41FA5}">
                      <a16:colId xmlns:a16="http://schemas.microsoft.com/office/drawing/2014/main" val="20000"/>
                    </a:ext>
                  </a:extLst>
                </a:gridCol>
                <a:gridCol w="5692139">
                  <a:extLst>
                    <a:ext uri="{9D8B030D-6E8A-4147-A177-3AD203B41FA5}">
                      <a16:colId xmlns:a16="http://schemas.microsoft.com/office/drawing/2014/main" val="20001"/>
                    </a:ext>
                  </a:extLst>
                </a:gridCol>
                <a:gridCol w="3886200">
                  <a:extLst>
                    <a:ext uri="{9D8B030D-6E8A-4147-A177-3AD203B41FA5}">
                      <a16:colId xmlns:a16="http://schemas.microsoft.com/office/drawing/2014/main" val="20002"/>
                    </a:ext>
                  </a:extLst>
                </a:gridCol>
              </a:tblGrid>
              <a:tr h="752143">
                <a:tc>
                  <a:txBody>
                    <a:bodyPr/>
                    <a:lstStyle/>
                    <a:p>
                      <a:pPr marL="91440" marR="83820" indent="60960">
                        <a:lnSpc>
                          <a:spcPts val="1900"/>
                        </a:lnSpc>
                        <a:spcBef>
                          <a:spcPts val="1120"/>
                        </a:spcBef>
                      </a:pPr>
                      <a:r>
                        <a:rPr sz="1600" b="1" spc="-5" dirty="0">
                          <a:latin typeface="Arial"/>
                          <a:cs typeface="Arial"/>
                        </a:rPr>
                        <a:t>Level of </a:t>
                      </a:r>
                      <a:r>
                        <a:rPr sz="1600" b="1" dirty="0">
                          <a:latin typeface="Arial"/>
                          <a:cs typeface="Arial"/>
                        </a:rPr>
                        <a:t> </a:t>
                      </a:r>
                      <a:r>
                        <a:rPr sz="1600" b="1" spc="-5" dirty="0">
                          <a:latin typeface="Arial"/>
                          <a:cs typeface="Arial"/>
                        </a:rPr>
                        <a:t>Ev</a:t>
                      </a:r>
                      <a:r>
                        <a:rPr sz="1600" b="1" spc="5" dirty="0">
                          <a:latin typeface="Arial"/>
                          <a:cs typeface="Arial"/>
                        </a:rPr>
                        <a:t>i</a:t>
                      </a:r>
                      <a:r>
                        <a:rPr sz="1600" b="1" spc="-5" dirty="0">
                          <a:latin typeface="Arial"/>
                          <a:cs typeface="Arial"/>
                        </a:rPr>
                        <a:t>denc</a:t>
                      </a:r>
                      <a:r>
                        <a:rPr sz="1600" b="1" dirty="0">
                          <a:latin typeface="Arial"/>
                          <a:cs typeface="Arial"/>
                        </a:rPr>
                        <a:t>e</a:t>
                      </a:r>
                      <a:endParaRPr sz="1600">
                        <a:latin typeface="Arial"/>
                        <a:cs typeface="Arial"/>
                      </a:endParaRPr>
                    </a:p>
                  </a:txBody>
                  <a:tcPr marL="0" marR="0" marT="142240" marB="0">
                    <a:lnL w="38100">
                      <a:solidFill>
                        <a:srgbClr val="000000"/>
                      </a:solidFill>
                      <a:prstDash val="solid"/>
                    </a:lnL>
                    <a:lnR w="19050">
                      <a:solidFill>
                        <a:srgbClr val="000000"/>
                      </a:solidFill>
                      <a:prstDash val="solid"/>
                    </a:lnR>
                    <a:lnT w="38100">
                      <a:solidFill>
                        <a:srgbClr val="000000"/>
                      </a:solidFill>
                      <a:prstDash val="solid"/>
                    </a:lnT>
                    <a:lnB w="19050">
                      <a:solidFill>
                        <a:srgbClr val="000000"/>
                      </a:solidFill>
                      <a:prstDash val="solid"/>
                    </a:lnB>
                    <a:solidFill>
                      <a:srgbClr val="D1D2D4"/>
                    </a:solidFill>
                  </a:tcPr>
                </a:tc>
                <a:tc>
                  <a:txBody>
                    <a:bodyPr/>
                    <a:lstStyle/>
                    <a:p>
                      <a:pPr>
                        <a:lnSpc>
                          <a:spcPct val="100000"/>
                        </a:lnSpc>
                        <a:spcBef>
                          <a:spcPts val="45"/>
                        </a:spcBef>
                      </a:pPr>
                      <a:endParaRPr sz="1700">
                        <a:latin typeface="Times New Roman"/>
                        <a:cs typeface="Times New Roman"/>
                      </a:endParaRPr>
                    </a:p>
                    <a:p>
                      <a:pPr marL="114300">
                        <a:lnSpc>
                          <a:spcPct val="100000"/>
                        </a:lnSpc>
                      </a:pPr>
                      <a:r>
                        <a:rPr sz="1600" b="1" spc="-10" dirty="0">
                          <a:latin typeface="Arial"/>
                          <a:cs typeface="Arial"/>
                        </a:rPr>
                        <a:t>AHA</a:t>
                      </a:r>
                      <a:r>
                        <a:rPr sz="1600" b="1" dirty="0">
                          <a:latin typeface="Arial"/>
                          <a:cs typeface="Arial"/>
                        </a:rPr>
                        <a:t> </a:t>
                      </a:r>
                      <a:r>
                        <a:rPr sz="1600" b="1" spc="-5" dirty="0">
                          <a:latin typeface="Arial"/>
                          <a:cs typeface="Arial"/>
                        </a:rPr>
                        <a:t>Recommendation</a:t>
                      </a:r>
                      <a:r>
                        <a:rPr sz="1600" b="1" dirty="0">
                          <a:latin typeface="Arial"/>
                          <a:cs typeface="Arial"/>
                        </a:rPr>
                        <a:t> </a:t>
                      </a:r>
                      <a:r>
                        <a:rPr sz="1600" b="1" spc="-5" dirty="0">
                          <a:latin typeface="Arial"/>
                          <a:cs typeface="Arial"/>
                        </a:rPr>
                        <a:t>System</a:t>
                      </a:r>
                      <a:r>
                        <a:rPr sz="1600" b="1" spc="5" dirty="0">
                          <a:latin typeface="Arial"/>
                          <a:cs typeface="Arial"/>
                        </a:rPr>
                        <a:t> </a:t>
                      </a:r>
                      <a:r>
                        <a:rPr sz="1600" b="1" spc="-5" dirty="0">
                          <a:latin typeface="Arial"/>
                          <a:cs typeface="Arial"/>
                        </a:rPr>
                        <a:t>Terminology</a:t>
                      </a:r>
                      <a:r>
                        <a:rPr sz="1600" b="1" dirty="0">
                          <a:latin typeface="Arial"/>
                          <a:cs typeface="Arial"/>
                        </a:rPr>
                        <a:t> </a:t>
                      </a:r>
                      <a:r>
                        <a:rPr sz="1600" b="1" spc="-5" dirty="0">
                          <a:latin typeface="Arial"/>
                          <a:cs typeface="Arial"/>
                        </a:rPr>
                        <a:t>Explanation</a:t>
                      </a:r>
                      <a:endParaRPr sz="1600">
                        <a:latin typeface="Arial"/>
                        <a:cs typeface="Arial"/>
                      </a:endParaRPr>
                    </a:p>
                  </a:txBody>
                  <a:tcPr marL="0" marR="0" marT="5715" marB="0">
                    <a:lnL w="19050">
                      <a:solidFill>
                        <a:srgbClr val="000000"/>
                      </a:solidFill>
                      <a:prstDash val="solid"/>
                    </a:lnL>
                    <a:lnR w="19050">
                      <a:solidFill>
                        <a:srgbClr val="000000"/>
                      </a:solidFill>
                      <a:prstDash val="solid"/>
                    </a:lnR>
                    <a:lnT w="38100">
                      <a:solidFill>
                        <a:srgbClr val="000000"/>
                      </a:solidFill>
                      <a:prstDash val="solid"/>
                    </a:lnT>
                    <a:lnB w="19050">
                      <a:solidFill>
                        <a:srgbClr val="000000"/>
                      </a:solidFill>
                      <a:prstDash val="solid"/>
                    </a:lnB>
                    <a:solidFill>
                      <a:srgbClr val="D1D2D4"/>
                    </a:solidFill>
                  </a:tcPr>
                </a:tc>
                <a:tc>
                  <a:txBody>
                    <a:bodyPr/>
                    <a:lstStyle/>
                    <a:p>
                      <a:pPr>
                        <a:lnSpc>
                          <a:spcPct val="100000"/>
                        </a:lnSpc>
                        <a:spcBef>
                          <a:spcPts val="45"/>
                        </a:spcBef>
                      </a:pPr>
                      <a:endParaRPr sz="1700">
                        <a:latin typeface="Times New Roman"/>
                        <a:cs typeface="Times New Roman"/>
                      </a:endParaRPr>
                    </a:p>
                    <a:p>
                      <a:pPr marL="158115">
                        <a:lnSpc>
                          <a:spcPct val="100000"/>
                        </a:lnSpc>
                      </a:pPr>
                      <a:r>
                        <a:rPr sz="1600" b="1" spc="-5" dirty="0">
                          <a:latin typeface="Arial"/>
                          <a:cs typeface="Arial"/>
                        </a:rPr>
                        <a:t>Why</a:t>
                      </a:r>
                      <a:r>
                        <a:rPr sz="1600" b="1" dirty="0">
                          <a:latin typeface="Arial"/>
                          <a:cs typeface="Arial"/>
                        </a:rPr>
                        <a:t> the </a:t>
                      </a:r>
                      <a:r>
                        <a:rPr sz="1600" b="1" spc="-10" dirty="0">
                          <a:latin typeface="Arial"/>
                          <a:cs typeface="Arial"/>
                        </a:rPr>
                        <a:t>AHA</a:t>
                      </a:r>
                      <a:r>
                        <a:rPr sz="1600" b="1" spc="-5" dirty="0">
                          <a:latin typeface="Arial"/>
                          <a:cs typeface="Arial"/>
                        </a:rPr>
                        <a:t> Classification</a:t>
                      </a:r>
                      <a:r>
                        <a:rPr sz="1600" b="1" dirty="0">
                          <a:latin typeface="Arial"/>
                          <a:cs typeface="Arial"/>
                        </a:rPr>
                        <a:t> </a:t>
                      </a:r>
                      <a:r>
                        <a:rPr sz="1600" b="1" spc="-5" dirty="0">
                          <a:latin typeface="Arial"/>
                          <a:cs typeface="Arial"/>
                        </a:rPr>
                        <a:t>System?</a:t>
                      </a:r>
                      <a:endParaRPr sz="1600">
                        <a:latin typeface="Arial"/>
                        <a:cs typeface="Arial"/>
                      </a:endParaRPr>
                    </a:p>
                  </a:txBody>
                  <a:tcPr marL="0" marR="0" marT="5715" marB="0">
                    <a:lnL w="19050">
                      <a:solidFill>
                        <a:srgbClr val="000000"/>
                      </a:solidFill>
                      <a:prstDash val="solid"/>
                    </a:lnL>
                    <a:lnR w="38100">
                      <a:solidFill>
                        <a:srgbClr val="000000"/>
                      </a:solidFill>
                      <a:prstDash val="solid"/>
                    </a:lnR>
                    <a:lnT w="38100">
                      <a:solidFill>
                        <a:srgbClr val="000000"/>
                      </a:solidFill>
                      <a:prstDash val="solid"/>
                    </a:lnT>
                    <a:lnB w="19050">
                      <a:solidFill>
                        <a:srgbClr val="000000"/>
                      </a:solidFill>
                      <a:prstDash val="solid"/>
                    </a:lnB>
                    <a:solidFill>
                      <a:srgbClr val="D1D2D4"/>
                    </a:solidFill>
                  </a:tcPr>
                </a:tc>
                <a:extLst>
                  <a:ext uri="{0D108BD9-81ED-4DB2-BD59-A6C34878D82A}">
                    <a16:rowId xmlns:a16="http://schemas.microsoft.com/office/drawing/2014/main" val="10000"/>
                  </a:ext>
                </a:extLst>
              </a:tr>
              <a:tr h="825540">
                <a:tc>
                  <a:txBody>
                    <a:bodyPr/>
                    <a:lstStyle/>
                    <a:p>
                      <a:pPr>
                        <a:lnSpc>
                          <a:spcPct val="100000"/>
                        </a:lnSpc>
                        <a:spcBef>
                          <a:spcPts val="40"/>
                        </a:spcBef>
                      </a:pPr>
                      <a:endParaRPr sz="2050">
                        <a:latin typeface="Times New Roman"/>
                        <a:cs typeface="Times New Roman"/>
                      </a:endParaRPr>
                    </a:p>
                    <a:p>
                      <a:pPr algn="ctr">
                        <a:lnSpc>
                          <a:spcPct val="100000"/>
                        </a:lnSpc>
                      </a:pPr>
                      <a:r>
                        <a:rPr sz="1400" b="1" dirty="0">
                          <a:latin typeface="Arial"/>
                          <a:cs typeface="Arial"/>
                        </a:rPr>
                        <a:t>A</a:t>
                      </a:r>
                      <a:endParaRPr sz="1400">
                        <a:latin typeface="Arial"/>
                        <a:cs typeface="Arial"/>
                      </a:endParaRPr>
                    </a:p>
                  </a:txBody>
                  <a:tcPr marL="0" marR="0" marT="5080" marB="0">
                    <a:lnL w="3810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3D6FB8"/>
                    </a:solidFill>
                  </a:tcPr>
                </a:tc>
                <a:tc>
                  <a:txBody>
                    <a:bodyPr/>
                    <a:lstStyle/>
                    <a:p>
                      <a:pPr>
                        <a:lnSpc>
                          <a:spcPct val="100000"/>
                        </a:lnSpc>
                      </a:pPr>
                      <a:endParaRPr sz="1450">
                        <a:latin typeface="Times New Roman"/>
                        <a:cs typeface="Times New Roman"/>
                      </a:endParaRPr>
                    </a:p>
                    <a:p>
                      <a:pPr marL="287655" marR="723265">
                        <a:lnSpc>
                          <a:spcPts val="1610"/>
                        </a:lnSpc>
                      </a:pPr>
                      <a:r>
                        <a:rPr sz="1400" spc="-5" dirty="0">
                          <a:latin typeface="Arial MT"/>
                          <a:cs typeface="Arial MT"/>
                        </a:rPr>
                        <a:t>Evidence from multiple</a:t>
                      </a:r>
                      <a:r>
                        <a:rPr sz="1400" dirty="0">
                          <a:latin typeface="Arial MT"/>
                          <a:cs typeface="Arial MT"/>
                        </a:rPr>
                        <a:t> </a:t>
                      </a:r>
                      <a:r>
                        <a:rPr sz="1400" spc="-5" dirty="0">
                          <a:latin typeface="Arial MT"/>
                          <a:cs typeface="Arial MT"/>
                        </a:rPr>
                        <a:t>randomized</a:t>
                      </a:r>
                      <a:r>
                        <a:rPr sz="1400" dirty="0">
                          <a:latin typeface="Arial MT"/>
                          <a:cs typeface="Arial MT"/>
                        </a:rPr>
                        <a:t> </a:t>
                      </a:r>
                      <a:r>
                        <a:rPr sz="1400" spc="-5" dirty="0">
                          <a:latin typeface="Arial MT"/>
                          <a:cs typeface="Arial MT"/>
                        </a:rPr>
                        <a:t>clinical</a:t>
                      </a:r>
                      <a:r>
                        <a:rPr sz="1400" spc="5" dirty="0">
                          <a:latin typeface="Arial MT"/>
                          <a:cs typeface="Arial MT"/>
                        </a:rPr>
                        <a:t> </a:t>
                      </a:r>
                      <a:r>
                        <a:rPr sz="1400" spc="-5" dirty="0">
                          <a:latin typeface="Arial MT"/>
                          <a:cs typeface="Arial MT"/>
                        </a:rPr>
                        <a:t>trials</a:t>
                      </a:r>
                      <a:r>
                        <a:rPr sz="1400" dirty="0">
                          <a:latin typeface="Arial MT"/>
                          <a:cs typeface="Arial MT"/>
                        </a:rPr>
                        <a:t> </a:t>
                      </a:r>
                      <a:r>
                        <a:rPr sz="1400" spc="-5" dirty="0">
                          <a:latin typeface="Arial MT"/>
                          <a:cs typeface="Arial MT"/>
                        </a:rPr>
                        <a:t>(RCT) with </a:t>
                      </a:r>
                      <a:r>
                        <a:rPr sz="1400" spc="-375" dirty="0">
                          <a:latin typeface="Arial MT"/>
                          <a:cs typeface="Arial MT"/>
                        </a:rPr>
                        <a:t> </a:t>
                      </a:r>
                      <a:r>
                        <a:rPr sz="1400" spc="-5" dirty="0">
                          <a:latin typeface="Arial MT"/>
                          <a:cs typeface="Arial MT"/>
                        </a:rPr>
                        <a:t>concordant</a:t>
                      </a:r>
                      <a:r>
                        <a:rPr sz="1400" spc="-10" dirty="0">
                          <a:latin typeface="Arial MT"/>
                          <a:cs typeface="Arial MT"/>
                        </a:rPr>
                        <a:t> </a:t>
                      </a:r>
                      <a:r>
                        <a:rPr sz="1400" spc="-5" dirty="0">
                          <a:latin typeface="Arial MT"/>
                          <a:cs typeface="Arial MT"/>
                        </a:rPr>
                        <a:t>results</a:t>
                      </a:r>
                      <a:r>
                        <a:rPr sz="1400" spc="-10" dirty="0">
                          <a:latin typeface="Arial MT"/>
                          <a:cs typeface="Arial MT"/>
                        </a:rPr>
                        <a:t> </a:t>
                      </a:r>
                      <a:r>
                        <a:rPr sz="1400" spc="-5" dirty="0">
                          <a:latin typeface="Arial MT"/>
                          <a:cs typeface="Arial MT"/>
                        </a:rPr>
                        <a:t>or</a:t>
                      </a:r>
                      <a:r>
                        <a:rPr sz="1400" spc="-15" dirty="0">
                          <a:latin typeface="Arial MT"/>
                          <a:cs typeface="Arial MT"/>
                        </a:rPr>
                        <a:t> </a:t>
                      </a:r>
                      <a:r>
                        <a:rPr sz="1400" spc="-5" dirty="0">
                          <a:latin typeface="Arial MT"/>
                          <a:cs typeface="Arial MT"/>
                        </a:rPr>
                        <a:t>from</a:t>
                      </a:r>
                      <a:r>
                        <a:rPr sz="1400" spc="-10" dirty="0">
                          <a:latin typeface="Arial MT"/>
                          <a:cs typeface="Arial MT"/>
                        </a:rPr>
                        <a:t> </a:t>
                      </a:r>
                      <a:r>
                        <a:rPr sz="1400" b="1" spc="-5" dirty="0">
                          <a:latin typeface="Arial"/>
                          <a:cs typeface="Arial"/>
                        </a:rPr>
                        <a:t>HIGH-QUALITY </a:t>
                      </a:r>
                      <a:r>
                        <a:rPr sz="1400" spc="-5" dirty="0">
                          <a:latin typeface="Arial MT"/>
                          <a:cs typeface="Arial MT"/>
                        </a:rPr>
                        <a:t>meta-analyses.</a:t>
                      </a:r>
                      <a:endParaRPr sz="1400">
                        <a:latin typeface="Arial MT"/>
                        <a:cs typeface="Arial MT"/>
                      </a:endParaRPr>
                    </a:p>
                  </a:txBody>
                  <a:tcPr marL="0" marR="0" marT="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3D6FB8"/>
                    </a:solidFill>
                  </a:tcPr>
                </a:tc>
                <a:tc rowSpan="5">
                  <a:txBody>
                    <a:bodyPr/>
                    <a:lstStyle/>
                    <a:p>
                      <a:pPr marL="573405" marR="426084" indent="-285750">
                        <a:lnSpc>
                          <a:spcPct val="100000"/>
                        </a:lnSpc>
                        <a:spcBef>
                          <a:spcPts val="855"/>
                        </a:spcBef>
                        <a:buSzPct val="125000"/>
                        <a:buChar char="•"/>
                        <a:tabLst>
                          <a:tab pos="573405" algn="l"/>
                          <a:tab pos="574040" algn="l"/>
                        </a:tabLst>
                      </a:pPr>
                      <a:r>
                        <a:rPr sz="1600" spc="-5" dirty="0">
                          <a:latin typeface="Arial MT"/>
                          <a:cs typeface="Arial MT"/>
                        </a:rPr>
                        <a:t>The level of</a:t>
                      </a:r>
                      <a:r>
                        <a:rPr sz="1600" spc="5" dirty="0">
                          <a:latin typeface="Arial MT"/>
                          <a:cs typeface="Arial MT"/>
                        </a:rPr>
                        <a:t> </a:t>
                      </a:r>
                      <a:r>
                        <a:rPr sz="1600" spc="-5" dirty="0">
                          <a:latin typeface="Arial MT"/>
                          <a:cs typeface="Arial MT"/>
                        </a:rPr>
                        <a:t>evidence </a:t>
                      </a:r>
                      <a:r>
                        <a:rPr sz="1600" dirty="0">
                          <a:latin typeface="Arial MT"/>
                          <a:cs typeface="Arial MT"/>
                        </a:rPr>
                        <a:t> </a:t>
                      </a:r>
                      <a:r>
                        <a:rPr sz="1600" spc="-5" dirty="0">
                          <a:latin typeface="Arial MT"/>
                          <a:cs typeface="Arial MT"/>
                        </a:rPr>
                        <a:t>recommendations </a:t>
                      </a:r>
                      <a:r>
                        <a:rPr sz="1600" spc="-10" dirty="0">
                          <a:latin typeface="Arial MT"/>
                          <a:cs typeface="Arial MT"/>
                        </a:rPr>
                        <a:t>allow </a:t>
                      </a:r>
                      <a:r>
                        <a:rPr sz="1600" spc="-5" dirty="0">
                          <a:latin typeface="Arial MT"/>
                          <a:cs typeface="Arial MT"/>
                        </a:rPr>
                        <a:t>readers </a:t>
                      </a:r>
                      <a:r>
                        <a:rPr sz="1600" spc="-430" dirty="0">
                          <a:latin typeface="Arial MT"/>
                          <a:cs typeface="Arial MT"/>
                        </a:rPr>
                        <a:t> </a:t>
                      </a:r>
                      <a:r>
                        <a:rPr sz="1600" dirty="0">
                          <a:latin typeface="Arial MT"/>
                          <a:cs typeface="Arial MT"/>
                        </a:rPr>
                        <a:t>to </a:t>
                      </a:r>
                      <a:r>
                        <a:rPr sz="1600" spc="-5" dirty="0">
                          <a:latin typeface="Arial MT"/>
                          <a:cs typeface="Arial MT"/>
                        </a:rPr>
                        <a:t>quickly glean information on </a:t>
                      </a:r>
                      <a:r>
                        <a:rPr sz="1600" dirty="0">
                          <a:latin typeface="Arial MT"/>
                          <a:cs typeface="Arial MT"/>
                        </a:rPr>
                        <a:t> the</a:t>
                      </a:r>
                      <a:r>
                        <a:rPr sz="1600" spc="-5" dirty="0">
                          <a:latin typeface="Arial MT"/>
                          <a:cs typeface="Arial MT"/>
                        </a:rPr>
                        <a:t> strength,</a:t>
                      </a:r>
                      <a:r>
                        <a:rPr sz="1600" spc="10" dirty="0">
                          <a:latin typeface="Arial MT"/>
                          <a:cs typeface="Arial MT"/>
                        </a:rPr>
                        <a:t> </a:t>
                      </a:r>
                      <a:r>
                        <a:rPr sz="1600" spc="-5" dirty="0">
                          <a:latin typeface="Arial MT"/>
                          <a:cs typeface="Arial MT"/>
                        </a:rPr>
                        <a:t>certainty,</a:t>
                      </a:r>
                      <a:r>
                        <a:rPr sz="1600" spc="5" dirty="0">
                          <a:latin typeface="Arial MT"/>
                          <a:cs typeface="Arial MT"/>
                        </a:rPr>
                        <a:t> </a:t>
                      </a:r>
                      <a:r>
                        <a:rPr sz="1600" spc="-5" dirty="0">
                          <a:latin typeface="Arial MT"/>
                          <a:cs typeface="Arial MT"/>
                        </a:rPr>
                        <a:t>and </a:t>
                      </a:r>
                      <a:r>
                        <a:rPr sz="1600" dirty="0">
                          <a:latin typeface="Arial MT"/>
                          <a:cs typeface="Arial MT"/>
                        </a:rPr>
                        <a:t> </a:t>
                      </a:r>
                      <a:r>
                        <a:rPr sz="1600" spc="-5" dirty="0">
                          <a:latin typeface="Arial MT"/>
                          <a:cs typeface="Arial MT"/>
                        </a:rPr>
                        <a:t>quality of</a:t>
                      </a:r>
                      <a:r>
                        <a:rPr sz="1600" dirty="0">
                          <a:latin typeface="Arial MT"/>
                          <a:cs typeface="Arial MT"/>
                        </a:rPr>
                        <a:t> </a:t>
                      </a:r>
                      <a:r>
                        <a:rPr sz="1600" spc="-5" dirty="0">
                          <a:latin typeface="Arial MT"/>
                          <a:cs typeface="Arial MT"/>
                        </a:rPr>
                        <a:t>evidence</a:t>
                      </a:r>
                      <a:r>
                        <a:rPr sz="1600" spc="-10" dirty="0">
                          <a:latin typeface="Arial MT"/>
                          <a:cs typeface="Arial MT"/>
                        </a:rPr>
                        <a:t> </a:t>
                      </a:r>
                      <a:r>
                        <a:rPr sz="1600" spc="-5" dirty="0">
                          <a:latin typeface="Arial MT"/>
                          <a:cs typeface="Arial MT"/>
                        </a:rPr>
                        <a:t>supporting </a:t>
                      </a:r>
                      <a:r>
                        <a:rPr sz="1600" dirty="0">
                          <a:latin typeface="Arial MT"/>
                          <a:cs typeface="Arial MT"/>
                        </a:rPr>
                        <a:t> </a:t>
                      </a:r>
                      <a:r>
                        <a:rPr sz="1600" spc="-5" dirty="0">
                          <a:latin typeface="Arial MT"/>
                          <a:cs typeface="Arial MT"/>
                        </a:rPr>
                        <a:t>each recommendation.</a:t>
                      </a:r>
                      <a:endParaRPr sz="1600">
                        <a:latin typeface="Arial MT"/>
                        <a:cs typeface="Arial MT"/>
                      </a:endParaRPr>
                    </a:p>
                    <a:p>
                      <a:pPr>
                        <a:lnSpc>
                          <a:spcPct val="100000"/>
                        </a:lnSpc>
                        <a:spcBef>
                          <a:spcPts val="15"/>
                        </a:spcBef>
                        <a:buFont typeface="Arial MT"/>
                        <a:buChar char="•"/>
                      </a:pPr>
                      <a:endParaRPr sz="1600">
                        <a:latin typeface="Times New Roman"/>
                        <a:cs typeface="Times New Roman"/>
                      </a:endParaRPr>
                    </a:p>
                    <a:p>
                      <a:pPr marL="573405" marR="300990" indent="-285750">
                        <a:lnSpc>
                          <a:spcPct val="100800"/>
                        </a:lnSpc>
                        <a:buSzPct val="125000"/>
                        <a:buChar char="•"/>
                        <a:tabLst>
                          <a:tab pos="573405" algn="l"/>
                          <a:tab pos="574040" algn="l"/>
                        </a:tabLst>
                      </a:pPr>
                      <a:r>
                        <a:rPr sz="1600" dirty="0">
                          <a:latin typeface="Arial MT"/>
                          <a:cs typeface="Arial MT"/>
                        </a:rPr>
                        <a:t>A </a:t>
                      </a:r>
                      <a:r>
                        <a:rPr sz="1600" spc="-5" dirty="0">
                          <a:latin typeface="Arial MT"/>
                          <a:cs typeface="Arial MT"/>
                        </a:rPr>
                        <a:t>recommendation with Level of </a:t>
                      </a:r>
                      <a:r>
                        <a:rPr sz="1600" dirty="0">
                          <a:latin typeface="Arial MT"/>
                          <a:cs typeface="Arial MT"/>
                        </a:rPr>
                        <a:t> </a:t>
                      </a:r>
                      <a:r>
                        <a:rPr sz="1600" spc="-5" dirty="0">
                          <a:latin typeface="Arial MT"/>
                          <a:cs typeface="Arial MT"/>
                        </a:rPr>
                        <a:t>Evidence (LOE) </a:t>
                      </a:r>
                      <a:r>
                        <a:rPr sz="1600" dirty="0">
                          <a:latin typeface="Arial MT"/>
                          <a:cs typeface="Arial MT"/>
                        </a:rPr>
                        <a:t>C </a:t>
                      </a:r>
                      <a:r>
                        <a:rPr sz="1600" spc="-5" dirty="0">
                          <a:latin typeface="Arial MT"/>
                          <a:cs typeface="Arial MT"/>
                        </a:rPr>
                        <a:t>does not imply </a:t>
                      </a:r>
                      <a:r>
                        <a:rPr sz="1600" spc="-430" dirty="0">
                          <a:latin typeface="Arial MT"/>
                          <a:cs typeface="Arial MT"/>
                        </a:rPr>
                        <a:t> </a:t>
                      </a:r>
                      <a:r>
                        <a:rPr sz="1600" spc="-5" dirty="0">
                          <a:latin typeface="Arial MT"/>
                          <a:cs typeface="Arial MT"/>
                        </a:rPr>
                        <a:t>that</a:t>
                      </a:r>
                      <a:r>
                        <a:rPr sz="1600" spc="110" dirty="0">
                          <a:latin typeface="Arial MT"/>
                          <a:cs typeface="Arial MT"/>
                        </a:rPr>
                        <a:t> </a:t>
                      </a:r>
                      <a:r>
                        <a:rPr sz="1600" dirty="0">
                          <a:latin typeface="Arial MT"/>
                          <a:cs typeface="Arial MT"/>
                        </a:rPr>
                        <a:t>the</a:t>
                      </a:r>
                      <a:r>
                        <a:rPr sz="1600" spc="100" dirty="0">
                          <a:latin typeface="Arial MT"/>
                          <a:cs typeface="Arial MT"/>
                        </a:rPr>
                        <a:t> </a:t>
                      </a:r>
                      <a:r>
                        <a:rPr sz="1600" spc="-5" dirty="0">
                          <a:latin typeface="Arial MT"/>
                          <a:cs typeface="Arial MT"/>
                        </a:rPr>
                        <a:t>recommendation</a:t>
                      </a:r>
                      <a:r>
                        <a:rPr sz="1600" spc="100" dirty="0">
                          <a:latin typeface="Arial MT"/>
                          <a:cs typeface="Arial MT"/>
                        </a:rPr>
                        <a:t> </a:t>
                      </a:r>
                      <a:r>
                        <a:rPr sz="1600" spc="-5" dirty="0">
                          <a:latin typeface="Arial MT"/>
                          <a:cs typeface="Arial MT"/>
                        </a:rPr>
                        <a:t>is </a:t>
                      </a:r>
                      <a:r>
                        <a:rPr sz="1600" dirty="0">
                          <a:latin typeface="Arial MT"/>
                          <a:cs typeface="Arial MT"/>
                        </a:rPr>
                        <a:t> </a:t>
                      </a:r>
                      <a:r>
                        <a:rPr sz="1600" spc="-5" dirty="0">
                          <a:latin typeface="Arial MT"/>
                          <a:cs typeface="Arial MT"/>
                        </a:rPr>
                        <a:t>weak.</a:t>
                      </a:r>
                      <a:endParaRPr sz="1600">
                        <a:latin typeface="Arial MT"/>
                        <a:cs typeface="Arial MT"/>
                      </a:endParaRPr>
                    </a:p>
                    <a:p>
                      <a:pPr>
                        <a:lnSpc>
                          <a:spcPct val="100000"/>
                        </a:lnSpc>
                        <a:spcBef>
                          <a:spcPts val="15"/>
                        </a:spcBef>
                        <a:buFont typeface="Arial MT"/>
                        <a:buChar char="•"/>
                      </a:pPr>
                      <a:endParaRPr sz="1600">
                        <a:latin typeface="Times New Roman"/>
                        <a:cs typeface="Times New Roman"/>
                      </a:endParaRPr>
                    </a:p>
                    <a:p>
                      <a:pPr marL="573405" marR="344805" indent="-285750">
                        <a:lnSpc>
                          <a:spcPct val="100800"/>
                        </a:lnSpc>
                        <a:buSzPct val="125000"/>
                        <a:buChar char="•"/>
                        <a:tabLst>
                          <a:tab pos="573405" algn="l"/>
                          <a:tab pos="574040" algn="l"/>
                        </a:tabLst>
                      </a:pPr>
                      <a:r>
                        <a:rPr sz="1600" spc="-5" dirty="0">
                          <a:latin typeface="Arial MT"/>
                          <a:cs typeface="Arial MT"/>
                        </a:rPr>
                        <a:t>Although,</a:t>
                      </a:r>
                      <a:r>
                        <a:rPr sz="1600" spc="5" dirty="0">
                          <a:latin typeface="Arial MT"/>
                          <a:cs typeface="Arial MT"/>
                        </a:rPr>
                        <a:t> </a:t>
                      </a:r>
                      <a:r>
                        <a:rPr sz="1600" spc="-10" dirty="0">
                          <a:latin typeface="Arial MT"/>
                          <a:cs typeface="Arial MT"/>
                        </a:rPr>
                        <a:t>RCTs</a:t>
                      </a:r>
                      <a:r>
                        <a:rPr sz="1600" dirty="0">
                          <a:latin typeface="Arial MT"/>
                          <a:cs typeface="Arial MT"/>
                        </a:rPr>
                        <a:t> </a:t>
                      </a:r>
                      <a:r>
                        <a:rPr sz="1600" spc="-5" dirty="0">
                          <a:latin typeface="Arial MT"/>
                          <a:cs typeface="Arial MT"/>
                        </a:rPr>
                        <a:t>are</a:t>
                      </a:r>
                      <a:r>
                        <a:rPr sz="1600" dirty="0">
                          <a:latin typeface="Arial MT"/>
                          <a:cs typeface="Arial MT"/>
                        </a:rPr>
                        <a:t> </a:t>
                      </a:r>
                      <a:r>
                        <a:rPr sz="1600" spc="-10" dirty="0">
                          <a:latin typeface="Arial MT"/>
                          <a:cs typeface="Arial MT"/>
                        </a:rPr>
                        <a:t>unavailable, </a:t>
                      </a:r>
                      <a:r>
                        <a:rPr sz="1600" spc="-430" dirty="0">
                          <a:latin typeface="Arial MT"/>
                          <a:cs typeface="Arial MT"/>
                        </a:rPr>
                        <a:t> </a:t>
                      </a:r>
                      <a:r>
                        <a:rPr sz="1600" spc="-5" dirty="0">
                          <a:latin typeface="Arial MT"/>
                          <a:cs typeface="Arial MT"/>
                        </a:rPr>
                        <a:t>there</a:t>
                      </a:r>
                      <a:r>
                        <a:rPr sz="1600" spc="-10" dirty="0">
                          <a:latin typeface="Arial MT"/>
                          <a:cs typeface="Arial MT"/>
                        </a:rPr>
                        <a:t> </a:t>
                      </a:r>
                      <a:r>
                        <a:rPr sz="1600" spc="-5" dirty="0">
                          <a:latin typeface="Arial MT"/>
                          <a:cs typeface="Arial MT"/>
                        </a:rPr>
                        <a:t>may</a:t>
                      </a:r>
                      <a:r>
                        <a:rPr sz="1600" dirty="0">
                          <a:latin typeface="Arial MT"/>
                          <a:cs typeface="Arial MT"/>
                        </a:rPr>
                        <a:t> </a:t>
                      </a:r>
                      <a:r>
                        <a:rPr sz="1600" spc="-5" dirty="0">
                          <a:latin typeface="Arial MT"/>
                          <a:cs typeface="Arial MT"/>
                        </a:rPr>
                        <a:t>be</a:t>
                      </a:r>
                      <a:r>
                        <a:rPr sz="1600" spc="-10" dirty="0">
                          <a:latin typeface="Arial MT"/>
                          <a:cs typeface="Arial MT"/>
                        </a:rPr>
                        <a:t> </a:t>
                      </a:r>
                      <a:r>
                        <a:rPr sz="1600" dirty="0">
                          <a:latin typeface="Arial MT"/>
                          <a:cs typeface="Arial MT"/>
                        </a:rPr>
                        <a:t>a</a:t>
                      </a:r>
                      <a:r>
                        <a:rPr sz="1600" spc="-5" dirty="0">
                          <a:latin typeface="Arial MT"/>
                          <a:cs typeface="Arial MT"/>
                        </a:rPr>
                        <a:t> very clear</a:t>
                      </a:r>
                      <a:r>
                        <a:rPr sz="1600" spc="5" dirty="0">
                          <a:latin typeface="Arial MT"/>
                          <a:cs typeface="Arial MT"/>
                        </a:rPr>
                        <a:t> </a:t>
                      </a:r>
                      <a:r>
                        <a:rPr sz="1600" spc="-5" dirty="0">
                          <a:latin typeface="Arial MT"/>
                          <a:cs typeface="Arial MT"/>
                        </a:rPr>
                        <a:t>clinical </a:t>
                      </a:r>
                      <a:r>
                        <a:rPr sz="1600" spc="-430" dirty="0">
                          <a:latin typeface="Arial MT"/>
                          <a:cs typeface="Arial MT"/>
                        </a:rPr>
                        <a:t> </a:t>
                      </a:r>
                      <a:r>
                        <a:rPr sz="1600" spc="-5" dirty="0">
                          <a:latin typeface="Arial MT"/>
                          <a:cs typeface="Arial MT"/>
                        </a:rPr>
                        <a:t>consensus that</a:t>
                      </a:r>
                      <a:r>
                        <a:rPr sz="1600" spc="5" dirty="0">
                          <a:latin typeface="Arial MT"/>
                          <a:cs typeface="Arial MT"/>
                        </a:rPr>
                        <a:t> </a:t>
                      </a:r>
                      <a:r>
                        <a:rPr sz="1600" dirty="0">
                          <a:latin typeface="Arial MT"/>
                          <a:cs typeface="Arial MT"/>
                        </a:rPr>
                        <a:t>a</a:t>
                      </a:r>
                      <a:r>
                        <a:rPr sz="1600" spc="-10" dirty="0">
                          <a:latin typeface="Arial MT"/>
                          <a:cs typeface="Arial MT"/>
                        </a:rPr>
                        <a:t> </a:t>
                      </a:r>
                      <a:r>
                        <a:rPr sz="1600" spc="-5" dirty="0">
                          <a:latin typeface="Arial MT"/>
                          <a:cs typeface="Arial MT"/>
                        </a:rPr>
                        <a:t>particular</a:t>
                      </a:r>
                      <a:r>
                        <a:rPr sz="1600" spc="5" dirty="0">
                          <a:latin typeface="Arial MT"/>
                          <a:cs typeface="Arial MT"/>
                        </a:rPr>
                        <a:t> </a:t>
                      </a:r>
                      <a:r>
                        <a:rPr sz="1600" dirty="0">
                          <a:latin typeface="Arial MT"/>
                          <a:cs typeface="Arial MT"/>
                        </a:rPr>
                        <a:t>test </a:t>
                      </a:r>
                      <a:r>
                        <a:rPr sz="1600" spc="5" dirty="0">
                          <a:latin typeface="Arial MT"/>
                          <a:cs typeface="Arial MT"/>
                        </a:rPr>
                        <a:t> </a:t>
                      </a:r>
                      <a:r>
                        <a:rPr sz="1600" spc="-5" dirty="0">
                          <a:latin typeface="Arial MT"/>
                          <a:cs typeface="Arial MT"/>
                        </a:rPr>
                        <a:t>or</a:t>
                      </a:r>
                      <a:r>
                        <a:rPr sz="1600" spc="5" dirty="0">
                          <a:latin typeface="Arial MT"/>
                          <a:cs typeface="Arial MT"/>
                        </a:rPr>
                        <a:t> </a:t>
                      </a:r>
                      <a:r>
                        <a:rPr sz="1600" spc="-5" dirty="0">
                          <a:latin typeface="Arial MT"/>
                          <a:cs typeface="Arial MT"/>
                        </a:rPr>
                        <a:t>therapy</a:t>
                      </a:r>
                      <a:r>
                        <a:rPr sz="1600" spc="5" dirty="0">
                          <a:latin typeface="Arial MT"/>
                          <a:cs typeface="Arial MT"/>
                        </a:rPr>
                        <a:t> </a:t>
                      </a:r>
                      <a:r>
                        <a:rPr sz="1600" spc="-5" dirty="0">
                          <a:latin typeface="Arial MT"/>
                          <a:cs typeface="Arial MT"/>
                        </a:rPr>
                        <a:t>is</a:t>
                      </a:r>
                      <a:r>
                        <a:rPr sz="1600" spc="5" dirty="0">
                          <a:latin typeface="Arial MT"/>
                          <a:cs typeface="Arial MT"/>
                        </a:rPr>
                        <a:t> </a:t>
                      </a:r>
                      <a:r>
                        <a:rPr sz="1600" spc="-5" dirty="0">
                          <a:latin typeface="Arial MT"/>
                          <a:cs typeface="Arial MT"/>
                        </a:rPr>
                        <a:t>useful or</a:t>
                      </a:r>
                      <a:r>
                        <a:rPr sz="1600" spc="10" dirty="0">
                          <a:latin typeface="Arial MT"/>
                          <a:cs typeface="Arial MT"/>
                        </a:rPr>
                        <a:t> </a:t>
                      </a:r>
                      <a:r>
                        <a:rPr sz="1600" spc="-5" dirty="0">
                          <a:latin typeface="Arial MT"/>
                          <a:cs typeface="Arial MT"/>
                        </a:rPr>
                        <a:t>effective.</a:t>
                      </a:r>
                      <a:endParaRPr sz="1600">
                        <a:latin typeface="Arial MT"/>
                        <a:cs typeface="Arial MT"/>
                      </a:endParaRPr>
                    </a:p>
                  </a:txBody>
                  <a:tcPr marL="0" marR="0" marT="108585" marB="0">
                    <a:lnL w="19050">
                      <a:solidFill>
                        <a:srgbClr val="000000"/>
                      </a:solidFill>
                      <a:prstDash val="solid"/>
                    </a:lnL>
                    <a:lnR w="38100">
                      <a:solidFill>
                        <a:srgbClr val="000000"/>
                      </a:solidFill>
                      <a:prstDash val="solid"/>
                    </a:lnR>
                    <a:lnT w="19050">
                      <a:solidFill>
                        <a:srgbClr val="000000"/>
                      </a:solidFill>
                      <a:prstDash val="solid"/>
                    </a:lnT>
                    <a:lnB w="38100">
                      <a:solidFill>
                        <a:srgbClr val="000000"/>
                      </a:solidFill>
                      <a:prstDash val="solid"/>
                    </a:lnB>
                    <a:solidFill>
                      <a:srgbClr val="FFFFFF"/>
                    </a:solidFill>
                  </a:tcPr>
                </a:tc>
                <a:extLst>
                  <a:ext uri="{0D108BD9-81ED-4DB2-BD59-A6C34878D82A}">
                    <a16:rowId xmlns:a16="http://schemas.microsoft.com/office/drawing/2014/main" val="10001"/>
                  </a:ext>
                </a:extLst>
              </a:tr>
              <a:tr h="856080">
                <a:tc>
                  <a:txBody>
                    <a:bodyPr/>
                    <a:lstStyle/>
                    <a:p>
                      <a:pPr>
                        <a:lnSpc>
                          <a:spcPct val="100000"/>
                        </a:lnSpc>
                        <a:spcBef>
                          <a:spcPts val="50"/>
                        </a:spcBef>
                      </a:pPr>
                      <a:endParaRPr sz="2150">
                        <a:latin typeface="Times New Roman"/>
                        <a:cs typeface="Times New Roman"/>
                      </a:endParaRPr>
                    </a:p>
                    <a:p>
                      <a:pPr algn="ctr">
                        <a:lnSpc>
                          <a:spcPct val="100000"/>
                        </a:lnSpc>
                      </a:pPr>
                      <a:r>
                        <a:rPr sz="1400" b="1" spc="-5" dirty="0">
                          <a:latin typeface="Arial"/>
                          <a:cs typeface="Arial"/>
                        </a:rPr>
                        <a:t>B-R</a:t>
                      </a:r>
                      <a:endParaRPr sz="1400">
                        <a:latin typeface="Arial"/>
                        <a:cs typeface="Arial"/>
                      </a:endParaRPr>
                    </a:p>
                  </a:txBody>
                  <a:tcPr marL="0" marR="0" marT="6350" marB="0">
                    <a:lnL w="3810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marL="287655" marR="727075">
                        <a:lnSpc>
                          <a:spcPct val="98600"/>
                        </a:lnSpc>
                        <a:spcBef>
                          <a:spcPts val="865"/>
                        </a:spcBef>
                      </a:pPr>
                      <a:r>
                        <a:rPr sz="1400" spc="-5" dirty="0">
                          <a:latin typeface="Arial MT"/>
                          <a:cs typeface="Arial MT"/>
                        </a:rPr>
                        <a:t>Evidence from moderate-quality trials, or </a:t>
                      </a:r>
                      <a:r>
                        <a:rPr sz="1400" dirty="0">
                          <a:latin typeface="Arial MT"/>
                          <a:cs typeface="Arial MT"/>
                        </a:rPr>
                        <a:t>a </a:t>
                      </a:r>
                      <a:r>
                        <a:rPr sz="1400" spc="-5" dirty="0">
                          <a:latin typeface="Arial MT"/>
                          <a:cs typeface="Arial MT"/>
                        </a:rPr>
                        <a:t>meta-analysis of </a:t>
                      </a:r>
                      <a:r>
                        <a:rPr sz="1400" spc="-375" dirty="0">
                          <a:latin typeface="Arial MT"/>
                          <a:cs typeface="Arial MT"/>
                        </a:rPr>
                        <a:t> </a:t>
                      </a:r>
                      <a:r>
                        <a:rPr sz="1400" spc="-5" dirty="0">
                          <a:latin typeface="Arial MT"/>
                          <a:cs typeface="Arial MT"/>
                        </a:rPr>
                        <a:t>moderate quality (RCT) followed by an </a:t>
                      </a:r>
                      <a:r>
                        <a:rPr sz="1400" dirty="0">
                          <a:latin typeface="Arial MT"/>
                          <a:cs typeface="Arial MT"/>
                        </a:rPr>
                        <a:t>R </a:t>
                      </a:r>
                      <a:r>
                        <a:rPr sz="1400" spc="-5" dirty="0">
                          <a:latin typeface="Arial MT"/>
                          <a:cs typeface="Arial MT"/>
                        </a:rPr>
                        <a:t>to denote </a:t>
                      </a:r>
                      <a:r>
                        <a:rPr sz="1400" dirty="0">
                          <a:latin typeface="Arial MT"/>
                          <a:cs typeface="Arial MT"/>
                        </a:rPr>
                        <a:t> </a:t>
                      </a:r>
                      <a:r>
                        <a:rPr sz="1400" b="1" spc="-5" dirty="0">
                          <a:latin typeface="Arial"/>
                          <a:cs typeface="Arial"/>
                        </a:rPr>
                        <a:t>RANDOMIZED </a:t>
                      </a:r>
                      <a:r>
                        <a:rPr sz="1400" spc="-5" dirty="0">
                          <a:latin typeface="Arial MT"/>
                          <a:cs typeface="Arial MT"/>
                        </a:rPr>
                        <a:t>studies</a:t>
                      </a:r>
                      <a:endParaRPr sz="1400">
                        <a:latin typeface="Arial MT"/>
                        <a:cs typeface="Arial MT"/>
                      </a:endParaRPr>
                    </a:p>
                  </a:txBody>
                  <a:tcPr marL="0" marR="0" marT="10985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vMerge="1">
                  <a:txBody>
                    <a:bodyPr/>
                    <a:lstStyle/>
                    <a:p>
                      <a:endParaRPr/>
                    </a:p>
                  </a:txBody>
                  <a:tcPr marL="0" marR="0" marT="108585" marB="0">
                    <a:lnL w="19050">
                      <a:solidFill>
                        <a:srgbClr val="000000"/>
                      </a:solidFill>
                      <a:prstDash val="solid"/>
                    </a:lnL>
                    <a:lnR w="38100">
                      <a:solidFill>
                        <a:srgbClr val="000000"/>
                      </a:solidFill>
                      <a:prstDash val="solid"/>
                    </a:lnR>
                    <a:lnT w="19050">
                      <a:solidFill>
                        <a:srgbClr val="000000"/>
                      </a:solidFill>
                      <a:prstDash val="solid"/>
                    </a:lnT>
                    <a:lnB w="38100">
                      <a:solidFill>
                        <a:srgbClr val="000000"/>
                      </a:solidFill>
                      <a:prstDash val="solid"/>
                    </a:lnB>
                    <a:solidFill>
                      <a:srgbClr val="FFFFFF"/>
                    </a:solidFill>
                  </a:tcPr>
                </a:tc>
                <a:extLst>
                  <a:ext uri="{0D108BD9-81ED-4DB2-BD59-A6C34878D82A}">
                    <a16:rowId xmlns:a16="http://schemas.microsoft.com/office/drawing/2014/main" val="10002"/>
                  </a:ext>
                </a:extLst>
              </a:tr>
              <a:tr h="856080">
                <a:tc>
                  <a:txBody>
                    <a:bodyPr/>
                    <a:lstStyle/>
                    <a:p>
                      <a:pPr>
                        <a:lnSpc>
                          <a:spcPct val="100000"/>
                        </a:lnSpc>
                        <a:spcBef>
                          <a:spcPts val="50"/>
                        </a:spcBef>
                      </a:pPr>
                      <a:endParaRPr sz="2150">
                        <a:latin typeface="Times New Roman"/>
                        <a:cs typeface="Times New Roman"/>
                      </a:endParaRPr>
                    </a:p>
                    <a:p>
                      <a:pPr algn="ctr">
                        <a:lnSpc>
                          <a:spcPct val="100000"/>
                        </a:lnSpc>
                      </a:pPr>
                      <a:r>
                        <a:rPr sz="1400" b="1" spc="-5" dirty="0">
                          <a:latin typeface="Arial"/>
                          <a:cs typeface="Arial"/>
                        </a:rPr>
                        <a:t>B-NR</a:t>
                      </a:r>
                      <a:endParaRPr sz="1400">
                        <a:latin typeface="Arial"/>
                        <a:cs typeface="Arial"/>
                      </a:endParaRPr>
                    </a:p>
                  </a:txBody>
                  <a:tcPr marL="0" marR="0" marT="6350" marB="0">
                    <a:lnL w="3810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a:txBody>
                    <a:bodyPr/>
                    <a:lstStyle/>
                    <a:p>
                      <a:pPr marL="287655" marR="347980">
                        <a:lnSpc>
                          <a:spcPct val="98600"/>
                        </a:lnSpc>
                        <a:spcBef>
                          <a:spcPts val="865"/>
                        </a:spcBef>
                      </a:pPr>
                      <a:r>
                        <a:rPr sz="1400" spc="-5" dirty="0">
                          <a:latin typeface="Arial MT"/>
                          <a:cs typeface="Arial MT"/>
                        </a:rPr>
                        <a:t>Evidence from moderate-quality trials, or </a:t>
                      </a:r>
                      <a:r>
                        <a:rPr sz="1400" dirty="0">
                          <a:latin typeface="Arial MT"/>
                          <a:cs typeface="Arial MT"/>
                        </a:rPr>
                        <a:t>a </a:t>
                      </a:r>
                      <a:r>
                        <a:rPr sz="1400" spc="-5" dirty="0">
                          <a:latin typeface="Arial MT"/>
                          <a:cs typeface="Arial MT"/>
                        </a:rPr>
                        <a:t>meta-analysis of </a:t>
                      </a:r>
                      <a:r>
                        <a:rPr sz="1400" dirty="0">
                          <a:latin typeface="Arial MT"/>
                          <a:cs typeface="Arial MT"/>
                        </a:rPr>
                        <a:t> </a:t>
                      </a:r>
                      <a:r>
                        <a:rPr sz="1400" spc="-5" dirty="0">
                          <a:latin typeface="Arial MT"/>
                          <a:cs typeface="Arial MT"/>
                        </a:rPr>
                        <a:t>moderate quality followed by </a:t>
                      </a:r>
                      <a:r>
                        <a:rPr sz="1400" dirty="0">
                          <a:latin typeface="Arial MT"/>
                          <a:cs typeface="Arial MT"/>
                        </a:rPr>
                        <a:t>NR </a:t>
                      </a:r>
                      <a:r>
                        <a:rPr sz="1400" spc="-5" dirty="0">
                          <a:latin typeface="Arial MT"/>
                          <a:cs typeface="Arial MT"/>
                        </a:rPr>
                        <a:t>to denote </a:t>
                      </a:r>
                      <a:r>
                        <a:rPr sz="1400" b="1" spc="-5" dirty="0">
                          <a:latin typeface="Arial"/>
                          <a:cs typeface="Arial"/>
                        </a:rPr>
                        <a:t>NON-RANDOMIZED </a:t>
                      </a:r>
                      <a:r>
                        <a:rPr sz="1400" b="1" spc="-375" dirty="0">
                          <a:latin typeface="Arial"/>
                          <a:cs typeface="Arial"/>
                        </a:rPr>
                        <a:t> </a:t>
                      </a:r>
                      <a:r>
                        <a:rPr sz="1400" spc="-5" dirty="0">
                          <a:latin typeface="Arial MT"/>
                          <a:cs typeface="Arial MT"/>
                        </a:rPr>
                        <a:t>studies</a:t>
                      </a:r>
                      <a:endParaRPr sz="1400">
                        <a:latin typeface="Arial MT"/>
                        <a:cs typeface="Arial MT"/>
                      </a:endParaRPr>
                    </a:p>
                  </a:txBody>
                  <a:tcPr marL="0" marR="0" marT="10985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vMerge="1">
                  <a:txBody>
                    <a:bodyPr/>
                    <a:lstStyle/>
                    <a:p>
                      <a:endParaRPr/>
                    </a:p>
                  </a:txBody>
                  <a:tcPr marL="0" marR="0" marT="108585" marB="0">
                    <a:lnL w="19050">
                      <a:solidFill>
                        <a:srgbClr val="000000"/>
                      </a:solidFill>
                      <a:prstDash val="solid"/>
                    </a:lnL>
                    <a:lnR w="38100">
                      <a:solidFill>
                        <a:srgbClr val="000000"/>
                      </a:solidFill>
                      <a:prstDash val="solid"/>
                    </a:lnR>
                    <a:lnT w="19050">
                      <a:solidFill>
                        <a:srgbClr val="000000"/>
                      </a:solidFill>
                      <a:prstDash val="solid"/>
                    </a:lnT>
                    <a:lnB w="38100">
                      <a:solidFill>
                        <a:srgbClr val="000000"/>
                      </a:solidFill>
                      <a:prstDash val="solid"/>
                    </a:lnB>
                    <a:solidFill>
                      <a:srgbClr val="FFFFFF"/>
                    </a:solidFill>
                  </a:tcPr>
                </a:tc>
                <a:extLst>
                  <a:ext uri="{0D108BD9-81ED-4DB2-BD59-A6C34878D82A}">
                    <a16:rowId xmlns:a16="http://schemas.microsoft.com/office/drawing/2014/main" val="10003"/>
                  </a:ext>
                </a:extLst>
              </a:tr>
              <a:tr h="642720">
                <a:tc>
                  <a:txBody>
                    <a:bodyPr/>
                    <a:lstStyle/>
                    <a:p>
                      <a:pPr>
                        <a:lnSpc>
                          <a:spcPct val="100000"/>
                        </a:lnSpc>
                        <a:spcBef>
                          <a:spcPts val="20"/>
                        </a:spcBef>
                      </a:pPr>
                      <a:endParaRPr sz="1450">
                        <a:latin typeface="Times New Roman"/>
                        <a:cs typeface="Times New Roman"/>
                      </a:endParaRPr>
                    </a:p>
                    <a:p>
                      <a:pPr algn="ctr">
                        <a:lnSpc>
                          <a:spcPct val="100000"/>
                        </a:lnSpc>
                      </a:pPr>
                      <a:r>
                        <a:rPr sz="1400" b="1" spc="-10" dirty="0">
                          <a:latin typeface="Arial"/>
                          <a:cs typeface="Arial"/>
                        </a:rPr>
                        <a:t>C-LD</a:t>
                      </a:r>
                      <a:endParaRPr sz="1400">
                        <a:latin typeface="Arial"/>
                        <a:cs typeface="Arial"/>
                      </a:endParaRPr>
                    </a:p>
                  </a:txBody>
                  <a:tcPr marL="0" marR="0" marT="2540" marB="0">
                    <a:lnL w="3810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A1C1E7"/>
                    </a:solidFill>
                  </a:tcPr>
                </a:tc>
                <a:tc>
                  <a:txBody>
                    <a:bodyPr/>
                    <a:lstStyle/>
                    <a:p>
                      <a:pPr marL="287655" marR="931544">
                        <a:lnSpc>
                          <a:spcPts val="1610"/>
                        </a:lnSpc>
                        <a:spcBef>
                          <a:spcPts val="960"/>
                        </a:spcBef>
                      </a:pPr>
                      <a:r>
                        <a:rPr sz="1400" spc="-5" dirty="0">
                          <a:latin typeface="Arial MT"/>
                          <a:cs typeface="Arial MT"/>
                        </a:rPr>
                        <a:t>There </a:t>
                      </a:r>
                      <a:r>
                        <a:rPr sz="1400" dirty="0">
                          <a:latin typeface="Arial MT"/>
                          <a:cs typeface="Arial MT"/>
                        </a:rPr>
                        <a:t>is </a:t>
                      </a:r>
                      <a:r>
                        <a:rPr sz="1400" spc="-5" dirty="0">
                          <a:latin typeface="Arial MT"/>
                          <a:cs typeface="Arial MT"/>
                        </a:rPr>
                        <a:t>no convincing evidence and </a:t>
                      </a:r>
                      <a:r>
                        <a:rPr sz="1400" dirty="0">
                          <a:latin typeface="Arial MT"/>
                          <a:cs typeface="Arial MT"/>
                        </a:rPr>
                        <a:t>is </a:t>
                      </a:r>
                      <a:r>
                        <a:rPr sz="1400" spc="-5" dirty="0">
                          <a:latin typeface="Arial MT"/>
                          <a:cs typeface="Arial MT"/>
                        </a:rPr>
                        <a:t>followed by LD to </a:t>
                      </a:r>
                      <a:r>
                        <a:rPr sz="1400" spc="-375" dirty="0">
                          <a:latin typeface="Arial MT"/>
                          <a:cs typeface="Arial MT"/>
                        </a:rPr>
                        <a:t> </a:t>
                      </a:r>
                      <a:r>
                        <a:rPr sz="1400" spc="-5" dirty="0">
                          <a:latin typeface="Arial MT"/>
                          <a:cs typeface="Arial MT"/>
                        </a:rPr>
                        <a:t>indicate</a:t>
                      </a:r>
                      <a:r>
                        <a:rPr sz="1400" spc="-15" dirty="0">
                          <a:latin typeface="Arial MT"/>
                          <a:cs typeface="Arial MT"/>
                        </a:rPr>
                        <a:t> </a:t>
                      </a:r>
                      <a:r>
                        <a:rPr sz="1400" b="1" spc="-5" dirty="0">
                          <a:latin typeface="Arial"/>
                          <a:cs typeface="Arial"/>
                        </a:rPr>
                        <a:t>LIMITED</a:t>
                      </a:r>
                      <a:r>
                        <a:rPr sz="1400" b="1" dirty="0">
                          <a:latin typeface="Arial"/>
                          <a:cs typeface="Arial"/>
                        </a:rPr>
                        <a:t> </a:t>
                      </a:r>
                      <a:r>
                        <a:rPr sz="1400" b="1" spc="-5" dirty="0">
                          <a:latin typeface="Arial"/>
                          <a:cs typeface="Arial"/>
                        </a:rPr>
                        <a:t>DATA</a:t>
                      </a:r>
                      <a:endParaRPr sz="1400">
                        <a:latin typeface="Arial"/>
                        <a:cs typeface="Arial"/>
                      </a:endParaRPr>
                    </a:p>
                  </a:txBody>
                  <a:tcPr marL="0" marR="0" marT="12192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solidFill>
                      <a:srgbClr val="649DD4"/>
                    </a:solidFill>
                  </a:tcPr>
                </a:tc>
                <a:tc vMerge="1">
                  <a:txBody>
                    <a:bodyPr/>
                    <a:lstStyle/>
                    <a:p>
                      <a:endParaRPr/>
                    </a:p>
                  </a:txBody>
                  <a:tcPr marL="0" marR="0" marT="108585" marB="0">
                    <a:lnL w="19050">
                      <a:solidFill>
                        <a:srgbClr val="000000"/>
                      </a:solidFill>
                      <a:prstDash val="solid"/>
                    </a:lnL>
                    <a:lnR w="38100">
                      <a:solidFill>
                        <a:srgbClr val="000000"/>
                      </a:solidFill>
                      <a:prstDash val="solid"/>
                    </a:lnR>
                    <a:lnT w="19050">
                      <a:solidFill>
                        <a:srgbClr val="000000"/>
                      </a:solidFill>
                      <a:prstDash val="solid"/>
                    </a:lnT>
                    <a:lnB w="38100">
                      <a:solidFill>
                        <a:srgbClr val="000000"/>
                      </a:solidFill>
                      <a:prstDash val="solid"/>
                    </a:lnB>
                    <a:solidFill>
                      <a:srgbClr val="FFFFFF"/>
                    </a:solidFill>
                  </a:tcPr>
                </a:tc>
                <a:extLst>
                  <a:ext uri="{0D108BD9-81ED-4DB2-BD59-A6C34878D82A}">
                    <a16:rowId xmlns:a16="http://schemas.microsoft.com/office/drawing/2014/main" val="10004"/>
                  </a:ext>
                </a:extLst>
              </a:tr>
              <a:tr h="937020">
                <a:tc>
                  <a:txBody>
                    <a:bodyPr/>
                    <a:lstStyle/>
                    <a:p>
                      <a:pPr>
                        <a:lnSpc>
                          <a:spcPct val="100000"/>
                        </a:lnSpc>
                      </a:pPr>
                      <a:endParaRPr sz="1500">
                        <a:latin typeface="Times New Roman"/>
                        <a:cs typeface="Times New Roman"/>
                      </a:endParaRPr>
                    </a:p>
                    <a:p>
                      <a:pPr marL="635" algn="ctr">
                        <a:lnSpc>
                          <a:spcPct val="100000"/>
                        </a:lnSpc>
                        <a:spcBef>
                          <a:spcPts val="1120"/>
                        </a:spcBef>
                      </a:pPr>
                      <a:r>
                        <a:rPr sz="1400" b="1" spc="-5" dirty="0">
                          <a:latin typeface="Arial"/>
                          <a:cs typeface="Arial"/>
                        </a:rPr>
                        <a:t>C-EO</a:t>
                      </a:r>
                      <a:endParaRPr sz="1400">
                        <a:latin typeface="Arial"/>
                        <a:cs typeface="Arial"/>
                      </a:endParaRPr>
                    </a:p>
                  </a:txBody>
                  <a:tcPr marL="0" marR="0" marT="0" marB="0">
                    <a:lnL w="38100">
                      <a:solidFill>
                        <a:srgbClr val="000000"/>
                      </a:solidFill>
                      <a:prstDash val="solid"/>
                    </a:lnL>
                    <a:lnR w="19050">
                      <a:solidFill>
                        <a:srgbClr val="000000"/>
                      </a:solidFill>
                      <a:prstDash val="solid"/>
                    </a:lnR>
                    <a:lnT w="19050">
                      <a:solidFill>
                        <a:srgbClr val="000000"/>
                      </a:solidFill>
                      <a:prstDash val="solid"/>
                    </a:lnT>
                    <a:lnB w="38100">
                      <a:solidFill>
                        <a:srgbClr val="000000"/>
                      </a:solidFill>
                      <a:prstDash val="solid"/>
                    </a:lnB>
                    <a:solidFill>
                      <a:srgbClr val="A1C1E7"/>
                    </a:solidFill>
                  </a:tcPr>
                </a:tc>
                <a:tc>
                  <a:txBody>
                    <a:bodyPr/>
                    <a:lstStyle/>
                    <a:p>
                      <a:pPr marL="287655" marR="664845">
                        <a:lnSpc>
                          <a:spcPct val="98600"/>
                        </a:lnSpc>
                        <a:spcBef>
                          <a:spcPts val="1185"/>
                        </a:spcBef>
                      </a:pPr>
                      <a:r>
                        <a:rPr sz="1400" spc="-5" dirty="0">
                          <a:latin typeface="Arial MT"/>
                          <a:cs typeface="Arial MT"/>
                        </a:rPr>
                        <a:t>There </a:t>
                      </a:r>
                      <a:r>
                        <a:rPr sz="1400" dirty="0">
                          <a:latin typeface="Arial MT"/>
                          <a:cs typeface="Arial MT"/>
                        </a:rPr>
                        <a:t>is </a:t>
                      </a:r>
                      <a:r>
                        <a:rPr sz="1400" spc="-5" dirty="0">
                          <a:latin typeface="Arial MT"/>
                          <a:cs typeface="Arial MT"/>
                        </a:rPr>
                        <a:t>no convincing evidence and </a:t>
                      </a:r>
                      <a:r>
                        <a:rPr sz="1400" dirty="0">
                          <a:latin typeface="Arial MT"/>
                          <a:cs typeface="Arial MT"/>
                        </a:rPr>
                        <a:t>is </a:t>
                      </a:r>
                      <a:r>
                        <a:rPr sz="1400" spc="-5" dirty="0">
                          <a:latin typeface="Arial MT"/>
                          <a:cs typeface="Arial MT"/>
                        </a:rPr>
                        <a:t>followed by </a:t>
                      </a:r>
                      <a:r>
                        <a:rPr sz="1400" dirty="0">
                          <a:latin typeface="Arial MT"/>
                          <a:cs typeface="Arial MT"/>
                        </a:rPr>
                        <a:t>EO if </a:t>
                      </a:r>
                      <a:r>
                        <a:rPr sz="1400" spc="-5" dirty="0">
                          <a:latin typeface="Arial MT"/>
                          <a:cs typeface="Arial MT"/>
                        </a:rPr>
                        <a:t>the </a:t>
                      </a:r>
                      <a:r>
                        <a:rPr sz="1400" spc="-375" dirty="0">
                          <a:latin typeface="Arial MT"/>
                          <a:cs typeface="Arial MT"/>
                        </a:rPr>
                        <a:t> </a:t>
                      </a:r>
                      <a:r>
                        <a:rPr sz="1400" spc="-5" dirty="0">
                          <a:latin typeface="Arial MT"/>
                          <a:cs typeface="Arial MT"/>
                        </a:rPr>
                        <a:t>consensus </a:t>
                      </a:r>
                      <a:r>
                        <a:rPr sz="1400" dirty="0">
                          <a:latin typeface="Arial MT"/>
                          <a:cs typeface="Arial MT"/>
                        </a:rPr>
                        <a:t>is </a:t>
                      </a:r>
                      <a:r>
                        <a:rPr sz="1400" spc="-5" dirty="0">
                          <a:latin typeface="Arial MT"/>
                          <a:cs typeface="Arial MT"/>
                        </a:rPr>
                        <a:t>based on </a:t>
                      </a:r>
                      <a:r>
                        <a:rPr sz="1400" b="1" dirty="0">
                          <a:latin typeface="Arial"/>
                          <a:cs typeface="Arial"/>
                        </a:rPr>
                        <a:t>EXPERT </a:t>
                      </a:r>
                      <a:r>
                        <a:rPr sz="1400" b="1" spc="-5" dirty="0">
                          <a:latin typeface="Arial"/>
                          <a:cs typeface="Arial"/>
                        </a:rPr>
                        <a:t>OPINION</a:t>
                      </a:r>
                      <a:r>
                        <a:rPr sz="1400" spc="-5" dirty="0">
                          <a:latin typeface="Arial MT"/>
                          <a:cs typeface="Arial MT"/>
                        </a:rPr>
                        <a:t>, case studies or </a:t>
                      </a:r>
                      <a:r>
                        <a:rPr sz="1400" dirty="0">
                          <a:latin typeface="Arial MT"/>
                          <a:cs typeface="Arial MT"/>
                        </a:rPr>
                        <a:t> </a:t>
                      </a:r>
                      <a:r>
                        <a:rPr sz="1400" spc="-5" dirty="0">
                          <a:latin typeface="Arial MT"/>
                          <a:cs typeface="Arial MT"/>
                        </a:rPr>
                        <a:t>standards</a:t>
                      </a:r>
                      <a:r>
                        <a:rPr sz="1400" spc="-10" dirty="0">
                          <a:latin typeface="Arial MT"/>
                          <a:cs typeface="Arial MT"/>
                        </a:rPr>
                        <a:t> </a:t>
                      </a:r>
                      <a:r>
                        <a:rPr sz="1400" spc="-5" dirty="0">
                          <a:latin typeface="Arial MT"/>
                          <a:cs typeface="Arial MT"/>
                        </a:rPr>
                        <a:t>of care.</a:t>
                      </a:r>
                      <a:endParaRPr sz="1400">
                        <a:latin typeface="Arial MT"/>
                        <a:cs typeface="Arial MT"/>
                      </a:endParaRPr>
                    </a:p>
                  </a:txBody>
                  <a:tcPr marL="0" marR="0" marT="150495" marB="0">
                    <a:lnL w="19050">
                      <a:solidFill>
                        <a:srgbClr val="000000"/>
                      </a:solidFill>
                      <a:prstDash val="solid"/>
                    </a:lnL>
                    <a:lnR w="19050">
                      <a:solidFill>
                        <a:srgbClr val="000000"/>
                      </a:solidFill>
                      <a:prstDash val="solid"/>
                    </a:lnR>
                    <a:lnT w="19050">
                      <a:solidFill>
                        <a:srgbClr val="000000"/>
                      </a:solidFill>
                      <a:prstDash val="solid"/>
                    </a:lnT>
                    <a:lnB w="38100">
                      <a:solidFill>
                        <a:srgbClr val="000000"/>
                      </a:solidFill>
                      <a:prstDash val="solid"/>
                    </a:lnB>
                    <a:solidFill>
                      <a:srgbClr val="A1C1E7"/>
                    </a:solidFill>
                  </a:tcPr>
                </a:tc>
                <a:tc vMerge="1">
                  <a:txBody>
                    <a:bodyPr/>
                    <a:lstStyle/>
                    <a:p>
                      <a:endParaRPr/>
                    </a:p>
                  </a:txBody>
                  <a:tcPr marL="0" marR="0" marT="108585" marB="0">
                    <a:lnL w="19050">
                      <a:solidFill>
                        <a:srgbClr val="000000"/>
                      </a:solidFill>
                      <a:prstDash val="solid"/>
                    </a:lnL>
                    <a:lnR w="38100">
                      <a:solidFill>
                        <a:srgbClr val="000000"/>
                      </a:solidFill>
                      <a:prstDash val="solid"/>
                    </a:lnR>
                    <a:lnT w="19050">
                      <a:solidFill>
                        <a:srgbClr val="000000"/>
                      </a:solidFill>
                      <a:prstDash val="solid"/>
                    </a:lnT>
                    <a:lnB w="38100">
                      <a:solidFill>
                        <a:srgbClr val="000000"/>
                      </a:solidFill>
                      <a:prstDash val="solid"/>
                    </a:lnB>
                    <a:solidFill>
                      <a:srgbClr val="FFFFFF"/>
                    </a:solidFill>
                  </a:tcPr>
                </a:tc>
                <a:extLst>
                  <a:ext uri="{0D108BD9-81ED-4DB2-BD59-A6C34878D82A}">
                    <a16:rowId xmlns:a16="http://schemas.microsoft.com/office/drawing/2014/main" val="10005"/>
                  </a:ext>
                </a:extLst>
              </a:tr>
            </a:tbl>
          </a:graphicData>
        </a:graphic>
      </p:graphicFrame>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44</a:t>
            </a:r>
          </a:p>
        </p:txBody>
      </p:sp>
      <p:sp>
        <p:nvSpPr>
          <p:cNvPr id="6" name="object 6"/>
          <p:cNvSpPr txBox="1"/>
          <p:nvPr/>
        </p:nvSpPr>
        <p:spPr>
          <a:xfrm>
            <a:off x="1048511" y="840740"/>
            <a:ext cx="10212705" cy="574040"/>
          </a:xfrm>
          <a:prstGeom prst="rect">
            <a:avLst/>
          </a:prstGeom>
        </p:spPr>
        <p:txBody>
          <a:bodyPr vert="horz" wrap="square" lIns="0" tIns="12700" rIns="0" bIns="0" rtlCol="0">
            <a:spAutoFit/>
          </a:bodyPr>
          <a:lstStyle/>
          <a:p>
            <a:pPr marL="12700">
              <a:lnSpc>
                <a:spcPct val="100000"/>
              </a:lnSpc>
              <a:spcBef>
                <a:spcPts val="100"/>
              </a:spcBef>
            </a:pPr>
            <a:r>
              <a:rPr sz="3600" b="1" spc="-5" dirty="0">
                <a:latin typeface="Arial"/>
                <a:cs typeface="Arial"/>
              </a:rPr>
              <a:t>ASSESSING </a:t>
            </a:r>
            <a:r>
              <a:rPr sz="3600" b="1" dirty="0">
                <a:latin typeface="Arial"/>
                <a:cs typeface="Arial"/>
              </a:rPr>
              <a:t>THE</a:t>
            </a:r>
            <a:r>
              <a:rPr sz="3600" b="1" spc="-10" dirty="0">
                <a:latin typeface="Arial"/>
                <a:cs typeface="Arial"/>
              </a:rPr>
              <a:t> </a:t>
            </a:r>
            <a:r>
              <a:rPr sz="3600" b="1" spc="-5" dirty="0">
                <a:latin typeface="Arial"/>
                <a:cs typeface="Arial"/>
              </a:rPr>
              <a:t>EVIDENCE</a:t>
            </a:r>
            <a:r>
              <a:rPr sz="3600" b="1" spc="-10" dirty="0">
                <a:latin typeface="Arial"/>
                <a:cs typeface="Arial"/>
              </a:rPr>
              <a:t> </a:t>
            </a:r>
            <a:r>
              <a:rPr sz="3600" b="1" dirty="0">
                <a:latin typeface="Arial"/>
                <a:cs typeface="Arial"/>
              </a:rPr>
              <a:t>FOR </a:t>
            </a:r>
            <a:r>
              <a:rPr sz="3600" b="1" spc="-5" dirty="0">
                <a:latin typeface="Arial"/>
                <a:cs typeface="Arial"/>
              </a:rPr>
              <a:t>GUIDELINES</a:t>
            </a:r>
            <a:endParaRPr sz="3600">
              <a:latin typeface="Arial"/>
              <a:cs typeface="Aria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3" cstate="print"/>
          <a:stretch>
            <a:fillRect/>
          </a:stretch>
        </p:blipFill>
        <p:spPr>
          <a:xfrm>
            <a:off x="307847" y="252984"/>
            <a:ext cx="1176528" cy="661416"/>
          </a:xfrm>
          <a:prstGeom prst="rect">
            <a:avLst/>
          </a:prstGeom>
        </p:spPr>
      </p:pic>
      <p:sp>
        <p:nvSpPr>
          <p:cNvPr id="4" name="object 4"/>
          <p:cNvSpPr txBox="1"/>
          <p:nvPr/>
        </p:nvSpPr>
        <p:spPr>
          <a:xfrm>
            <a:off x="6759541" y="1419453"/>
            <a:ext cx="4774565" cy="2540000"/>
          </a:xfrm>
          <a:prstGeom prst="rect">
            <a:avLst/>
          </a:prstGeom>
        </p:spPr>
        <p:txBody>
          <a:bodyPr vert="horz" wrap="square" lIns="0" tIns="163195" rIns="0" bIns="0" rtlCol="0">
            <a:spAutoFit/>
          </a:bodyPr>
          <a:lstStyle/>
          <a:p>
            <a:pPr marL="12700">
              <a:lnSpc>
                <a:spcPct val="100000"/>
              </a:lnSpc>
              <a:spcBef>
                <a:spcPts val="1285"/>
              </a:spcBef>
            </a:pPr>
            <a:r>
              <a:rPr sz="2800" b="1" spc="-5" dirty="0">
                <a:latin typeface="Arial"/>
                <a:cs typeface="Arial"/>
              </a:rPr>
              <a:t>Skills</a:t>
            </a:r>
            <a:r>
              <a:rPr sz="2800" b="1" spc="-15" dirty="0">
                <a:latin typeface="Arial"/>
                <a:cs typeface="Arial"/>
              </a:rPr>
              <a:t> </a:t>
            </a:r>
            <a:r>
              <a:rPr sz="2800" b="1" dirty="0">
                <a:latin typeface="Arial"/>
                <a:cs typeface="Arial"/>
              </a:rPr>
              <a:t>and</a:t>
            </a:r>
            <a:r>
              <a:rPr sz="2800" b="1" spc="-125" dirty="0">
                <a:latin typeface="Arial"/>
                <a:cs typeface="Arial"/>
              </a:rPr>
              <a:t> </a:t>
            </a:r>
            <a:r>
              <a:rPr sz="2800" b="1" spc="-5" dirty="0">
                <a:latin typeface="Arial"/>
                <a:cs typeface="Arial"/>
              </a:rPr>
              <a:t>Abilities</a:t>
            </a:r>
            <a:endParaRPr sz="2800">
              <a:latin typeface="Arial"/>
              <a:cs typeface="Arial"/>
            </a:endParaRPr>
          </a:p>
          <a:p>
            <a:pPr marL="287020" marR="5080">
              <a:lnSpc>
                <a:spcPct val="100000"/>
              </a:lnSpc>
              <a:spcBef>
                <a:spcPts val="850"/>
              </a:spcBef>
            </a:pPr>
            <a:r>
              <a:rPr sz="2000" dirty="0">
                <a:latin typeface="Arial MT"/>
                <a:cs typeface="Arial MT"/>
              </a:rPr>
              <a:t>Application</a:t>
            </a:r>
            <a:r>
              <a:rPr sz="2000" spc="-20" dirty="0">
                <a:latin typeface="Arial MT"/>
                <a:cs typeface="Arial MT"/>
              </a:rPr>
              <a:t> </a:t>
            </a:r>
            <a:r>
              <a:rPr sz="2000" dirty="0">
                <a:latin typeface="Arial MT"/>
                <a:cs typeface="Arial MT"/>
              </a:rPr>
              <a:t>and</a:t>
            </a:r>
            <a:r>
              <a:rPr sz="2000" spc="-15" dirty="0">
                <a:latin typeface="Arial MT"/>
                <a:cs typeface="Arial MT"/>
              </a:rPr>
              <a:t> </a:t>
            </a:r>
            <a:r>
              <a:rPr sz="2000" dirty="0">
                <a:latin typeface="Arial MT"/>
                <a:cs typeface="Arial MT"/>
              </a:rPr>
              <a:t>use</a:t>
            </a:r>
            <a:r>
              <a:rPr sz="2000" spc="-15" dirty="0">
                <a:latin typeface="Arial MT"/>
                <a:cs typeface="Arial MT"/>
              </a:rPr>
              <a:t> </a:t>
            </a:r>
            <a:r>
              <a:rPr sz="2000" dirty="0">
                <a:latin typeface="Arial MT"/>
                <a:cs typeface="Arial MT"/>
              </a:rPr>
              <a:t>of</a:t>
            </a:r>
            <a:r>
              <a:rPr sz="2000" spc="-20" dirty="0">
                <a:latin typeface="Arial MT"/>
                <a:cs typeface="Arial MT"/>
              </a:rPr>
              <a:t> </a:t>
            </a:r>
            <a:r>
              <a:rPr sz="2000" spc="-5" dirty="0">
                <a:latin typeface="Arial MT"/>
                <a:cs typeface="Arial MT"/>
              </a:rPr>
              <a:t>colorimetric</a:t>
            </a:r>
            <a:r>
              <a:rPr sz="2000" spc="-15" dirty="0">
                <a:latin typeface="Arial MT"/>
                <a:cs typeface="Arial MT"/>
              </a:rPr>
              <a:t> </a:t>
            </a:r>
            <a:r>
              <a:rPr sz="2000" spc="-5" dirty="0">
                <a:latin typeface="Arial MT"/>
                <a:cs typeface="Arial MT"/>
              </a:rPr>
              <a:t>End- </a:t>
            </a:r>
            <a:r>
              <a:rPr sz="2000" spc="-540" dirty="0">
                <a:latin typeface="Arial MT"/>
                <a:cs typeface="Arial MT"/>
              </a:rPr>
              <a:t> </a:t>
            </a:r>
            <a:r>
              <a:rPr sz="2000" spc="-15" dirty="0">
                <a:latin typeface="Arial MT"/>
                <a:cs typeface="Arial MT"/>
              </a:rPr>
              <a:t>Tidal</a:t>
            </a:r>
            <a:r>
              <a:rPr sz="2000" spc="-5" dirty="0">
                <a:latin typeface="Arial MT"/>
                <a:cs typeface="Arial MT"/>
              </a:rPr>
              <a:t> </a:t>
            </a:r>
            <a:r>
              <a:rPr sz="2000" dirty="0">
                <a:latin typeface="Arial MT"/>
                <a:cs typeface="Arial MT"/>
              </a:rPr>
              <a:t>CO2</a:t>
            </a:r>
            <a:endParaRPr sz="2000">
              <a:latin typeface="Arial MT"/>
              <a:cs typeface="Arial MT"/>
            </a:endParaRPr>
          </a:p>
          <a:p>
            <a:pPr marL="287020" marR="300990">
              <a:lnSpc>
                <a:spcPct val="100000"/>
              </a:lnSpc>
              <a:spcBef>
                <a:spcPts val="1200"/>
              </a:spcBef>
            </a:pPr>
            <a:r>
              <a:rPr sz="2000" dirty="0">
                <a:latin typeface="Arial MT"/>
                <a:cs typeface="Arial MT"/>
              </a:rPr>
              <a:t>Application</a:t>
            </a:r>
            <a:r>
              <a:rPr sz="2000" spc="-20" dirty="0">
                <a:latin typeface="Arial MT"/>
                <a:cs typeface="Arial MT"/>
              </a:rPr>
              <a:t> </a:t>
            </a:r>
            <a:r>
              <a:rPr sz="2000" dirty="0">
                <a:latin typeface="Arial MT"/>
                <a:cs typeface="Arial MT"/>
              </a:rPr>
              <a:t>and</a:t>
            </a:r>
            <a:r>
              <a:rPr sz="2000" spc="-15" dirty="0">
                <a:latin typeface="Arial MT"/>
                <a:cs typeface="Arial MT"/>
              </a:rPr>
              <a:t> </a:t>
            </a:r>
            <a:r>
              <a:rPr sz="2000" dirty="0">
                <a:latin typeface="Arial MT"/>
                <a:cs typeface="Arial MT"/>
              </a:rPr>
              <a:t>use</a:t>
            </a:r>
            <a:r>
              <a:rPr sz="2000" spc="-15" dirty="0">
                <a:latin typeface="Arial MT"/>
                <a:cs typeface="Arial MT"/>
              </a:rPr>
              <a:t> </a:t>
            </a:r>
            <a:r>
              <a:rPr sz="2000" dirty="0">
                <a:latin typeface="Arial MT"/>
                <a:cs typeface="Arial MT"/>
              </a:rPr>
              <a:t>of</a:t>
            </a:r>
            <a:r>
              <a:rPr sz="2000" spc="-20" dirty="0">
                <a:latin typeface="Arial MT"/>
                <a:cs typeface="Arial MT"/>
              </a:rPr>
              <a:t> </a:t>
            </a:r>
            <a:r>
              <a:rPr sz="2000" spc="-5" dirty="0">
                <a:latin typeface="Arial MT"/>
                <a:cs typeface="Arial MT"/>
              </a:rPr>
              <a:t>electronic</a:t>
            </a:r>
            <a:r>
              <a:rPr sz="2000" spc="-15" dirty="0">
                <a:latin typeface="Arial MT"/>
                <a:cs typeface="Arial MT"/>
              </a:rPr>
              <a:t> </a:t>
            </a:r>
            <a:r>
              <a:rPr sz="2000" spc="-5" dirty="0">
                <a:latin typeface="Arial MT"/>
                <a:cs typeface="Arial MT"/>
              </a:rPr>
              <a:t>vital </a:t>
            </a:r>
            <a:r>
              <a:rPr sz="2000" spc="-540" dirty="0">
                <a:latin typeface="Arial MT"/>
                <a:cs typeface="Arial MT"/>
              </a:rPr>
              <a:t> </a:t>
            </a:r>
            <a:r>
              <a:rPr sz="2000" dirty="0">
                <a:latin typeface="Arial MT"/>
                <a:cs typeface="Arial MT"/>
              </a:rPr>
              <a:t>signs</a:t>
            </a:r>
            <a:r>
              <a:rPr sz="2000" spc="-15" dirty="0">
                <a:latin typeface="Arial MT"/>
                <a:cs typeface="Arial MT"/>
              </a:rPr>
              <a:t> </a:t>
            </a:r>
            <a:r>
              <a:rPr sz="2000" spc="-5" dirty="0">
                <a:latin typeface="Arial MT"/>
                <a:cs typeface="Arial MT"/>
              </a:rPr>
              <a:t>monitoring</a:t>
            </a:r>
            <a:r>
              <a:rPr sz="2000" spc="-10" dirty="0">
                <a:latin typeface="Arial MT"/>
                <a:cs typeface="Arial MT"/>
              </a:rPr>
              <a:t> </a:t>
            </a:r>
            <a:r>
              <a:rPr sz="2000" dirty="0">
                <a:latin typeface="Arial MT"/>
                <a:cs typeface="Arial MT"/>
              </a:rPr>
              <a:t>devices</a:t>
            </a:r>
            <a:endParaRPr sz="2000">
              <a:latin typeface="Arial MT"/>
              <a:cs typeface="Arial MT"/>
            </a:endParaRPr>
          </a:p>
          <a:p>
            <a:pPr marL="287020">
              <a:lnSpc>
                <a:spcPct val="100000"/>
              </a:lnSpc>
              <a:spcBef>
                <a:spcPts val="1200"/>
              </a:spcBef>
            </a:pPr>
            <a:r>
              <a:rPr sz="2000" dirty="0">
                <a:latin typeface="Arial MT"/>
                <a:cs typeface="Arial MT"/>
              </a:rPr>
              <a:t>Urinary</a:t>
            </a:r>
            <a:r>
              <a:rPr sz="2000" spc="-15" dirty="0">
                <a:latin typeface="Arial MT"/>
                <a:cs typeface="Arial MT"/>
              </a:rPr>
              <a:t> </a:t>
            </a:r>
            <a:r>
              <a:rPr sz="2000" spc="-5" dirty="0">
                <a:latin typeface="Arial MT"/>
                <a:cs typeface="Arial MT"/>
              </a:rPr>
              <a:t>foley</a:t>
            </a:r>
            <a:r>
              <a:rPr sz="2000" spc="-15" dirty="0">
                <a:latin typeface="Arial MT"/>
                <a:cs typeface="Arial MT"/>
              </a:rPr>
              <a:t> </a:t>
            </a:r>
            <a:r>
              <a:rPr sz="2000" spc="-5" dirty="0">
                <a:latin typeface="Arial MT"/>
                <a:cs typeface="Arial MT"/>
              </a:rPr>
              <a:t>catheter</a:t>
            </a:r>
            <a:r>
              <a:rPr sz="2000" spc="-15" dirty="0">
                <a:latin typeface="Arial MT"/>
                <a:cs typeface="Arial MT"/>
              </a:rPr>
              <a:t> </a:t>
            </a:r>
            <a:r>
              <a:rPr sz="2000" spc="-5" dirty="0">
                <a:latin typeface="Arial MT"/>
                <a:cs typeface="Arial MT"/>
              </a:rPr>
              <a:t>insertion</a:t>
            </a:r>
            <a:endParaRPr sz="2000">
              <a:latin typeface="Arial MT"/>
              <a:cs typeface="Arial MT"/>
            </a:endParaRPr>
          </a:p>
        </p:txBody>
      </p:sp>
      <p:sp>
        <p:nvSpPr>
          <p:cNvPr id="5" name="object 5"/>
          <p:cNvSpPr txBox="1">
            <a:spLocks noGrp="1"/>
          </p:cNvSpPr>
          <p:nvPr>
            <p:ph type="title"/>
          </p:nvPr>
        </p:nvSpPr>
        <p:spPr>
          <a:xfrm>
            <a:off x="4608461" y="679195"/>
            <a:ext cx="2388870"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000000"/>
                </a:solidFill>
              </a:rPr>
              <a:t>SUMMARY</a:t>
            </a:r>
            <a:endParaRPr sz="3600"/>
          </a:p>
        </p:txBody>
      </p:sp>
      <p:sp>
        <p:nvSpPr>
          <p:cNvPr id="6" name="object 6"/>
          <p:cNvSpPr/>
          <p:nvPr/>
        </p:nvSpPr>
        <p:spPr>
          <a:xfrm>
            <a:off x="6861347" y="2936551"/>
            <a:ext cx="0" cy="548640"/>
          </a:xfrm>
          <a:custGeom>
            <a:avLst/>
            <a:gdLst/>
            <a:ahLst/>
            <a:cxnLst/>
            <a:rect l="l" t="t" r="r" b="b"/>
            <a:pathLst>
              <a:path h="548639">
                <a:moveTo>
                  <a:pt x="1" y="548640"/>
                </a:moveTo>
                <a:lnTo>
                  <a:pt x="0" y="0"/>
                </a:lnTo>
              </a:path>
            </a:pathLst>
          </a:custGeom>
          <a:ln w="114300">
            <a:solidFill>
              <a:srgbClr val="BC8642"/>
            </a:solidFill>
          </a:ln>
        </p:spPr>
        <p:txBody>
          <a:bodyPr wrap="square" lIns="0" tIns="0" rIns="0" bIns="0" rtlCol="0"/>
          <a:lstStyle/>
          <a:p>
            <a:endParaRPr/>
          </a:p>
        </p:txBody>
      </p:sp>
      <p:sp>
        <p:nvSpPr>
          <p:cNvPr id="7" name="object 7"/>
          <p:cNvSpPr txBox="1"/>
          <p:nvPr/>
        </p:nvSpPr>
        <p:spPr>
          <a:xfrm>
            <a:off x="761064" y="1425549"/>
            <a:ext cx="4813300" cy="2844800"/>
          </a:xfrm>
          <a:prstGeom prst="rect">
            <a:avLst/>
          </a:prstGeom>
        </p:spPr>
        <p:txBody>
          <a:bodyPr vert="horz" wrap="square" lIns="0" tIns="163195" rIns="0" bIns="0" rtlCol="0">
            <a:spAutoFit/>
          </a:bodyPr>
          <a:lstStyle/>
          <a:p>
            <a:pPr marL="12700">
              <a:lnSpc>
                <a:spcPct val="100000"/>
              </a:lnSpc>
              <a:spcBef>
                <a:spcPts val="1285"/>
              </a:spcBef>
            </a:pPr>
            <a:r>
              <a:rPr sz="2800" b="1" spc="-5" dirty="0">
                <a:latin typeface="Arial"/>
                <a:cs typeface="Arial"/>
              </a:rPr>
              <a:t>Knowledge</a:t>
            </a:r>
            <a:r>
              <a:rPr sz="2800" b="1" spc="-30" dirty="0">
                <a:latin typeface="Arial"/>
                <a:cs typeface="Arial"/>
              </a:rPr>
              <a:t> </a:t>
            </a:r>
            <a:r>
              <a:rPr sz="2800" b="1" spc="-35" dirty="0">
                <a:latin typeface="Arial"/>
                <a:cs typeface="Arial"/>
              </a:rPr>
              <a:t>Topics</a:t>
            </a:r>
            <a:endParaRPr sz="2800">
              <a:latin typeface="Arial"/>
              <a:cs typeface="Arial"/>
            </a:endParaRPr>
          </a:p>
          <a:p>
            <a:pPr marL="287020" marR="5080">
              <a:lnSpc>
                <a:spcPct val="100000"/>
              </a:lnSpc>
              <a:spcBef>
                <a:spcPts val="850"/>
              </a:spcBef>
            </a:pPr>
            <a:r>
              <a:rPr sz="2000" spc="-5" dirty="0">
                <a:latin typeface="Arial MT"/>
                <a:cs typeface="Arial MT"/>
              </a:rPr>
              <a:t>Identify methods </a:t>
            </a:r>
            <a:r>
              <a:rPr sz="2000" dirty="0">
                <a:latin typeface="Arial MT"/>
                <a:cs typeface="Arial MT"/>
              </a:rPr>
              <a:t>and </a:t>
            </a:r>
            <a:r>
              <a:rPr sz="2000" spc="-5" dirty="0">
                <a:latin typeface="Arial MT"/>
                <a:cs typeface="Arial MT"/>
              </a:rPr>
              <a:t>limitations </a:t>
            </a:r>
            <a:r>
              <a:rPr sz="2000" dirty="0">
                <a:latin typeface="Arial MT"/>
                <a:cs typeface="Arial MT"/>
              </a:rPr>
              <a:t>of </a:t>
            </a:r>
            <a:r>
              <a:rPr sz="2000" spc="5" dirty="0">
                <a:latin typeface="Arial MT"/>
                <a:cs typeface="Arial MT"/>
              </a:rPr>
              <a:t> </a:t>
            </a:r>
            <a:r>
              <a:rPr sz="2000" dirty="0">
                <a:latin typeface="Arial MT"/>
                <a:cs typeface="Arial MT"/>
              </a:rPr>
              <a:t>assessing</a:t>
            </a:r>
            <a:r>
              <a:rPr sz="2000" spc="-20" dirty="0">
                <a:latin typeface="Arial MT"/>
                <a:cs typeface="Arial MT"/>
              </a:rPr>
              <a:t> </a:t>
            </a:r>
            <a:r>
              <a:rPr sz="2000" spc="-5" dirty="0">
                <a:latin typeface="Arial MT"/>
                <a:cs typeface="Arial MT"/>
              </a:rPr>
              <a:t>LOC,</a:t>
            </a:r>
            <a:r>
              <a:rPr sz="2000" spc="-20" dirty="0">
                <a:latin typeface="Arial MT"/>
                <a:cs typeface="Arial MT"/>
              </a:rPr>
              <a:t> </a:t>
            </a:r>
            <a:r>
              <a:rPr sz="2000" dirty="0">
                <a:latin typeface="Arial MT"/>
                <a:cs typeface="Arial MT"/>
              </a:rPr>
              <a:t>pulses,</a:t>
            </a:r>
            <a:r>
              <a:rPr sz="2000" spc="-25" dirty="0">
                <a:latin typeface="Arial MT"/>
                <a:cs typeface="Arial MT"/>
              </a:rPr>
              <a:t> </a:t>
            </a:r>
            <a:r>
              <a:rPr sz="2000" spc="-5" dirty="0">
                <a:latin typeface="Arial MT"/>
                <a:cs typeface="Arial MT"/>
              </a:rPr>
              <a:t>respiratory</a:t>
            </a:r>
            <a:r>
              <a:rPr sz="2000" spc="-15" dirty="0">
                <a:latin typeface="Arial MT"/>
                <a:cs typeface="Arial MT"/>
              </a:rPr>
              <a:t> </a:t>
            </a:r>
            <a:r>
              <a:rPr sz="2000" spc="-5" dirty="0">
                <a:latin typeface="Arial MT"/>
                <a:cs typeface="Arial MT"/>
              </a:rPr>
              <a:t>rate, </a:t>
            </a:r>
            <a:r>
              <a:rPr sz="2000" spc="-540" dirty="0">
                <a:latin typeface="Arial MT"/>
                <a:cs typeface="Arial MT"/>
              </a:rPr>
              <a:t> </a:t>
            </a:r>
            <a:r>
              <a:rPr sz="2000" dirty="0">
                <a:latin typeface="Arial MT"/>
                <a:cs typeface="Arial MT"/>
              </a:rPr>
              <a:t>and</a:t>
            </a:r>
            <a:r>
              <a:rPr sz="2000" spc="-15" dirty="0">
                <a:latin typeface="Arial MT"/>
                <a:cs typeface="Arial MT"/>
              </a:rPr>
              <a:t> </a:t>
            </a:r>
            <a:r>
              <a:rPr sz="2000" dirty="0">
                <a:latin typeface="Arial MT"/>
                <a:cs typeface="Arial MT"/>
              </a:rPr>
              <a:t>pulse</a:t>
            </a:r>
            <a:r>
              <a:rPr sz="2000" spc="-10" dirty="0">
                <a:latin typeface="Arial MT"/>
                <a:cs typeface="Arial MT"/>
              </a:rPr>
              <a:t> </a:t>
            </a:r>
            <a:r>
              <a:rPr sz="2000" spc="-5" dirty="0">
                <a:latin typeface="Arial MT"/>
                <a:cs typeface="Arial MT"/>
              </a:rPr>
              <a:t>oximetry</a:t>
            </a:r>
            <a:endParaRPr sz="2000">
              <a:latin typeface="Arial MT"/>
              <a:cs typeface="Arial MT"/>
            </a:endParaRPr>
          </a:p>
          <a:p>
            <a:pPr marL="287020" marR="311785">
              <a:lnSpc>
                <a:spcPct val="100000"/>
              </a:lnSpc>
              <a:spcBef>
                <a:spcPts val="1200"/>
              </a:spcBef>
            </a:pPr>
            <a:r>
              <a:rPr sz="2000" dirty="0">
                <a:latin typeface="Arial MT"/>
                <a:cs typeface="Arial MT"/>
              </a:rPr>
              <a:t>Principles of </a:t>
            </a:r>
            <a:r>
              <a:rPr sz="2000" spc="-5" dirty="0">
                <a:latin typeface="Arial MT"/>
                <a:cs typeface="Arial MT"/>
              </a:rPr>
              <a:t>foley catheterization </a:t>
            </a:r>
            <a:r>
              <a:rPr sz="2000" dirty="0">
                <a:latin typeface="Arial MT"/>
                <a:cs typeface="Arial MT"/>
              </a:rPr>
              <a:t>and </a:t>
            </a:r>
            <a:r>
              <a:rPr sz="2000" spc="-545" dirty="0">
                <a:latin typeface="Arial MT"/>
                <a:cs typeface="Arial MT"/>
              </a:rPr>
              <a:t> </a:t>
            </a:r>
            <a:r>
              <a:rPr sz="2000" spc="-5" dirty="0">
                <a:latin typeface="Arial MT"/>
                <a:cs typeface="Arial MT"/>
              </a:rPr>
              <a:t>urinary</a:t>
            </a:r>
            <a:r>
              <a:rPr sz="2000" spc="-15" dirty="0">
                <a:latin typeface="Arial MT"/>
                <a:cs typeface="Arial MT"/>
              </a:rPr>
              <a:t> </a:t>
            </a:r>
            <a:r>
              <a:rPr sz="2000" spc="-5" dirty="0">
                <a:latin typeface="Arial MT"/>
                <a:cs typeface="Arial MT"/>
              </a:rPr>
              <a:t>output</a:t>
            </a:r>
            <a:endParaRPr sz="2000">
              <a:latin typeface="Arial MT"/>
              <a:cs typeface="Arial MT"/>
            </a:endParaRPr>
          </a:p>
          <a:p>
            <a:pPr marL="287020">
              <a:lnSpc>
                <a:spcPct val="100000"/>
              </a:lnSpc>
              <a:spcBef>
                <a:spcPts val="1200"/>
              </a:spcBef>
            </a:pPr>
            <a:r>
              <a:rPr sz="2000" dirty="0">
                <a:latin typeface="Arial MT"/>
                <a:cs typeface="Arial MT"/>
              </a:rPr>
              <a:t>Following</a:t>
            </a:r>
            <a:r>
              <a:rPr sz="2000" spc="-20" dirty="0">
                <a:latin typeface="Arial MT"/>
                <a:cs typeface="Arial MT"/>
              </a:rPr>
              <a:t> </a:t>
            </a:r>
            <a:r>
              <a:rPr sz="2000" spc="-5" dirty="0">
                <a:latin typeface="Arial MT"/>
                <a:cs typeface="Arial MT"/>
              </a:rPr>
              <a:t>trends</a:t>
            </a:r>
            <a:r>
              <a:rPr sz="2000" spc="-15" dirty="0">
                <a:latin typeface="Arial MT"/>
                <a:cs typeface="Arial MT"/>
              </a:rPr>
              <a:t> </a:t>
            </a:r>
            <a:r>
              <a:rPr sz="2000" dirty="0">
                <a:latin typeface="Arial MT"/>
                <a:cs typeface="Arial MT"/>
              </a:rPr>
              <a:t>in</a:t>
            </a:r>
            <a:r>
              <a:rPr sz="2000" spc="-15" dirty="0">
                <a:latin typeface="Arial MT"/>
                <a:cs typeface="Arial MT"/>
              </a:rPr>
              <a:t> </a:t>
            </a:r>
            <a:r>
              <a:rPr sz="2000" spc="-5" dirty="0">
                <a:latin typeface="Arial MT"/>
                <a:cs typeface="Arial MT"/>
              </a:rPr>
              <a:t>vital</a:t>
            </a:r>
            <a:r>
              <a:rPr sz="2000" spc="-10" dirty="0">
                <a:latin typeface="Arial MT"/>
                <a:cs typeface="Arial MT"/>
              </a:rPr>
              <a:t> </a:t>
            </a:r>
            <a:r>
              <a:rPr sz="2000" dirty="0">
                <a:latin typeface="Arial MT"/>
                <a:cs typeface="Arial MT"/>
              </a:rPr>
              <a:t>signs</a:t>
            </a:r>
            <a:endParaRPr sz="2000">
              <a:latin typeface="Arial MT"/>
              <a:cs typeface="Arial MT"/>
            </a:endParaRPr>
          </a:p>
        </p:txBody>
      </p:sp>
      <p:sp>
        <p:nvSpPr>
          <p:cNvPr id="8" name="object 8"/>
          <p:cNvSpPr/>
          <p:nvPr/>
        </p:nvSpPr>
        <p:spPr>
          <a:xfrm>
            <a:off x="925651" y="3960035"/>
            <a:ext cx="0" cy="274320"/>
          </a:xfrm>
          <a:custGeom>
            <a:avLst/>
            <a:gdLst/>
            <a:ahLst/>
            <a:cxnLst/>
            <a:rect l="l" t="t" r="r" b="b"/>
            <a:pathLst>
              <a:path h="274320">
                <a:moveTo>
                  <a:pt x="1" y="274320"/>
                </a:moveTo>
                <a:lnTo>
                  <a:pt x="0" y="0"/>
                </a:lnTo>
              </a:path>
            </a:pathLst>
          </a:custGeom>
          <a:ln w="114300">
            <a:solidFill>
              <a:srgbClr val="BC8642"/>
            </a:solidFill>
          </a:ln>
        </p:spPr>
        <p:txBody>
          <a:bodyPr wrap="square" lIns="0" tIns="0" rIns="0" bIns="0" rtlCol="0"/>
          <a:lstStyle/>
          <a:p>
            <a:endParaRPr/>
          </a:p>
        </p:txBody>
      </p:sp>
      <p:sp>
        <p:nvSpPr>
          <p:cNvPr id="9" name="object 9"/>
          <p:cNvSpPr/>
          <p:nvPr/>
        </p:nvSpPr>
        <p:spPr>
          <a:xfrm>
            <a:off x="925651" y="3241662"/>
            <a:ext cx="0" cy="502920"/>
          </a:xfrm>
          <a:custGeom>
            <a:avLst/>
            <a:gdLst/>
            <a:ahLst/>
            <a:cxnLst/>
            <a:rect l="l" t="t" r="r" b="b"/>
            <a:pathLst>
              <a:path h="502920">
                <a:moveTo>
                  <a:pt x="1" y="502920"/>
                </a:moveTo>
                <a:lnTo>
                  <a:pt x="0" y="0"/>
                </a:lnTo>
              </a:path>
            </a:pathLst>
          </a:custGeom>
          <a:ln w="114300">
            <a:solidFill>
              <a:srgbClr val="BC8642"/>
            </a:solidFill>
          </a:ln>
        </p:spPr>
        <p:txBody>
          <a:bodyPr wrap="square" lIns="0" tIns="0" rIns="0" bIns="0" rtlCol="0"/>
          <a:lstStyle/>
          <a:p>
            <a:endParaRPr/>
          </a:p>
        </p:txBody>
      </p:sp>
      <p:sp>
        <p:nvSpPr>
          <p:cNvPr id="10" name="object 10"/>
          <p:cNvSpPr/>
          <p:nvPr/>
        </p:nvSpPr>
        <p:spPr>
          <a:xfrm>
            <a:off x="925651" y="2147467"/>
            <a:ext cx="0" cy="914400"/>
          </a:xfrm>
          <a:custGeom>
            <a:avLst/>
            <a:gdLst/>
            <a:ahLst/>
            <a:cxnLst/>
            <a:rect l="l" t="t" r="r" b="b"/>
            <a:pathLst>
              <a:path h="914400">
                <a:moveTo>
                  <a:pt x="1" y="914400"/>
                </a:moveTo>
                <a:lnTo>
                  <a:pt x="0" y="0"/>
                </a:lnTo>
              </a:path>
            </a:pathLst>
          </a:custGeom>
          <a:ln w="114300">
            <a:solidFill>
              <a:srgbClr val="BC8642"/>
            </a:solidFill>
          </a:ln>
        </p:spPr>
        <p:txBody>
          <a:bodyPr wrap="square" lIns="0" tIns="0" rIns="0" bIns="0" rtlCol="0"/>
          <a:lstStyle/>
          <a:p>
            <a:endParaRPr/>
          </a:p>
        </p:txBody>
      </p:sp>
      <p:sp>
        <p:nvSpPr>
          <p:cNvPr id="11" name="object 11"/>
          <p:cNvSpPr/>
          <p:nvPr/>
        </p:nvSpPr>
        <p:spPr>
          <a:xfrm>
            <a:off x="6861347" y="3685715"/>
            <a:ext cx="0" cy="274320"/>
          </a:xfrm>
          <a:custGeom>
            <a:avLst/>
            <a:gdLst/>
            <a:ahLst/>
            <a:cxnLst/>
            <a:rect l="l" t="t" r="r" b="b"/>
            <a:pathLst>
              <a:path h="274320">
                <a:moveTo>
                  <a:pt x="1" y="274320"/>
                </a:moveTo>
                <a:lnTo>
                  <a:pt x="0" y="0"/>
                </a:lnTo>
              </a:path>
            </a:pathLst>
          </a:custGeom>
          <a:ln w="114300">
            <a:solidFill>
              <a:srgbClr val="BC8642"/>
            </a:solidFill>
          </a:ln>
        </p:spPr>
        <p:txBody>
          <a:bodyPr wrap="square" lIns="0" tIns="0" rIns="0" bIns="0" rtlCol="0"/>
          <a:lstStyle/>
          <a:p>
            <a:endParaRPr/>
          </a:p>
        </p:txBody>
      </p:sp>
      <p:sp>
        <p:nvSpPr>
          <p:cNvPr id="12" name="object 12"/>
          <p:cNvSpPr/>
          <p:nvPr/>
        </p:nvSpPr>
        <p:spPr>
          <a:xfrm>
            <a:off x="6861347" y="2147467"/>
            <a:ext cx="0" cy="548640"/>
          </a:xfrm>
          <a:custGeom>
            <a:avLst/>
            <a:gdLst/>
            <a:ahLst/>
            <a:cxnLst/>
            <a:rect l="l" t="t" r="r" b="b"/>
            <a:pathLst>
              <a:path h="548639">
                <a:moveTo>
                  <a:pt x="1" y="548640"/>
                </a:moveTo>
                <a:lnTo>
                  <a:pt x="0" y="0"/>
                </a:lnTo>
              </a:path>
            </a:pathLst>
          </a:custGeom>
          <a:ln w="114300">
            <a:solidFill>
              <a:srgbClr val="BC8642"/>
            </a:solidFill>
          </a:ln>
        </p:spPr>
        <p:txBody>
          <a:bodyPr wrap="square" lIns="0" tIns="0" rIns="0" bIns="0" rtlCol="0"/>
          <a:lstStyle/>
          <a:p>
            <a:endParaRPr/>
          </a:p>
        </p:txBody>
      </p:sp>
      <p:sp>
        <p:nvSpPr>
          <p:cNvPr id="13" name="object 13"/>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14" name="object 14"/>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45</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E3334"/>
          </a:solidFill>
        </p:spPr>
        <p:txBody>
          <a:bodyPr wrap="square" lIns="0" tIns="0" rIns="0" bIns="0" rtlCol="0"/>
          <a:lstStyle/>
          <a:p>
            <a:endParaRPr/>
          </a:p>
        </p:txBody>
      </p:sp>
      <p:sp>
        <p:nvSpPr>
          <p:cNvPr id="3" name="object 3"/>
          <p:cNvSpPr txBox="1"/>
          <p:nvPr/>
        </p:nvSpPr>
        <p:spPr>
          <a:xfrm>
            <a:off x="4165600" y="297179"/>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4" name="object 4"/>
          <p:cNvPicPr/>
          <p:nvPr/>
        </p:nvPicPr>
        <p:blipFill>
          <a:blip r:embed="rId3" cstate="print"/>
          <a:stretch>
            <a:fillRect/>
          </a:stretch>
        </p:blipFill>
        <p:spPr>
          <a:xfrm>
            <a:off x="307847" y="252984"/>
            <a:ext cx="1176528" cy="661416"/>
          </a:xfrm>
          <a:prstGeom prst="rect">
            <a:avLst/>
          </a:prstGeom>
        </p:spPr>
      </p:pic>
      <p:sp>
        <p:nvSpPr>
          <p:cNvPr id="5" name="object 5"/>
          <p:cNvSpPr txBox="1">
            <a:spLocks noGrp="1"/>
          </p:cNvSpPr>
          <p:nvPr>
            <p:ph type="title"/>
          </p:nvPr>
        </p:nvSpPr>
        <p:spPr>
          <a:xfrm>
            <a:off x="3476625" y="795019"/>
            <a:ext cx="4979035"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FFFFFF"/>
                </a:solidFill>
              </a:rPr>
              <a:t>CHECK</a:t>
            </a:r>
            <a:r>
              <a:rPr sz="3600" spc="-25" dirty="0">
                <a:solidFill>
                  <a:srgbClr val="FFFFFF"/>
                </a:solidFill>
              </a:rPr>
              <a:t> </a:t>
            </a:r>
            <a:r>
              <a:rPr sz="3600" dirty="0">
                <a:solidFill>
                  <a:srgbClr val="FFFFFF"/>
                </a:solidFill>
              </a:rPr>
              <a:t>ON</a:t>
            </a:r>
            <a:r>
              <a:rPr sz="3600" spc="-25" dirty="0">
                <a:solidFill>
                  <a:srgbClr val="FFFFFF"/>
                </a:solidFill>
              </a:rPr>
              <a:t> </a:t>
            </a:r>
            <a:r>
              <a:rPr sz="3600" spc="-5" dirty="0">
                <a:solidFill>
                  <a:srgbClr val="FFFFFF"/>
                </a:solidFill>
              </a:rPr>
              <a:t>LEARNING</a:t>
            </a:r>
            <a:endParaRPr sz="3600"/>
          </a:p>
        </p:txBody>
      </p:sp>
      <p:sp>
        <p:nvSpPr>
          <p:cNvPr id="6" name="object 6"/>
          <p:cNvSpPr txBox="1"/>
          <p:nvPr/>
        </p:nvSpPr>
        <p:spPr>
          <a:xfrm>
            <a:off x="3858293" y="2230628"/>
            <a:ext cx="5678805" cy="257683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What</a:t>
            </a:r>
            <a:r>
              <a:rPr sz="2400" b="1" spc="-15" dirty="0">
                <a:solidFill>
                  <a:srgbClr val="FFFFFF"/>
                </a:solidFill>
                <a:latin typeface="Arial"/>
                <a:cs typeface="Arial"/>
              </a:rPr>
              <a:t> </a:t>
            </a:r>
            <a:r>
              <a:rPr sz="2400" b="1" spc="-5" dirty="0">
                <a:solidFill>
                  <a:srgbClr val="FFFFFF"/>
                </a:solidFill>
                <a:latin typeface="Arial"/>
                <a:cs typeface="Arial"/>
              </a:rPr>
              <a:t>does</a:t>
            </a:r>
            <a:r>
              <a:rPr sz="2400" b="1" spc="-10" dirty="0">
                <a:solidFill>
                  <a:srgbClr val="FFFFFF"/>
                </a:solidFill>
                <a:latin typeface="Arial"/>
                <a:cs typeface="Arial"/>
              </a:rPr>
              <a:t> </a:t>
            </a:r>
            <a:r>
              <a:rPr sz="2400" b="1" spc="-5" dirty="0">
                <a:solidFill>
                  <a:srgbClr val="FFFFFF"/>
                </a:solidFill>
                <a:latin typeface="Arial"/>
                <a:cs typeface="Arial"/>
              </a:rPr>
              <a:t>AVPU</a:t>
            </a:r>
            <a:r>
              <a:rPr sz="2400" b="1" spc="-15" dirty="0">
                <a:solidFill>
                  <a:srgbClr val="FFFFFF"/>
                </a:solidFill>
                <a:latin typeface="Arial"/>
                <a:cs typeface="Arial"/>
              </a:rPr>
              <a:t> </a:t>
            </a:r>
            <a:r>
              <a:rPr sz="2400" b="1" spc="-5" dirty="0">
                <a:solidFill>
                  <a:srgbClr val="FFFFFF"/>
                </a:solidFill>
                <a:latin typeface="Arial"/>
                <a:cs typeface="Arial"/>
              </a:rPr>
              <a:t>stand</a:t>
            </a:r>
            <a:r>
              <a:rPr sz="2400" b="1" spc="-15" dirty="0">
                <a:solidFill>
                  <a:srgbClr val="FFFFFF"/>
                </a:solidFill>
                <a:latin typeface="Arial"/>
                <a:cs typeface="Arial"/>
              </a:rPr>
              <a:t> </a:t>
            </a:r>
            <a:r>
              <a:rPr sz="2400" b="1" spc="-5" dirty="0">
                <a:solidFill>
                  <a:srgbClr val="FFFFFF"/>
                </a:solidFill>
                <a:latin typeface="Arial"/>
                <a:cs typeface="Arial"/>
              </a:rPr>
              <a:t>for?</a:t>
            </a:r>
            <a:endParaRPr sz="2400">
              <a:latin typeface="Arial"/>
              <a:cs typeface="Arial"/>
            </a:endParaRPr>
          </a:p>
          <a:p>
            <a:pPr>
              <a:lnSpc>
                <a:spcPct val="100000"/>
              </a:lnSpc>
              <a:spcBef>
                <a:spcPts val="45"/>
              </a:spcBef>
            </a:pPr>
            <a:endParaRPr sz="2400">
              <a:latin typeface="Arial"/>
              <a:cs typeface="Arial"/>
            </a:endParaRPr>
          </a:p>
          <a:p>
            <a:pPr marL="12700" marR="5080">
              <a:lnSpc>
                <a:spcPct val="100800"/>
              </a:lnSpc>
              <a:spcBef>
                <a:spcPts val="5"/>
              </a:spcBef>
            </a:pPr>
            <a:r>
              <a:rPr sz="2400" b="1" spc="-5" dirty="0">
                <a:solidFill>
                  <a:srgbClr val="FFFFFF"/>
                </a:solidFill>
                <a:latin typeface="Arial"/>
                <a:cs typeface="Arial"/>
              </a:rPr>
              <a:t>Why do the TCCC </a:t>
            </a:r>
            <a:r>
              <a:rPr sz="2400" b="1" spc="-10" dirty="0">
                <a:solidFill>
                  <a:srgbClr val="FFFFFF"/>
                </a:solidFill>
                <a:latin typeface="Arial"/>
                <a:cs typeface="Arial"/>
              </a:rPr>
              <a:t>Guidelines </a:t>
            </a:r>
            <a:r>
              <a:rPr sz="2400" b="1" dirty="0">
                <a:solidFill>
                  <a:srgbClr val="FFFFFF"/>
                </a:solidFill>
                <a:latin typeface="Arial"/>
                <a:cs typeface="Arial"/>
              </a:rPr>
              <a:t>state </a:t>
            </a:r>
            <a:r>
              <a:rPr sz="2400" b="1" spc="-5" dirty="0">
                <a:solidFill>
                  <a:srgbClr val="FFFFFF"/>
                </a:solidFill>
                <a:latin typeface="Arial"/>
                <a:cs typeface="Arial"/>
              </a:rPr>
              <a:t>that </a:t>
            </a:r>
            <a:r>
              <a:rPr sz="2400" b="1" spc="-655" dirty="0">
                <a:solidFill>
                  <a:srgbClr val="FFFFFF"/>
                </a:solidFill>
                <a:latin typeface="Arial"/>
                <a:cs typeface="Arial"/>
              </a:rPr>
              <a:t> </a:t>
            </a:r>
            <a:r>
              <a:rPr sz="2400" b="1" spc="-5" dirty="0">
                <a:solidFill>
                  <a:srgbClr val="FFFFFF"/>
                </a:solidFill>
                <a:latin typeface="Arial"/>
                <a:cs typeface="Arial"/>
              </a:rPr>
              <a:t>checking</a:t>
            </a:r>
            <a:r>
              <a:rPr sz="2400" b="1" spc="-15" dirty="0">
                <a:solidFill>
                  <a:srgbClr val="FFFFFF"/>
                </a:solidFill>
                <a:latin typeface="Arial"/>
                <a:cs typeface="Arial"/>
              </a:rPr>
              <a:t> </a:t>
            </a:r>
            <a:r>
              <a:rPr sz="2400" b="1" dirty="0">
                <a:solidFill>
                  <a:srgbClr val="FFFFFF"/>
                </a:solidFill>
                <a:latin typeface="Arial"/>
                <a:cs typeface="Arial"/>
              </a:rPr>
              <a:t>a</a:t>
            </a:r>
            <a:r>
              <a:rPr sz="2400" b="1" spc="-5" dirty="0">
                <a:solidFill>
                  <a:srgbClr val="FFFFFF"/>
                </a:solidFill>
                <a:latin typeface="Arial"/>
                <a:cs typeface="Arial"/>
              </a:rPr>
              <a:t> radial</a:t>
            </a:r>
            <a:r>
              <a:rPr sz="2400" b="1" spc="-10" dirty="0">
                <a:solidFill>
                  <a:srgbClr val="FFFFFF"/>
                </a:solidFill>
                <a:latin typeface="Arial"/>
                <a:cs typeface="Arial"/>
              </a:rPr>
              <a:t> </a:t>
            </a:r>
            <a:r>
              <a:rPr sz="2400" b="1" spc="-5" dirty="0">
                <a:solidFill>
                  <a:srgbClr val="FFFFFF"/>
                </a:solidFill>
                <a:latin typeface="Arial"/>
                <a:cs typeface="Arial"/>
              </a:rPr>
              <a:t>pulse is critical?</a:t>
            </a:r>
            <a:endParaRPr sz="2400">
              <a:latin typeface="Arial"/>
              <a:cs typeface="Arial"/>
            </a:endParaRPr>
          </a:p>
          <a:p>
            <a:pPr>
              <a:lnSpc>
                <a:spcPct val="100000"/>
              </a:lnSpc>
              <a:spcBef>
                <a:spcPts val="20"/>
              </a:spcBef>
            </a:pPr>
            <a:endParaRPr sz="2400">
              <a:latin typeface="Arial"/>
              <a:cs typeface="Arial"/>
            </a:endParaRPr>
          </a:p>
          <a:p>
            <a:pPr marL="12700" marR="516255">
              <a:lnSpc>
                <a:spcPct val="100800"/>
              </a:lnSpc>
              <a:spcBef>
                <a:spcPts val="5"/>
              </a:spcBef>
            </a:pPr>
            <a:r>
              <a:rPr sz="2400" b="1" spc="-5" dirty="0">
                <a:solidFill>
                  <a:srgbClr val="FFFFFF"/>
                </a:solidFill>
                <a:latin typeface="Arial"/>
                <a:cs typeface="Arial"/>
              </a:rPr>
              <a:t>What is the importance of </a:t>
            </a:r>
            <a:r>
              <a:rPr sz="2400" b="1" spc="-10" dirty="0">
                <a:solidFill>
                  <a:srgbClr val="FFFFFF"/>
                </a:solidFill>
                <a:latin typeface="Arial"/>
                <a:cs typeface="Arial"/>
              </a:rPr>
              <a:t>following </a:t>
            </a:r>
            <a:r>
              <a:rPr sz="2400" b="1" spc="-655" dirty="0">
                <a:solidFill>
                  <a:srgbClr val="FFFFFF"/>
                </a:solidFill>
                <a:latin typeface="Arial"/>
                <a:cs typeface="Arial"/>
              </a:rPr>
              <a:t> </a:t>
            </a:r>
            <a:r>
              <a:rPr sz="2400" b="1" spc="-5" dirty="0">
                <a:solidFill>
                  <a:srgbClr val="FFFFFF"/>
                </a:solidFill>
                <a:latin typeface="Arial"/>
                <a:cs typeface="Arial"/>
              </a:rPr>
              <a:t>trends</a:t>
            </a:r>
            <a:r>
              <a:rPr sz="2400" b="1" spc="-10" dirty="0">
                <a:solidFill>
                  <a:srgbClr val="FFFFFF"/>
                </a:solidFill>
                <a:latin typeface="Arial"/>
                <a:cs typeface="Arial"/>
              </a:rPr>
              <a:t> </a:t>
            </a:r>
            <a:r>
              <a:rPr sz="2400" b="1" spc="-5" dirty="0">
                <a:solidFill>
                  <a:srgbClr val="FFFFFF"/>
                </a:solidFill>
                <a:latin typeface="Arial"/>
                <a:cs typeface="Arial"/>
              </a:rPr>
              <a:t>in</a:t>
            </a:r>
            <a:r>
              <a:rPr sz="2400" b="1" spc="-10" dirty="0">
                <a:solidFill>
                  <a:srgbClr val="FFFFFF"/>
                </a:solidFill>
                <a:latin typeface="Arial"/>
                <a:cs typeface="Arial"/>
              </a:rPr>
              <a:t> </a:t>
            </a:r>
            <a:r>
              <a:rPr sz="2400" b="1" spc="-5" dirty="0">
                <a:solidFill>
                  <a:srgbClr val="FFFFFF"/>
                </a:solidFill>
                <a:latin typeface="Arial"/>
                <a:cs typeface="Arial"/>
              </a:rPr>
              <a:t>vital</a:t>
            </a:r>
            <a:r>
              <a:rPr sz="2400" b="1" spc="-10" dirty="0">
                <a:solidFill>
                  <a:srgbClr val="FFFFFF"/>
                </a:solidFill>
                <a:latin typeface="Arial"/>
                <a:cs typeface="Arial"/>
              </a:rPr>
              <a:t> </a:t>
            </a:r>
            <a:r>
              <a:rPr sz="2400" b="1" spc="-5" dirty="0">
                <a:solidFill>
                  <a:srgbClr val="FFFFFF"/>
                </a:solidFill>
                <a:latin typeface="Arial"/>
                <a:cs typeface="Arial"/>
              </a:rPr>
              <a:t>signs?</a:t>
            </a:r>
            <a:endParaRPr sz="2400">
              <a:latin typeface="Arial"/>
              <a:cs typeface="Arial"/>
            </a:endParaRPr>
          </a:p>
        </p:txBody>
      </p:sp>
      <p:pic>
        <p:nvPicPr>
          <p:cNvPr id="7" name="object 7"/>
          <p:cNvPicPr/>
          <p:nvPr/>
        </p:nvPicPr>
        <p:blipFill>
          <a:blip r:embed="rId4" cstate="print"/>
          <a:stretch>
            <a:fillRect/>
          </a:stretch>
        </p:blipFill>
        <p:spPr>
          <a:xfrm>
            <a:off x="2965704" y="2118360"/>
            <a:ext cx="643128" cy="679703"/>
          </a:xfrm>
          <a:prstGeom prst="rect">
            <a:avLst/>
          </a:prstGeom>
        </p:spPr>
      </p:pic>
      <p:pic>
        <p:nvPicPr>
          <p:cNvPr id="8" name="object 8"/>
          <p:cNvPicPr/>
          <p:nvPr/>
        </p:nvPicPr>
        <p:blipFill>
          <a:blip r:embed="rId5" cstate="print"/>
          <a:stretch>
            <a:fillRect/>
          </a:stretch>
        </p:blipFill>
        <p:spPr>
          <a:xfrm>
            <a:off x="2959607" y="3014472"/>
            <a:ext cx="640080" cy="679703"/>
          </a:xfrm>
          <a:prstGeom prst="rect">
            <a:avLst/>
          </a:prstGeom>
        </p:spPr>
      </p:pic>
      <p:pic>
        <p:nvPicPr>
          <p:cNvPr id="9" name="object 9"/>
          <p:cNvPicPr/>
          <p:nvPr/>
        </p:nvPicPr>
        <p:blipFill>
          <a:blip r:embed="rId6" cstate="print"/>
          <a:stretch>
            <a:fillRect/>
          </a:stretch>
        </p:blipFill>
        <p:spPr>
          <a:xfrm>
            <a:off x="2965704" y="4105655"/>
            <a:ext cx="643128" cy="679704"/>
          </a:xfrm>
          <a:prstGeom prst="rect">
            <a:avLst/>
          </a:prstGeom>
        </p:spPr>
      </p:pic>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11" name="object 11"/>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46</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2" cstate="print"/>
          <a:stretch>
            <a:fillRect/>
          </a:stretch>
        </p:blipFill>
        <p:spPr>
          <a:xfrm>
            <a:off x="307847" y="252984"/>
            <a:ext cx="1176528" cy="661416"/>
          </a:xfrm>
          <a:prstGeom prst="rect">
            <a:avLst/>
          </a:prstGeom>
        </p:spPr>
      </p:pic>
      <p:sp>
        <p:nvSpPr>
          <p:cNvPr id="4" name="object 4"/>
          <p:cNvSpPr txBox="1"/>
          <p:nvPr/>
        </p:nvSpPr>
        <p:spPr>
          <a:xfrm>
            <a:off x="2697162" y="2910332"/>
            <a:ext cx="6797675" cy="939800"/>
          </a:xfrm>
          <a:prstGeom prst="rect">
            <a:avLst/>
          </a:prstGeom>
        </p:spPr>
        <p:txBody>
          <a:bodyPr vert="horz" wrap="square" lIns="0" tIns="12700" rIns="0" bIns="0" rtlCol="0">
            <a:spAutoFit/>
          </a:bodyPr>
          <a:lstStyle/>
          <a:p>
            <a:pPr marL="12700">
              <a:lnSpc>
                <a:spcPct val="100000"/>
              </a:lnSpc>
              <a:spcBef>
                <a:spcPts val="100"/>
              </a:spcBef>
            </a:pPr>
            <a:r>
              <a:rPr sz="6000" b="1" dirty="0">
                <a:solidFill>
                  <a:srgbClr val="FFFFFF"/>
                </a:solidFill>
                <a:latin typeface="Arial"/>
                <a:cs typeface="Arial"/>
              </a:rPr>
              <a:t>ANY</a:t>
            </a:r>
            <a:r>
              <a:rPr sz="6000" b="1" spc="-65" dirty="0">
                <a:solidFill>
                  <a:srgbClr val="FFFFFF"/>
                </a:solidFill>
                <a:latin typeface="Arial"/>
                <a:cs typeface="Arial"/>
              </a:rPr>
              <a:t> </a:t>
            </a:r>
            <a:r>
              <a:rPr sz="6000" b="1" spc="-10" dirty="0">
                <a:solidFill>
                  <a:srgbClr val="FFFFFF"/>
                </a:solidFill>
                <a:latin typeface="Arial"/>
                <a:cs typeface="Arial"/>
              </a:rPr>
              <a:t>QUESTIONS?</a:t>
            </a:r>
            <a:endParaRPr sz="6000">
              <a:latin typeface="Arial"/>
              <a:cs typeface="Arial"/>
            </a:endParaRPr>
          </a:p>
        </p:txBody>
      </p:sp>
      <p:pic>
        <p:nvPicPr>
          <p:cNvPr id="5" name="object 5"/>
          <p:cNvPicPr/>
          <p:nvPr/>
        </p:nvPicPr>
        <p:blipFill>
          <a:blip r:embed="rId3" cstate="print"/>
          <a:stretch>
            <a:fillRect/>
          </a:stretch>
        </p:blipFill>
        <p:spPr>
          <a:xfrm>
            <a:off x="8595359" y="1441703"/>
            <a:ext cx="1527048" cy="1435608"/>
          </a:xfrm>
          <a:prstGeom prst="rect">
            <a:avLst/>
          </a:prstGeom>
        </p:spPr>
      </p:pic>
      <p:pic>
        <p:nvPicPr>
          <p:cNvPr id="6" name="object 6"/>
          <p:cNvPicPr/>
          <p:nvPr/>
        </p:nvPicPr>
        <p:blipFill>
          <a:blip r:embed="rId4" cstate="print"/>
          <a:stretch>
            <a:fillRect/>
          </a:stretch>
        </p:blipFill>
        <p:spPr>
          <a:xfrm>
            <a:off x="7220711" y="4334255"/>
            <a:ext cx="2517648" cy="1831848"/>
          </a:xfrm>
          <a:prstGeom prst="rect">
            <a:avLst/>
          </a:prstGeom>
        </p:spPr>
      </p:pic>
      <p:grpSp>
        <p:nvGrpSpPr>
          <p:cNvPr id="7" name="object 7"/>
          <p:cNvGrpSpPr/>
          <p:nvPr/>
        </p:nvGrpSpPr>
        <p:grpSpPr>
          <a:xfrm>
            <a:off x="198120" y="1298447"/>
            <a:ext cx="3279775" cy="3011805"/>
            <a:chOff x="198120" y="1298447"/>
            <a:chExt cx="3279775" cy="3011805"/>
          </a:xfrm>
        </p:grpSpPr>
        <p:pic>
          <p:nvPicPr>
            <p:cNvPr id="8" name="object 8"/>
            <p:cNvPicPr/>
            <p:nvPr/>
          </p:nvPicPr>
          <p:blipFill>
            <a:blip r:embed="rId5" cstate="print"/>
            <a:stretch>
              <a:fillRect/>
            </a:stretch>
          </p:blipFill>
          <p:spPr>
            <a:xfrm>
              <a:off x="1328928" y="1298447"/>
              <a:ext cx="2148840" cy="2130552"/>
            </a:xfrm>
            <a:prstGeom prst="rect">
              <a:avLst/>
            </a:prstGeom>
          </p:spPr>
        </p:pic>
        <p:pic>
          <p:nvPicPr>
            <p:cNvPr id="9" name="object 9"/>
            <p:cNvPicPr/>
            <p:nvPr/>
          </p:nvPicPr>
          <p:blipFill>
            <a:blip r:embed="rId6" cstate="print"/>
            <a:stretch>
              <a:fillRect/>
            </a:stretch>
          </p:blipFill>
          <p:spPr>
            <a:xfrm>
              <a:off x="198120" y="2093975"/>
              <a:ext cx="2206752" cy="2215896"/>
            </a:xfrm>
            <a:prstGeom prst="rect">
              <a:avLst/>
            </a:prstGeom>
          </p:spPr>
        </p:pic>
      </p:gr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11" name="object 11"/>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47</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165601" y="284988"/>
            <a:ext cx="3860165" cy="330200"/>
          </a:xfrm>
          <a:prstGeom prst="rect">
            <a:avLst/>
          </a:prstGeom>
        </p:spPr>
        <p:txBody>
          <a:bodyPr vert="horz" wrap="square" lIns="0" tIns="12700" rIns="0" bIns="0" rtlCol="0">
            <a:spAutoFit/>
          </a:bodyPr>
          <a:lstStyle/>
          <a:p>
            <a:pPr marL="12700">
              <a:lnSpc>
                <a:spcPct val="100000"/>
              </a:lnSpc>
              <a:spcBef>
                <a:spcPts val="100"/>
              </a:spcBef>
            </a:pPr>
            <a:r>
              <a:rPr sz="2000" b="1" spc="-5" dirty="0">
                <a:solidFill>
                  <a:srgbClr val="757070"/>
                </a:solidFill>
                <a:latin typeface="Arial"/>
                <a:cs typeface="Arial"/>
              </a:rPr>
              <a:t>Module</a:t>
            </a:r>
            <a:r>
              <a:rPr sz="2000" b="1" spc="-25" dirty="0">
                <a:solidFill>
                  <a:srgbClr val="757070"/>
                </a:solidFill>
                <a:latin typeface="Arial"/>
                <a:cs typeface="Arial"/>
              </a:rPr>
              <a:t> </a:t>
            </a:r>
            <a:r>
              <a:rPr sz="2000" b="1" dirty="0">
                <a:solidFill>
                  <a:srgbClr val="757070"/>
                </a:solidFill>
                <a:latin typeface="Arial"/>
                <a:cs typeface="Arial"/>
              </a:rPr>
              <a:t>20:</a:t>
            </a:r>
            <a:r>
              <a:rPr sz="2000" b="1" spc="-20" dirty="0">
                <a:solidFill>
                  <a:srgbClr val="757070"/>
                </a:solidFill>
                <a:latin typeface="Arial"/>
                <a:cs typeface="Arial"/>
              </a:rPr>
              <a:t> </a:t>
            </a:r>
            <a:r>
              <a:rPr sz="2000" b="1" spc="-5" dirty="0">
                <a:solidFill>
                  <a:srgbClr val="757070"/>
                </a:solidFill>
                <a:latin typeface="Arial"/>
                <a:cs typeface="Arial"/>
              </a:rPr>
              <a:t>Casualty</a:t>
            </a:r>
            <a:r>
              <a:rPr sz="2000" b="1" spc="-20" dirty="0">
                <a:solidFill>
                  <a:srgbClr val="757070"/>
                </a:solidFill>
                <a:latin typeface="Arial"/>
                <a:cs typeface="Arial"/>
              </a:rPr>
              <a:t> </a:t>
            </a:r>
            <a:r>
              <a:rPr sz="2000" b="1" spc="-5" dirty="0">
                <a:solidFill>
                  <a:srgbClr val="757070"/>
                </a:solidFill>
                <a:latin typeface="Arial"/>
                <a:cs typeface="Arial"/>
              </a:rPr>
              <a:t>Monitoring</a:t>
            </a:r>
            <a:endParaRPr sz="2000">
              <a:latin typeface="Arial"/>
              <a:cs typeface="Arial"/>
            </a:endParaRPr>
          </a:p>
        </p:txBody>
      </p:sp>
      <p:pic>
        <p:nvPicPr>
          <p:cNvPr id="3" name="object 3"/>
          <p:cNvPicPr/>
          <p:nvPr/>
        </p:nvPicPr>
        <p:blipFill>
          <a:blip r:embed="rId3" cstate="print"/>
          <a:stretch>
            <a:fillRect/>
          </a:stretch>
        </p:blipFill>
        <p:spPr>
          <a:xfrm>
            <a:off x="307847" y="252984"/>
            <a:ext cx="1176528" cy="661416"/>
          </a:xfrm>
          <a:prstGeom prst="rect">
            <a:avLst/>
          </a:prstGeom>
        </p:spPr>
      </p:pic>
      <p:grpSp>
        <p:nvGrpSpPr>
          <p:cNvPr id="4" name="object 4"/>
          <p:cNvGrpSpPr/>
          <p:nvPr/>
        </p:nvGrpSpPr>
        <p:grpSpPr>
          <a:xfrm>
            <a:off x="648019" y="1779770"/>
            <a:ext cx="5946140" cy="4460240"/>
            <a:chOff x="648019" y="1779770"/>
            <a:chExt cx="5946140" cy="4460240"/>
          </a:xfrm>
        </p:grpSpPr>
        <p:pic>
          <p:nvPicPr>
            <p:cNvPr id="5" name="object 5"/>
            <p:cNvPicPr/>
            <p:nvPr/>
          </p:nvPicPr>
          <p:blipFill>
            <a:blip r:embed="rId4" cstate="print"/>
            <a:stretch>
              <a:fillRect/>
            </a:stretch>
          </p:blipFill>
          <p:spPr>
            <a:xfrm>
              <a:off x="648019" y="1779770"/>
              <a:ext cx="5945661" cy="4460245"/>
            </a:xfrm>
            <a:prstGeom prst="rect">
              <a:avLst/>
            </a:prstGeom>
          </p:spPr>
        </p:pic>
        <p:sp>
          <p:nvSpPr>
            <p:cNvPr id="6" name="object 6"/>
            <p:cNvSpPr/>
            <p:nvPr/>
          </p:nvSpPr>
          <p:spPr>
            <a:xfrm>
              <a:off x="3786370" y="4936877"/>
              <a:ext cx="1543050" cy="485140"/>
            </a:xfrm>
            <a:custGeom>
              <a:avLst/>
              <a:gdLst/>
              <a:ahLst/>
              <a:cxnLst/>
              <a:rect l="l" t="t" r="r" b="b"/>
              <a:pathLst>
                <a:path w="1543050" h="485139">
                  <a:moveTo>
                    <a:pt x="38908" y="0"/>
                  </a:moveTo>
                  <a:lnTo>
                    <a:pt x="0" y="258659"/>
                  </a:lnTo>
                  <a:lnTo>
                    <a:pt x="1503795" y="484864"/>
                  </a:lnTo>
                  <a:lnTo>
                    <a:pt x="1542703" y="226204"/>
                  </a:lnTo>
                  <a:lnTo>
                    <a:pt x="38908" y="0"/>
                  </a:lnTo>
                  <a:close/>
                </a:path>
              </a:pathLst>
            </a:custGeom>
            <a:solidFill>
              <a:srgbClr val="000000"/>
            </a:solidFill>
          </p:spPr>
          <p:txBody>
            <a:bodyPr wrap="square" lIns="0" tIns="0" rIns="0" bIns="0" rtlCol="0"/>
            <a:lstStyle/>
            <a:p>
              <a:endParaRPr/>
            </a:p>
          </p:txBody>
        </p:sp>
      </p:grpSp>
      <p:sp>
        <p:nvSpPr>
          <p:cNvPr id="7" name="object 7"/>
          <p:cNvSpPr txBox="1"/>
          <p:nvPr/>
        </p:nvSpPr>
        <p:spPr>
          <a:xfrm rot="480000">
            <a:off x="3906208" y="5114158"/>
            <a:ext cx="1300385" cy="139700"/>
          </a:xfrm>
          <a:prstGeom prst="rect">
            <a:avLst/>
          </a:prstGeom>
        </p:spPr>
        <p:txBody>
          <a:bodyPr vert="horz" wrap="square" lIns="0" tIns="0" rIns="0" bIns="0" rtlCol="0">
            <a:spAutoFit/>
          </a:bodyPr>
          <a:lstStyle/>
          <a:p>
            <a:pPr>
              <a:lnSpc>
                <a:spcPts val="1100"/>
              </a:lnSpc>
            </a:pPr>
            <a:r>
              <a:rPr sz="1650" b="1" baseline="5050" dirty="0">
                <a:solidFill>
                  <a:srgbClr val="FFFFFF"/>
                </a:solidFill>
                <a:latin typeface="Arial"/>
                <a:cs typeface="Arial"/>
              </a:rPr>
              <a:t>CURRE</a:t>
            </a:r>
            <a:r>
              <a:rPr sz="1650" b="1" baseline="2525" dirty="0">
                <a:solidFill>
                  <a:srgbClr val="FFFFFF"/>
                </a:solidFill>
                <a:latin typeface="Arial"/>
                <a:cs typeface="Arial"/>
              </a:rPr>
              <a:t>NT</a:t>
            </a:r>
            <a:r>
              <a:rPr sz="1650" b="1" spc="-89" baseline="2525" dirty="0">
                <a:solidFill>
                  <a:srgbClr val="FFFFFF"/>
                </a:solidFill>
                <a:latin typeface="Arial"/>
                <a:cs typeface="Arial"/>
              </a:rPr>
              <a:t> </a:t>
            </a:r>
            <a:r>
              <a:rPr sz="1650" b="1" spc="-22" baseline="2525" dirty="0">
                <a:solidFill>
                  <a:srgbClr val="FFFFFF"/>
                </a:solidFill>
                <a:latin typeface="Arial"/>
                <a:cs typeface="Arial"/>
              </a:rPr>
              <a:t>EDI</a:t>
            </a:r>
            <a:r>
              <a:rPr sz="1100" b="1" spc="-15" dirty="0">
                <a:solidFill>
                  <a:srgbClr val="FFFFFF"/>
                </a:solidFill>
                <a:latin typeface="Arial"/>
                <a:cs typeface="Arial"/>
              </a:rPr>
              <a:t>TION</a:t>
            </a:r>
            <a:endParaRPr sz="1100">
              <a:latin typeface="Arial"/>
              <a:cs typeface="Arial"/>
            </a:endParaRPr>
          </a:p>
        </p:txBody>
      </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315"/>
              </a:lnSpc>
            </a:pPr>
            <a:r>
              <a:rPr spc="-25" dirty="0"/>
              <a:t>#</a:t>
            </a:r>
            <a:r>
              <a:rPr spc="-40" dirty="0"/>
              <a:t>T</a:t>
            </a:r>
            <a:r>
              <a:rPr spc="-35" dirty="0"/>
              <a:t>CCC</a:t>
            </a:r>
            <a:r>
              <a:rPr spc="-20" dirty="0"/>
              <a:t>-</a:t>
            </a:r>
            <a:r>
              <a:rPr spc="-35" dirty="0"/>
              <a:t>CPP</a:t>
            </a:r>
            <a:r>
              <a:rPr spc="-20" dirty="0"/>
              <a:t>-</a:t>
            </a:r>
            <a:r>
              <a:rPr spc="-35" dirty="0"/>
              <a:t>PPT</a:t>
            </a:r>
            <a:r>
              <a:rPr spc="-20" dirty="0"/>
              <a:t>-</a:t>
            </a:r>
            <a:r>
              <a:rPr spc="-25" dirty="0"/>
              <a:t>2</a:t>
            </a:r>
            <a:r>
              <a:rPr dirty="0"/>
              <a:t>0 </a:t>
            </a:r>
            <a:r>
              <a:rPr spc="-65" dirty="0"/>
              <a:t> </a:t>
            </a:r>
            <a:r>
              <a:rPr spc="-25" dirty="0"/>
              <a:t>0</a:t>
            </a:r>
            <a:r>
              <a:rPr dirty="0"/>
              <a:t>8</a:t>
            </a:r>
            <a:r>
              <a:rPr spc="-45" dirty="0"/>
              <a:t> </a:t>
            </a:r>
            <a:r>
              <a:rPr spc="-35" dirty="0"/>
              <a:t>AU</a:t>
            </a:r>
            <a:r>
              <a:rPr dirty="0"/>
              <a:t>G</a:t>
            </a:r>
            <a:r>
              <a:rPr spc="-65" dirty="0"/>
              <a:t> </a:t>
            </a:r>
            <a:r>
              <a:rPr spc="-25" dirty="0"/>
              <a:t>23</a:t>
            </a:r>
          </a:p>
        </p:txBody>
      </p:sp>
      <p:sp>
        <p:nvSpPr>
          <p:cNvPr id="11" name="object 11"/>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r>
              <a:rPr dirty="0"/>
              <a:t>48</a:t>
            </a:r>
          </a:p>
        </p:txBody>
      </p:sp>
      <p:sp>
        <p:nvSpPr>
          <p:cNvPr id="8" name="object 8"/>
          <p:cNvSpPr txBox="1"/>
          <p:nvPr/>
        </p:nvSpPr>
        <p:spPr>
          <a:xfrm>
            <a:off x="6271180" y="1880108"/>
            <a:ext cx="5182235" cy="4298950"/>
          </a:xfrm>
          <a:prstGeom prst="rect">
            <a:avLst/>
          </a:prstGeom>
        </p:spPr>
        <p:txBody>
          <a:bodyPr vert="horz" wrap="square" lIns="0" tIns="12700" rIns="0" bIns="0" rtlCol="0">
            <a:spAutoFit/>
          </a:bodyPr>
          <a:lstStyle/>
          <a:p>
            <a:pPr marL="12700">
              <a:lnSpc>
                <a:spcPct val="100000"/>
              </a:lnSpc>
              <a:spcBef>
                <a:spcPts val="100"/>
              </a:spcBef>
            </a:pPr>
            <a:r>
              <a:rPr sz="2400" b="1" dirty="0">
                <a:latin typeface="Arial"/>
                <a:cs typeface="Arial"/>
              </a:rPr>
              <a:t>TCCC:</a:t>
            </a:r>
            <a:r>
              <a:rPr sz="2400" b="1" spc="-40" dirty="0">
                <a:latin typeface="Arial"/>
                <a:cs typeface="Arial"/>
              </a:rPr>
              <a:t> </a:t>
            </a:r>
            <a:r>
              <a:rPr sz="2400" b="1" spc="-5" dirty="0">
                <a:latin typeface="Arial"/>
                <a:cs typeface="Arial"/>
              </a:rPr>
              <a:t>Guidelines</a:t>
            </a:r>
            <a:endParaRPr sz="2400">
              <a:latin typeface="Arial"/>
              <a:cs typeface="Arial"/>
            </a:endParaRPr>
          </a:p>
          <a:p>
            <a:pPr marL="12700">
              <a:lnSpc>
                <a:spcPct val="100000"/>
              </a:lnSpc>
              <a:spcBef>
                <a:spcPts val="20"/>
              </a:spcBef>
            </a:pPr>
            <a:r>
              <a:rPr sz="1800" spc="-5" dirty="0">
                <a:latin typeface="Arial MT"/>
                <a:cs typeface="Arial MT"/>
              </a:rPr>
              <a:t>by</a:t>
            </a:r>
            <a:r>
              <a:rPr sz="1800" spc="-30" dirty="0">
                <a:latin typeface="Arial MT"/>
                <a:cs typeface="Arial MT"/>
              </a:rPr>
              <a:t> </a:t>
            </a:r>
            <a:r>
              <a:rPr sz="1800" spc="-5" dirty="0">
                <a:latin typeface="Arial MT"/>
                <a:cs typeface="Arial MT"/>
              </a:rPr>
              <a:t>JTS/CoTCCC</a:t>
            </a:r>
            <a:endParaRPr sz="1800">
              <a:latin typeface="Arial MT"/>
              <a:cs typeface="Arial MT"/>
            </a:endParaRPr>
          </a:p>
          <a:p>
            <a:pPr marL="12700" marR="208279">
              <a:lnSpc>
                <a:spcPct val="100000"/>
              </a:lnSpc>
              <a:spcBef>
                <a:spcPts val="1145"/>
              </a:spcBef>
            </a:pPr>
            <a:r>
              <a:rPr sz="2000" dirty="0">
                <a:latin typeface="Arial MT"/>
                <a:cs typeface="Arial MT"/>
              </a:rPr>
              <a:t>These</a:t>
            </a:r>
            <a:r>
              <a:rPr sz="2000" spc="-20" dirty="0">
                <a:latin typeface="Arial MT"/>
                <a:cs typeface="Arial MT"/>
              </a:rPr>
              <a:t> </a:t>
            </a:r>
            <a:r>
              <a:rPr sz="2000" dirty="0">
                <a:latin typeface="Arial MT"/>
                <a:cs typeface="Arial MT"/>
              </a:rPr>
              <a:t>guidelines,</a:t>
            </a:r>
            <a:r>
              <a:rPr sz="2000" spc="-25" dirty="0">
                <a:latin typeface="Arial MT"/>
                <a:cs typeface="Arial MT"/>
              </a:rPr>
              <a:t> </a:t>
            </a:r>
            <a:r>
              <a:rPr sz="2000" spc="-5" dirty="0">
                <a:latin typeface="Arial MT"/>
                <a:cs typeface="Arial MT"/>
              </a:rPr>
              <a:t>updated</a:t>
            </a:r>
            <a:r>
              <a:rPr sz="2000" spc="-20" dirty="0">
                <a:latin typeface="Arial MT"/>
                <a:cs typeface="Arial MT"/>
              </a:rPr>
              <a:t> </a:t>
            </a:r>
            <a:r>
              <a:rPr sz="2000" dirty="0">
                <a:latin typeface="Arial MT"/>
                <a:cs typeface="Arial MT"/>
              </a:rPr>
              <a:t>regularly,</a:t>
            </a:r>
            <a:r>
              <a:rPr sz="2000" spc="-25" dirty="0">
                <a:latin typeface="Arial MT"/>
                <a:cs typeface="Arial MT"/>
              </a:rPr>
              <a:t> </a:t>
            </a:r>
            <a:r>
              <a:rPr sz="2000" spc="-5" dirty="0">
                <a:latin typeface="Arial MT"/>
                <a:cs typeface="Arial MT"/>
              </a:rPr>
              <a:t>are</a:t>
            </a:r>
            <a:r>
              <a:rPr sz="2000" spc="-15" dirty="0">
                <a:latin typeface="Arial MT"/>
                <a:cs typeface="Arial MT"/>
              </a:rPr>
              <a:t> </a:t>
            </a:r>
            <a:r>
              <a:rPr sz="2000" spc="-5" dirty="0">
                <a:latin typeface="Arial MT"/>
                <a:cs typeface="Arial MT"/>
              </a:rPr>
              <a:t>the </a:t>
            </a:r>
            <a:r>
              <a:rPr sz="2000" spc="-540" dirty="0">
                <a:latin typeface="Arial MT"/>
                <a:cs typeface="Arial MT"/>
              </a:rPr>
              <a:t> </a:t>
            </a:r>
            <a:r>
              <a:rPr sz="2000" dirty="0">
                <a:latin typeface="Arial MT"/>
                <a:cs typeface="Arial MT"/>
              </a:rPr>
              <a:t>result of decisions </a:t>
            </a:r>
            <a:r>
              <a:rPr sz="2000" spc="-5" dirty="0">
                <a:latin typeface="Arial MT"/>
                <a:cs typeface="Arial MT"/>
              </a:rPr>
              <a:t>made </a:t>
            </a:r>
            <a:r>
              <a:rPr sz="2000" dirty="0">
                <a:latin typeface="Arial MT"/>
                <a:cs typeface="Arial MT"/>
              </a:rPr>
              <a:t>by CoTCCC </a:t>
            </a:r>
            <a:r>
              <a:rPr sz="2000" spc="5" dirty="0">
                <a:latin typeface="Arial MT"/>
                <a:cs typeface="Arial MT"/>
              </a:rPr>
              <a:t>in </a:t>
            </a:r>
            <a:r>
              <a:rPr sz="2000" spc="10" dirty="0">
                <a:latin typeface="Arial MT"/>
                <a:cs typeface="Arial MT"/>
              </a:rPr>
              <a:t> </a:t>
            </a:r>
            <a:r>
              <a:rPr sz="2000" dirty="0">
                <a:latin typeface="Arial MT"/>
                <a:cs typeface="Arial MT"/>
              </a:rPr>
              <a:t>exploring </a:t>
            </a:r>
            <a:r>
              <a:rPr sz="2000" spc="-5" dirty="0">
                <a:latin typeface="Arial MT"/>
                <a:cs typeface="Arial MT"/>
              </a:rPr>
              <a:t>evidence-based research </a:t>
            </a:r>
            <a:r>
              <a:rPr sz="2000" dirty="0">
                <a:latin typeface="Arial MT"/>
                <a:cs typeface="Arial MT"/>
              </a:rPr>
              <a:t>on best </a:t>
            </a:r>
            <a:r>
              <a:rPr sz="2000" spc="5" dirty="0">
                <a:latin typeface="Arial MT"/>
                <a:cs typeface="Arial MT"/>
              </a:rPr>
              <a:t> </a:t>
            </a:r>
            <a:r>
              <a:rPr sz="2000" spc="-5" dirty="0">
                <a:latin typeface="Arial MT"/>
                <a:cs typeface="Arial MT"/>
              </a:rPr>
              <a:t>practices.</a:t>
            </a:r>
            <a:endParaRPr sz="2000">
              <a:latin typeface="Arial MT"/>
              <a:cs typeface="Arial MT"/>
            </a:endParaRPr>
          </a:p>
          <a:p>
            <a:pPr>
              <a:lnSpc>
                <a:spcPct val="100000"/>
              </a:lnSpc>
              <a:spcBef>
                <a:spcPts val="35"/>
              </a:spcBef>
            </a:pPr>
            <a:endParaRPr sz="2650">
              <a:latin typeface="Arial MT"/>
              <a:cs typeface="Arial MT"/>
            </a:endParaRPr>
          </a:p>
          <a:p>
            <a:pPr marL="12700">
              <a:lnSpc>
                <a:spcPct val="100000"/>
              </a:lnSpc>
            </a:pPr>
            <a:r>
              <a:rPr sz="2400" b="1" spc="-5" dirty="0">
                <a:latin typeface="Arial"/>
                <a:cs typeface="Arial"/>
              </a:rPr>
              <a:t>PHTLS:</a:t>
            </a:r>
            <a:r>
              <a:rPr sz="2400" b="1" spc="-20" dirty="0">
                <a:latin typeface="Arial"/>
                <a:cs typeface="Arial"/>
              </a:rPr>
              <a:t> </a:t>
            </a:r>
            <a:r>
              <a:rPr sz="2400" b="1" spc="-5" dirty="0">
                <a:latin typeface="Arial"/>
                <a:cs typeface="Arial"/>
              </a:rPr>
              <a:t>Military</a:t>
            </a:r>
            <a:r>
              <a:rPr sz="2400" b="1" spc="-15" dirty="0">
                <a:latin typeface="Arial"/>
                <a:cs typeface="Arial"/>
              </a:rPr>
              <a:t> </a:t>
            </a:r>
            <a:r>
              <a:rPr sz="2400" b="1" spc="-5" dirty="0">
                <a:latin typeface="Arial"/>
                <a:cs typeface="Arial"/>
              </a:rPr>
              <a:t>Edition,</a:t>
            </a:r>
            <a:r>
              <a:rPr sz="2400" b="1" spc="-25" dirty="0">
                <a:latin typeface="Arial"/>
                <a:cs typeface="Arial"/>
              </a:rPr>
              <a:t> </a:t>
            </a:r>
            <a:r>
              <a:rPr sz="2400" b="1" spc="-5" dirty="0">
                <a:latin typeface="Arial"/>
                <a:cs typeface="Arial"/>
              </a:rPr>
              <a:t>Chapter</a:t>
            </a:r>
            <a:r>
              <a:rPr sz="2400" b="1" spc="-20" dirty="0">
                <a:latin typeface="Arial"/>
                <a:cs typeface="Arial"/>
              </a:rPr>
              <a:t> </a:t>
            </a:r>
            <a:r>
              <a:rPr sz="2400" b="1" dirty="0">
                <a:latin typeface="Arial"/>
                <a:cs typeface="Arial"/>
              </a:rPr>
              <a:t>25</a:t>
            </a:r>
            <a:endParaRPr sz="2400">
              <a:latin typeface="Arial"/>
              <a:cs typeface="Arial"/>
            </a:endParaRPr>
          </a:p>
          <a:p>
            <a:pPr marL="12700">
              <a:lnSpc>
                <a:spcPct val="100000"/>
              </a:lnSpc>
              <a:spcBef>
                <a:spcPts val="25"/>
              </a:spcBef>
            </a:pPr>
            <a:r>
              <a:rPr sz="1800" spc="-5" dirty="0">
                <a:latin typeface="Arial MT"/>
                <a:cs typeface="Arial MT"/>
              </a:rPr>
              <a:t>by</a:t>
            </a:r>
            <a:r>
              <a:rPr sz="1800" spc="-45" dirty="0">
                <a:latin typeface="Arial MT"/>
                <a:cs typeface="Arial MT"/>
              </a:rPr>
              <a:t> </a:t>
            </a:r>
            <a:r>
              <a:rPr sz="1800" spc="-5" dirty="0">
                <a:latin typeface="Arial MT"/>
                <a:cs typeface="Arial MT"/>
              </a:rPr>
              <a:t>NAEMT</a:t>
            </a:r>
            <a:endParaRPr sz="1800">
              <a:latin typeface="Arial MT"/>
              <a:cs typeface="Arial MT"/>
            </a:endParaRPr>
          </a:p>
          <a:p>
            <a:pPr marL="12700" marR="5080">
              <a:lnSpc>
                <a:spcPct val="98900"/>
              </a:lnSpc>
              <a:spcBef>
                <a:spcPts val="1150"/>
              </a:spcBef>
            </a:pPr>
            <a:r>
              <a:rPr sz="1800" spc="-5" dirty="0">
                <a:latin typeface="Arial MT"/>
                <a:cs typeface="Arial MT"/>
              </a:rPr>
              <a:t>Prehospital</a:t>
            </a:r>
            <a:r>
              <a:rPr sz="1800" dirty="0">
                <a:latin typeface="Arial MT"/>
                <a:cs typeface="Arial MT"/>
              </a:rPr>
              <a:t> </a:t>
            </a:r>
            <a:r>
              <a:rPr sz="1800" spc="-5" dirty="0">
                <a:latin typeface="Arial MT"/>
                <a:cs typeface="Arial MT"/>
              </a:rPr>
              <a:t>Trauma Life</a:t>
            </a:r>
            <a:r>
              <a:rPr sz="1800" dirty="0">
                <a:latin typeface="Arial MT"/>
                <a:cs typeface="Arial MT"/>
              </a:rPr>
              <a:t> </a:t>
            </a:r>
            <a:r>
              <a:rPr sz="1800" spc="-5" dirty="0">
                <a:latin typeface="Arial MT"/>
                <a:cs typeface="Arial MT"/>
              </a:rPr>
              <a:t>Support (PHTLS),</a:t>
            </a:r>
            <a:r>
              <a:rPr sz="1800" dirty="0">
                <a:latin typeface="Arial MT"/>
                <a:cs typeface="Arial MT"/>
              </a:rPr>
              <a:t> </a:t>
            </a:r>
            <a:r>
              <a:rPr sz="1800" spc="-5" dirty="0">
                <a:latin typeface="Arial MT"/>
                <a:cs typeface="Arial MT"/>
              </a:rPr>
              <a:t>Military </a:t>
            </a:r>
            <a:r>
              <a:rPr sz="1800" dirty="0">
                <a:latin typeface="Arial MT"/>
                <a:cs typeface="Arial MT"/>
              </a:rPr>
              <a:t> </a:t>
            </a:r>
            <a:r>
              <a:rPr sz="1800" spc="-5" dirty="0">
                <a:latin typeface="Arial MT"/>
                <a:cs typeface="Arial MT"/>
              </a:rPr>
              <a:t>Edition, teaches and reinforces the principles of </a:t>
            </a:r>
            <a:r>
              <a:rPr sz="1800" dirty="0">
                <a:latin typeface="Arial MT"/>
                <a:cs typeface="Arial MT"/>
              </a:rPr>
              <a:t> </a:t>
            </a:r>
            <a:r>
              <a:rPr sz="1800" spc="-5" dirty="0">
                <a:latin typeface="Arial MT"/>
                <a:cs typeface="Arial MT"/>
              </a:rPr>
              <a:t>rapidly assessing </a:t>
            </a:r>
            <a:r>
              <a:rPr sz="1800" dirty="0">
                <a:latin typeface="Arial MT"/>
                <a:cs typeface="Arial MT"/>
              </a:rPr>
              <a:t>a </a:t>
            </a:r>
            <a:r>
              <a:rPr sz="1800" spc="-5" dirty="0">
                <a:latin typeface="Arial MT"/>
                <a:cs typeface="Arial MT"/>
              </a:rPr>
              <a:t>trauma patient</a:t>
            </a:r>
            <a:r>
              <a:rPr sz="1800" dirty="0">
                <a:latin typeface="Arial MT"/>
                <a:cs typeface="Arial MT"/>
              </a:rPr>
              <a:t> </a:t>
            </a:r>
            <a:r>
              <a:rPr sz="1800" spc="-5" dirty="0">
                <a:latin typeface="Arial MT"/>
                <a:cs typeface="Arial MT"/>
              </a:rPr>
              <a:t>using an orderly </a:t>
            </a:r>
            <a:r>
              <a:rPr sz="1800" spc="-484" dirty="0">
                <a:latin typeface="Arial MT"/>
                <a:cs typeface="Arial MT"/>
              </a:rPr>
              <a:t> </a:t>
            </a:r>
            <a:r>
              <a:rPr sz="1800" spc="-5" dirty="0">
                <a:latin typeface="Arial MT"/>
                <a:cs typeface="Arial MT"/>
              </a:rPr>
              <a:t>approach.</a:t>
            </a:r>
            <a:endParaRPr sz="1800">
              <a:latin typeface="Arial MT"/>
              <a:cs typeface="Arial MT"/>
            </a:endParaRPr>
          </a:p>
        </p:txBody>
      </p:sp>
      <p:sp>
        <p:nvSpPr>
          <p:cNvPr id="9" name="object 9"/>
          <p:cNvSpPr txBox="1">
            <a:spLocks noGrp="1"/>
          </p:cNvSpPr>
          <p:nvPr>
            <p:ph type="title"/>
          </p:nvPr>
        </p:nvSpPr>
        <p:spPr>
          <a:xfrm>
            <a:off x="4442381" y="657859"/>
            <a:ext cx="3148965"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000000"/>
                </a:solidFill>
              </a:rPr>
              <a:t>REFERENCES</a:t>
            </a:r>
            <a:endParaRPr sz="36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3124</TotalTime>
  <Words>16829</Words>
  <Application>Microsoft Office PowerPoint</Application>
  <PresentationFormat>Widescreen</PresentationFormat>
  <Paragraphs>1004</Paragraphs>
  <Slides>47</Slides>
  <Notes>32</Notes>
  <HiddenSlides>0</HiddenSlides>
  <MMClips>8</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-apple-system</vt:lpstr>
      <vt:lpstr>Aptos</vt:lpstr>
      <vt:lpstr>Arial</vt:lpstr>
      <vt:lpstr>Arial Black</vt:lpstr>
      <vt:lpstr>Arial MT</vt:lpstr>
      <vt:lpstr>Calibri</vt:lpstr>
      <vt:lpstr>Times New Roman</vt:lpstr>
      <vt:lpstr>Wingdings</vt:lpstr>
      <vt:lpstr>Office Theme</vt:lpstr>
      <vt:lpstr>PowerPoint Presentation</vt:lpstr>
      <vt:lpstr>Module 20: Casualty Monitoring</vt:lpstr>
      <vt:lpstr>Module 20: Casualty Monitoring</vt:lpstr>
      <vt:lpstr>CASUALTY MONITORING OVERVIEW</vt:lpstr>
      <vt:lpstr>CASUALTY MONITORING OVERVIEW</vt:lpstr>
      <vt:lpstr>CASUALTY MONITORING OVERVIEW</vt:lpstr>
      <vt:lpstr>LEVEL OF CONSCIOUSNESS  ASSESSMENT</vt:lpstr>
      <vt:lpstr>PowerPoint Presentation</vt:lpstr>
      <vt:lpstr>Module 20: Casualty Monitoring PULSE ASSESSMENT</vt:lpstr>
      <vt:lpstr>PowerPoint Presentation</vt:lpstr>
      <vt:lpstr>PowerPoint Presentation</vt:lpstr>
      <vt:lpstr>PowerPoint Presentation</vt:lpstr>
      <vt:lpstr>PowerPoint Presentation</vt:lpstr>
      <vt:lpstr>PowerPoint Presentation</vt:lpstr>
      <vt:lpstr>RESPIRATION ASSESSMENT RESPIRATORY RATE ASSESSMENT RESPIRATORY EFFORT ASSESSMENT</vt:lpstr>
      <vt:lpstr>Module 20: Casualty Monitoring</vt:lpstr>
      <vt:lpstr>PowerPoint Presentation</vt:lpstr>
      <vt:lpstr>Module 20: Casualty Monitoring</vt:lpstr>
      <vt:lpstr>Module 20: Casualty Monitoring ETCO2 COLORIMETRIC DEVICES</vt:lpstr>
      <vt:lpstr>Module 20: Casualty Monitoring ETCO2 COLORIMETRIC DEVICES</vt:lpstr>
      <vt:lpstr>Module 20: Casualty Monitoring ETCO2 COLORIMETRIC DEVICES</vt:lpstr>
      <vt:lpstr>Module 20: Casualty Monitoring ETCO2 COLORIMETRIC DEVICES</vt:lpstr>
      <vt:lpstr>Module 20: Casualty Monitoring</vt:lpstr>
      <vt:lpstr>Module 20: Casualty Monitoring</vt:lpstr>
      <vt:lpstr>Module 20: Casualty Monitoring ELECTRONIC MONITORING</vt:lpstr>
      <vt:lpstr>PowerPoint Presentation</vt:lpstr>
      <vt:lpstr>Module 20: Casualty Monitoring</vt:lpstr>
      <vt:lpstr>Module 20: Casualty Monitoring</vt:lpstr>
      <vt:lpstr>Module 20: Casualty Monitoring FOLEY CATHETERIZATION</vt:lpstr>
      <vt:lpstr>Module 20: Casualty Monitoring FOLEY CATHETERIZATION</vt:lpstr>
      <vt:lpstr>Module 20: Casualty Monitoring FEMALE FOLEY CATHETERIZATION</vt:lpstr>
      <vt:lpstr>Module 20: Casualty Monitoring FEMALE FOLEY CATHETERIZATION</vt:lpstr>
      <vt:lpstr>Module 20: Casualty Monitoring FEMALE FOLEY CATHETERIZATION</vt:lpstr>
      <vt:lpstr>Module 20: Casualty Monitoring FEMALE FOLEY CATHETERIZATION</vt:lpstr>
      <vt:lpstr>Module 20: Casualty Monitoring MALE FOLEY CATHETERIZATION</vt:lpstr>
      <vt:lpstr>Module 20: Casualty Monitoring MALE FOLEY CATHETERIZATION</vt:lpstr>
      <vt:lpstr>Module 20: Casualty Monitoring MALE FOLEY CATHETERIZATION</vt:lpstr>
      <vt:lpstr>Module 20: Casualty Monitoring MALE FOLEY CATHETERIZATION</vt:lpstr>
      <vt:lpstr>Module 20: Casualty Monitoring MALE FOLEY CATHETERIZATION</vt:lpstr>
      <vt:lpstr>CASUALTY MONITORING  SKILL STATION</vt:lpstr>
      <vt:lpstr>Module 20: Casualty Monitoring</vt:lpstr>
      <vt:lpstr>Module 20: Casualty Monitoring</vt:lpstr>
      <vt:lpstr>Module 20: Casualty Monitoring</vt:lpstr>
      <vt:lpstr>SUMMARY</vt:lpstr>
      <vt:lpstr>CHECK ON LEARNING</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Adam Rafferty</cp:lastModifiedBy>
  <cp:revision>3</cp:revision>
  <dcterms:created xsi:type="dcterms:W3CDTF">2024-03-05T18:52:46Z</dcterms:created>
  <dcterms:modified xsi:type="dcterms:W3CDTF">2024-06-09T22:11:32Z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2023-09-04T00:00:00Z</vt:filetime>
  </property>
  <property fmtid="{D5CDD505-2E9C-101B-9397-08002B2CF9AE}" pid="3" name="LastSaved">
    <vt:filetime>2024-03-05T00:00:00Z</vt:filetime>
  </property>
</Properties>
</file>